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9"/>
  </p:notesMasterIdLst>
  <p:handoutMasterIdLst>
    <p:handoutMasterId r:id="rId10"/>
  </p:handoutMasterIdLst>
  <p:sldIdLst>
    <p:sldId id="335" r:id="rId2"/>
    <p:sldId id="337" r:id="rId3"/>
    <p:sldId id="338" r:id="rId4"/>
    <p:sldId id="296" r:id="rId5"/>
    <p:sldId id="300" r:id="rId6"/>
    <p:sldId id="294" r:id="rId7"/>
    <p:sldId id="323" r:id="rId8"/>
  </p:sldIdLst>
  <p:sldSz cx="9144000" cy="5143500" type="screen16x9"/>
  <p:notesSz cx="6858000" cy="9144000"/>
  <p:custDataLst>
    <p:tags r:id="rId1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7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88B5FF"/>
    <a:srgbClr val="9DC3E6"/>
    <a:srgbClr val="B7D2FF"/>
    <a:srgbClr val="3E526D"/>
    <a:srgbClr val="0060A5"/>
    <a:srgbClr val="00233D"/>
    <a:srgbClr val="2F394E"/>
    <a:srgbClr val="5F739C"/>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38"/>
    <p:restoredTop sz="80160" autoAdjust="0"/>
  </p:normalViewPr>
  <p:slideViewPr>
    <p:cSldViewPr snapToGrid="0" snapToObjects="1">
      <p:cViewPr varScale="1">
        <p:scale>
          <a:sx n="132" d="100"/>
          <a:sy n="132" d="100"/>
        </p:scale>
        <p:origin x="1712" y="176"/>
      </p:cViewPr>
      <p:guideLst>
        <p:guide orient="horz" pos="2772"/>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11/4/21</a:t>
            </a:fld>
            <a:endParaRPr lang="en-US">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11/4/21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a:ea typeface="+mn-ea"/>
                <a:cs typeface="+mn-cs"/>
              </a:rPr>
              <a:t>Planets vs Stars: Brightness, Size, and Weight ('Mass’)</a:t>
            </a:r>
            <a:r>
              <a:rPr lang="en-US" sz="1200" b="1" i="0" kern="1200" dirty="0">
                <a:solidFill>
                  <a:schemeClr val="tx1"/>
                </a:solidFill>
                <a:effectLst/>
                <a:latin typeface="Arial"/>
                <a:ea typeface="+mn-ea"/>
                <a:cs typeface="+mn-cs"/>
              </a:rPr>
              <a:t> -- </a:t>
            </a:r>
            <a:r>
              <a:rPr lang="en-US" sz="1200" i="1" kern="1200" dirty="0">
                <a:solidFill>
                  <a:schemeClr val="tx1"/>
                </a:solidFill>
                <a:effectLst/>
                <a:latin typeface="Arial"/>
                <a:ea typeface="+mn-ea"/>
                <a:cs typeface="+mn-cs"/>
              </a:rPr>
              <a:t>Audience: 4</a:t>
            </a:r>
            <a:r>
              <a:rPr lang="en-US" sz="1200" i="1" kern="1200" baseline="30000" dirty="0">
                <a:solidFill>
                  <a:schemeClr val="tx1"/>
                </a:solidFill>
                <a:effectLst/>
                <a:latin typeface="Arial"/>
                <a:ea typeface="+mn-ea"/>
                <a:cs typeface="+mn-cs"/>
              </a:rPr>
              <a:t>th</a:t>
            </a:r>
            <a:r>
              <a:rPr lang="en-US" sz="1200" i="1" kern="1200" dirty="0">
                <a:solidFill>
                  <a:schemeClr val="tx1"/>
                </a:solidFill>
                <a:effectLst/>
                <a:latin typeface="Arial"/>
                <a:ea typeface="+mn-ea"/>
                <a:cs typeface="+mn-cs"/>
              </a:rPr>
              <a:t> Grade and older.</a:t>
            </a:r>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This slide illustrates why we can easily see stars in the night sky but not their planets. The slide incorporates a graphic comparison of Brightness, Size, and Weight.</a:t>
            </a:r>
          </a:p>
          <a:p>
            <a:r>
              <a:rPr lang="en-US" sz="1200" kern="1200" dirty="0">
                <a:solidFill>
                  <a:schemeClr val="tx1"/>
                </a:solidFill>
                <a:effectLst/>
                <a:latin typeface="Arial"/>
                <a:ea typeface="+mn-ea"/>
                <a:cs typeface="+mn-cs"/>
              </a:rPr>
              <a:t> </a:t>
            </a:r>
          </a:p>
          <a:p>
            <a:r>
              <a:rPr lang="en-US" sz="1200" b="1" kern="1200" dirty="0">
                <a:solidFill>
                  <a:schemeClr val="tx1"/>
                </a:solidFill>
                <a:effectLst/>
                <a:latin typeface="Arial"/>
                <a:ea typeface="+mn-ea"/>
                <a:cs typeface="+mn-cs"/>
              </a:rPr>
              <a:t>User's notes:</a:t>
            </a:r>
            <a:r>
              <a:rPr lang="en-US" sz="1200" kern="1200" dirty="0">
                <a:solidFill>
                  <a:schemeClr val="tx1"/>
                </a:solidFill>
                <a:effectLst/>
                <a:latin typeface="Arial"/>
                <a:ea typeface="+mn-ea"/>
                <a:cs typeface="+mn-cs"/>
              </a:rPr>
              <a:t> This slide is geared toward students in 4</a:t>
            </a:r>
            <a:r>
              <a:rPr lang="en-US" sz="1200" kern="1200" baseline="30000" dirty="0">
                <a:solidFill>
                  <a:schemeClr val="tx1"/>
                </a:solidFill>
                <a:effectLst/>
                <a:latin typeface="Arial"/>
                <a:ea typeface="+mn-ea"/>
                <a:cs typeface="+mn-cs"/>
              </a:rPr>
              <a:t>th</a:t>
            </a:r>
            <a:r>
              <a:rPr lang="en-US" sz="1200" kern="1200" dirty="0">
                <a:solidFill>
                  <a:schemeClr val="tx1"/>
                </a:solidFill>
                <a:effectLst/>
                <a:latin typeface="Arial"/>
                <a:ea typeface="+mn-ea"/>
                <a:cs typeface="+mn-cs"/>
              </a:rPr>
              <a:t> grade; so it uses a concrete term ("weight") rather than an abstract one ("mass") since most young students are not yet familiar with physics concepts. Weight makes sense to all kids, it's something practical, something they can converse about it; the concept of "mass" only makes sense to kids familiar with physics concepts.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a:ea typeface="+mn-ea"/>
                <a:cs typeface="+mn-cs"/>
              </a:rPr>
              <a:t>NOTE:</a:t>
            </a:r>
            <a:r>
              <a:rPr lang="en-US" sz="1200" kern="1200" dirty="0">
                <a:solidFill>
                  <a:schemeClr val="tx1"/>
                </a:solidFill>
                <a:effectLst/>
                <a:latin typeface="Arial"/>
                <a:ea typeface="+mn-ea"/>
                <a:cs typeface="+mn-cs"/>
              </a:rPr>
              <a:t> This PowerPoint file has built-in interactive elements. To view them, you must be in "Slide Show" mode; you can then move to the next view either by clicking your mouse, the spacebar, or the arrow keys. This slide will not work in "regular viewing mode."</a:t>
            </a:r>
          </a:p>
          <a:p>
            <a:endParaRPr lang="en-US" dirty="0"/>
          </a:p>
          <a:p>
            <a:r>
              <a:rPr lang="en-US" dirty="0"/>
              <a:t>Animation:</a:t>
            </a:r>
          </a:p>
          <a:p>
            <a:endParaRPr lang="en-US" dirty="0"/>
          </a:p>
          <a:p>
            <a:r>
              <a:rPr lang="en-US" dirty="0"/>
              <a:t>Click 1: Transitions to next slide</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1</a:t>
            </a:fld>
            <a:endParaRPr lang="en-US"/>
          </a:p>
        </p:txBody>
      </p:sp>
    </p:spTree>
    <p:extLst>
      <p:ext uri="{BB962C8B-B14F-4D97-AF65-F5344CB8AC3E}">
        <p14:creationId xmlns:p14="http://schemas.microsoft.com/office/powerpoint/2010/main" val="2186258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auto play of brightness statement</a:t>
            </a:r>
          </a:p>
          <a:p>
            <a:endParaRPr lang="en-US" dirty="0"/>
          </a:p>
          <a:p>
            <a:r>
              <a:rPr lang="en-US" dirty="0"/>
              <a:t>Click 1: question is displayed “how many times brighter?”</a:t>
            </a:r>
          </a:p>
          <a:p>
            <a:r>
              <a:rPr lang="en-US" dirty="0"/>
              <a:t>Click 2: answer is displayed “3.4 billion”</a:t>
            </a:r>
          </a:p>
          <a:p>
            <a:r>
              <a:rPr lang="en-US" dirty="0"/>
              <a:t>Click 3: transitions to next slide showing comparison (candle and lighthouses)</a:t>
            </a:r>
          </a:p>
        </p:txBody>
      </p:sp>
      <p:sp>
        <p:nvSpPr>
          <p:cNvPr id="4" name="Slide Number Placeholder 3"/>
          <p:cNvSpPr>
            <a:spLocks noGrp="1"/>
          </p:cNvSpPr>
          <p:nvPr>
            <p:ph type="sldNum" sz="quarter" idx="5"/>
          </p:nvPr>
        </p:nvSpPr>
        <p:spPr/>
        <p:txBody>
          <a:bodyPr/>
          <a:lstStyle/>
          <a:p>
            <a:fld id="{4180AB40-CF9C-CB44-AF47-E5E5B00AC330}" type="slidenum">
              <a:rPr lang="en-US" smtClean="0"/>
              <a:pPr/>
              <a:t>2</a:t>
            </a:fld>
            <a:endParaRPr lang="en-US"/>
          </a:p>
        </p:txBody>
      </p:sp>
    </p:spTree>
    <p:extLst>
      <p:ext uri="{BB962C8B-B14F-4D97-AF65-F5344CB8AC3E}">
        <p14:creationId xmlns:p14="http://schemas.microsoft.com/office/powerpoint/2010/main" val="1565488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auto play of candle comparison to 2000 lighthouses</a:t>
            </a:r>
          </a:p>
          <a:p>
            <a:endParaRPr lang="en-US" dirty="0"/>
          </a:p>
          <a:p>
            <a:r>
              <a:rPr lang="en-US" dirty="0"/>
              <a:t>Click 1: transitions to next slide</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3</a:t>
            </a:fld>
            <a:endParaRPr lang="en-US"/>
          </a:p>
        </p:txBody>
      </p:sp>
    </p:spTree>
    <p:extLst>
      <p:ext uri="{BB962C8B-B14F-4D97-AF65-F5344CB8AC3E}">
        <p14:creationId xmlns:p14="http://schemas.microsoft.com/office/powerpoint/2010/main" val="2745282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auto play of size statement</a:t>
            </a:r>
          </a:p>
          <a:p>
            <a:endParaRPr lang="en-US" dirty="0"/>
          </a:p>
          <a:p>
            <a:r>
              <a:rPr lang="en-US" dirty="0"/>
              <a:t>Click 1: Sun scales down; question is posed, “how many Earth’s”?</a:t>
            </a:r>
          </a:p>
          <a:p>
            <a:r>
              <a:rPr lang="en-US" dirty="0"/>
              <a:t>Click 2: animation plays showing many tiny Earths extending across the Sun; answer is displayed (110 Earths)</a:t>
            </a:r>
          </a:p>
          <a:p>
            <a:r>
              <a:rPr lang="en-US" dirty="0"/>
              <a:t>Click 3: transitions to next slide where comparison animation plays (popcorn)</a:t>
            </a:r>
          </a:p>
        </p:txBody>
      </p:sp>
      <p:sp>
        <p:nvSpPr>
          <p:cNvPr id="4" name="Slide Number Placeholder 3"/>
          <p:cNvSpPr>
            <a:spLocks noGrp="1"/>
          </p:cNvSpPr>
          <p:nvPr>
            <p:ph type="sldNum" sz="quarter" idx="5"/>
          </p:nvPr>
        </p:nvSpPr>
        <p:spPr/>
        <p:txBody>
          <a:bodyPr/>
          <a:lstStyle/>
          <a:p>
            <a:fld id="{4180AB40-CF9C-CB44-AF47-E5E5B00AC330}" type="slidenum">
              <a:rPr lang="en-US" smtClean="0"/>
              <a:pPr/>
              <a:t>4</a:t>
            </a:fld>
            <a:endParaRPr lang="en-US"/>
          </a:p>
        </p:txBody>
      </p:sp>
    </p:spTree>
    <p:extLst>
      <p:ext uri="{BB962C8B-B14F-4D97-AF65-F5344CB8AC3E}">
        <p14:creationId xmlns:p14="http://schemas.microsoft.com/office/powerpoint/2010/main" val="818569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auto play of popcorn comparison to bicycle</a:t>
            </a:r>
          </a:p>
          <a:p>
            <a:endParaRPr lang="en-US" dirty="0"/>
          </a:p>
          <a:p>
            <a:r>
              <a:rPr lang="en-US" dirty="0"/>
              <a:t>Click 1: transitions to next slide</a:t>
            </a:r>
          </a:p>
          <a:p>
            <a:r>
              <a:rPr lang="en-US" dirty="0"/>
              <a:t> </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5</a:t>
            </a:fld>
            <a:endParaRPr lang="en-US"/>
          </a:p>
        </p:txBody>
      </p:sp>
    </p:spTree>
    <p:extLst>
      <p:ext uri="{BB962C8B-B14F-4D97-AF65-F5344CB8AC3E}">
        <p14:creationId xmlns:p14="http://schemas.microsoft.com/office/powerpoint/2010/main" val="414995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auto play of weight statement</a:t>
            </a:r>
          </a:p>
          <a:p>
            <a:endParaRPr lang="en-US" dirty="0"/>
          </a:p>
          <a:p>
            <a:r>
              <a:rPr lang="en-US" dirty="0"/>
              <a:t>Click 1: scale appears; questions is posed: “how many Earths would it take to equal the weight of the Sun?”</a:t>
            </a:r>
          </a:p>
          <a:p>
            <a:r>
              <a:rPr lang="en-US" dirty="0"/>
              <a:t>Click 2: animation plays showing many Earths stacking up on the balance scale</a:t>
            </a:r>
          </a:p>
          <a:p>
            <a:r>
              <a:rPr lang="en-US" dirty="0"/>
              <a:t>Click 3: transitions to next slide where answer to question appears “(333,000 Earths)”</a:t>
            </a:r>
          </a:p>
        </p:txBody>
      </p:sp>
      <p:sp>
        <p:nvSpPr>
          <p:cNvPr id="4" name="Slide Number Placeholder 3"/>
          <p:cNvSpPr>
            <a:spLocks noGrp="1"/>
          </p:cNvSpPr>
          <p:nvPr>
            <p:ph type="sldNum" sz="quarter" idx="5"/>
          </p:nvPr>
        </p:nvSpPr>
        <p:spPr/>
        <p:txBody>
          <a:bodyPr/>
          <a:lstStyle/>
          <a:p>
            <a:fld id="{4180AB40-CF9C-CB44-AF47-E5E5B00AC330}" type="slidenum">
              <a:rPr lang="en-US" smtClean="0"/>
              <a:pPr/>
              <a:t>6</a:t>
            </a:fld>
            <a:endParaRPr lang="en-US"/>
          </a:p>
        </p:txBody>
      </p:sp>
    </p:spTree>
    <p:extLst>
      <p:ext uri="{BB962C8B-B14F-4D97-AF65-F5344CB8AC3E}">
        <p14:creationId xmlns:p14="http://schemas.microsoft.com/office/powerpoint/2010/main" val="1083469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a:ea typeface="+mn-ea"/>
                <a:cs typeface="+mn-cs"/>
              </a:rPr>
              <a:t>Planets vs Stars: Brightness, Size, </a:t>
            </a:r>
            <a:r>
              <a:rPr lang="en-US" sz="1200" b="1" kern="1200">
                <a:solidFill>
                  <a:schemeClr val="tx1"/>
                </a:solidFill>
                <a:effectLst/>
                <a:latin typeface="Arial"/>
                <a:ea typeface="+mn-ea"/>
                <a:cs typeface="+mn-cs"/>
              </a:rPr>
              <a:t>and Weight (Mass)</a:t>
            </a:r>
            <a:r>
              <a:rPr lang="en-US" sz="1200" b="1" i="0" kern="1200">
                <a:solidFill>
                  <a:schemeClr val="tx1"/>
                </a:solidFill>
                <a:effectLst/>
                <a:latin typeface="Arial"/>
                <a:ea typeface="+mn-ea"/>
                <a:cs typeface="+mn-cs"/>
              </a:rPr>
              <a:t>  </a:t>
            </a:r>
            <a:r>
              <a:rPr lang="en-US" sz="1200" i="1" kern="1200" dirty="0">
                <a:solidFill>
                  <a:schemeClr val="tx1"/>
                </a:solidFill>
                <a:effectLst/>
                <a:latin typeface="Arial"/>
                <a:ea typeface="+mn-ea"/>
                <a:cs typeface="+mn-cs"/>
              </a:rPr>
              <a:t>Audience: 4</a:t>
            </a:r>
            <a:r>
              <a:rPr lang="en-US" sz="1200" i="1" kern="1200" baseline="30000" dirty="0">
                <a:solidFill>
                  <a:schemeClr val="tx1"/>
                </a:solidFill>
                <a:effectLst/>
                <a:latin typeface="Arial"/>
                <a:ea typeface="+mn-ea"/>
                <a:cs typeface="+mn-cs"/>
              </a:rPr>
              <a:t>th</a:t>
            </a:r>
            <a:r>
              <a:rPr lang="en-US" sz="1200" i="1" kern="1200" dirty="0">
                <a:solidFill>
                  <a:schemeClr val="tx1"/>
                </a:solidFill>
                <a:effectLst/>
                <a:latin typeface="Arial"/>
                <a:ea typeface="+mn-ea"/>
                <a:cs typeface="+mn-cs"/>
              </a:rPr>
              <a:t> Grade and older. </a:t>
            </a:r>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This slide illustrates why we can easily see stars in the night sky but not their planets. The slide incorporates a graphic discussion of Brightness, Size, and Weight.</a:t>
            </a:r>
          </a:p>
          <a:p>
            <a:r>
              <a:rPr lang="en-US" sz="1200" kern="1200" dirty="0">
                <a:solidFill>
                  <a:schemeClr val="tx1"/>
                </a:solidFill>
                <a:effectLst/>
                <a:latin typeface="Arial"/>
                <a:ea typeface="+mn-ea"/>
                <a:cs typeface="+mn-cs"/>
              </a:rPr>
              <a:t> </a:t>
            </a:r>
          </a:p>
          <a:p>
            <a:r>
              <a:rPr lang="en-US" sz="1200" b="1" kern="1200" dirty="0">
                <a:solidFill>
                  <a:schemeClr val="tx1"/>
                </a:solidFill>
                <a:effectLst/>
                <a:latin typeface="Arial"/>
                <a:ea typeface="+mn-ea"/>
                <a:cs typeface="+mn-cs"/>
              </a:rPr>
              <a:t>User’s note:</a:t>
            </a:r>
            <a:r>
              <a:rPr lang="en-US" sz="1200" kern="1200" dirty="0">
                <a:solidFill>
                  <a:schemeClr val="tx1"/>
                </a:solidFill>
                <a:effectLst/>
                <a:latin typeface="Arial"/>
                <a:ea typeface="+mn-ea"/>
                <a:cs typeface="+mn-cs"/>
              </a:rPr>
              <a:t> This slide uses a concrete term ("weight") rather than an abstract one ("mass") because in 4</a:t>
            </a:r>
            <a:r>
              <a:rPr lang="en-US" sz="1200" kern="1200" baseline="30000" dirty="0">
                <a:solidFill>
                  <a:schemeClr val="tx1"/>
                </a:solidFill>
                <a:effectLst/>
                <a:latin typeface="Arial"/>
                <a:ea typeface="+mn-ea"/>
                <a:cs typeface="+mn-cs"/>
              </a:rPr>
              <a:t>th</a:t>
            </a:r>
            <a:r>
              <a:rPr lang="en-US" sz="1200" kern="1200" dirty="0">
                <a:solidFill>
                  <a:schemeClr val="tx1"/>
                </a:solidFill>
                <a:effectLst/>
                <a:latin typeface="Arial"/>
                <a:ea typeface="+mn-ea"/>
                <a:cs typeface="+mn-cs"/>
              </a:rPr>
              <a:t> grade students are not yet familiar with physics concepts. Weight makes sense to all kids, it's something practical, something they can converse about it; "mass" only makes sense to kids familiar with physics concepts.</a:t>
            </a:r>
          </a:p>
          <a:p>
            <a:endParaRPr lang="en-US" dirty="0"/>
          </a:p>
          <a:p>
            <a:endParaRPr lang="en-US" dirty="0"/>
          </a:p>
          <a:p>
            <a:r>
              <a:rPr lang="en-US" dirty="0"/>
              <a:t>Animation: auto play of answer (about 333,000 Earths)</a:t>
            </a:r>
          </a:p>
          <a:p>
            <a:endParaRPr lang="en-US" dirty="0"/>
          </a:p>
          <a:p>
            <a:r>
              <a:rPr lang="en-US" dirty="0"/>
              <a:t>Click 1: comparison animation plays (paperclip, etc.)</a:t>
            </a:r>
          </a:p>
          <a:p>
            <a:r>
              <a:rPr lang="en-US" dirty="0"/>
              <a:t>Click 2: transitions to next slide</a:t>
            </a:r>
          </a:p>
        </p:txBody>
      </p:sp>
      <p:sp>
        <p:nvSpPr>
          <p:cNvPr id="4" name="Slide Number Placeholder 3"/>
          <p:cNvSpPr>
            <a:spLocks noGrp="1"/>
          </p:cNvSpPr>
          <p:nvPr>
            <p:ph type="sldNum" sz="quarter" idx="5"/>
          </p:nvPr>
        </p:nvSpPr>
        <p:spPr/>
        <p:txBody>
          <a:bodyPr/>
          <a:lstStyle/>
          <a:p>
            <a:fld id="{4180AB40-CF9C-CB44-AF47-E5E5B00AC330}" type="slidenum">
              <a:rPr lang="en-US" smtClean="0"/>
              <a:pPr/>
              <a:t>7</a:t>
            </a:fld>
            <a:endParaRPr lang="en-US"/>
          </a:p>
        </p:txBody>
      </p:sp>
    </p:spTree>
    <p:extLst>
      <p:ext uri="{BB962C8B-B14F-4D97-AF65-F5344CB8AC3E}">
        <p14:creationId xmlns:p14="http://schemas.microsoft.com/office/powerpoint/2010/main" val="1335638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sp>
        <p:nvSpPr>
          <p:cNvPr id="3" name="Footer Placeholder 2"/>
          <p:cNvSpPr>
            <a:spLocks noGrp="1"/>
          </p:cNvSpPr>
          <p:nvPr>
            <p:ph type="ftr" sz="quarter" idx="20"/>
          </p:nvPr>
        </p:nvSpPr>
        <p:spPr>
          <a:xfrm>
            <a:off x="915351" y="4802823"/>
            <a:ext cx="7493625" cy="274637"/>
          </a:xfrm>
          <a:prstGeom prst="rect">
            <a:avLst/>
          </a:prstGeom>
        </p:spPr>
        <p:txBody>
          <a:bodyPr/>
          <a:lstStyle>
            <a:lvl1pPr algn="l">
              <a:defRPr/>
            </a:lvl1pPr>
          </a:lstStyle>
          <a:p>
            <a:r>
              <a:rPr lang="en-US"/>
              <a:t>This document has been reviewed and determined not to contain export controlled technical data.</a:t>
            </a:r>
          </a:p>
        </p:txBody>
      </p:sp>
      <p:sp>
        <p:nvSpPr>
          <p:cNvPr id="9" name="Slide Number Placeholder 7">
            <a:extLst>
              <a:ext uri="{FF2B5EF4-FFF2-40B4-BE49-F238E27FC236}">
                <a16:creationId xmlns:a16="http://schemas.microsoft.com/office/drawing/2014/main" id="{FB95CE11-024D-3F4B-BC28-D51D5826C401}"/>
              </a:ext>
            </a:extLst>
          </p:cNvPr>
          <p:cNvSpPr>
            <a:spLocks noGrp="1"/>
          </p:cNvSpPr>
          <p:nvPr>
            <p:ph type="sldNum" sz="quarter" idx="4"/>
          </p:nvPr>
        </p:nvSpPr>
        <p:spPr>
          <a:xfrm>
            <a:off x="6753069" y="4952849"/>
            <a:ext cx="1933731" cy="123211"/>
          </a:xfrm>
          <a:prstGeom prst="rect">
            <a:avLst/>
          </a:prstGeom>
        </p:spPr>
        <p:txBody>
          <a:bodyPr anchor="ctr"/>
          <a:lstStyle>
            <a:lvl1pPr>
              <a:defRPr sz="800">
                <a:solidFill>
                  <a:schemeClr val="bg2">
                    <a:lumMod val="25000"/>
                  </a:schemeClr>
                </a:solidFill>
              </a:defRPr>
            </a:lvl1pPr>
          </a:lstStyle>
          <a:p>
            <a:fld id="{275C533D-D968-4A70-91E2-44C7FEDAA0E0}" type="slidenum">
              <a:rPr lang="en-US" smtClean="0"/>
              <a:pPr/>
              <a:t>‹#›</a:t>
            </a:fld>
            <a:endParaRPr lang="en-US"/>
          </a:p>
        </p:txBody>
      </p:sp>
    </p:spTree>
    <p:extLst>
      <p:ext uri="{BB962C8B-B14F-4D97-AF65-F5344CB8AC3E}">
        <p14:creationId xmlns:p14="http://schemas.microsoft.com/office/powerpoint/2010/main" val="680955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Date Placeholder 1"/>
          <p:cNvSpPr>
            <a:spLocks noGrp="1"/>
          </p:cNvSpPr>
          <p:nvPr>
            <p:ph type="dt" sz="half" idx="21"/>
          </p:nvPr>
        </p:nvSpPr>
        <p:spPr>
          <a:xfrm>
            <a:off x="254000" y="4954249"/>
            <a:ext cx="1422400" cy="123211"/>
          </a:xfrm>
          <a:prstGeom prst="rect">
            <a:avLst/>
          </a:prstGeom>
        </p:spPr>
        <p:txBody>
          <a:bodyPr/>
          <a:lstStyle/>
          <a:p>
            <a:fld id="{278B4A6A-4915-8443-AB7C-65C51537CBCC}" type="datetime4">
              <a:rPr lang="en-US" smtClean="0"/>
              <a:t>November 4, 2021</a:t>
            </a:fld>
            <a:endParaRPr lang="en-US"/>
          </a:p>
        </p:txBody>
      </p:sp>
      <p:sp>
        <p:nvSpPr>
          <p:cNvPr id="3" name="Footer Placeholder 2"/>
          <p:cNvSpPr>
            <a:spLocks noGrp="1"/>
          </p:cNvSpPr>
          <p:nvPr>
            <p:ph type="ftr" sz="quarter" idx="22"/>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3"/>
          </p:nvPr>
        </p:nvSpPr>
        <p:spPr>
          <a:xfrm>
            <a:off x="6753069" y="4952849"/>
            <a:ext cx="1933731" cy="123211"/>
          </a:xfrm>
          <a:prstGeom prst="rect">
            <a:avLst/>
          </a:prstGeom>
        </p:spPr>
        <p:txBody>
          <a:bodyPr/>
          <a:lstStyle/>
          <a:p>
            <a:fld id="{16356448-7EEE-4D0D-AE32-557A2392817F}" type="slidenum">
              <a:rPr lang="en-US" smtClean="0"/>
              <a:pPr/>
              <a:t>‹#›</a:t>
            </a:fld>
            <a:endParaRPr lang="en-US"/>
          </a:p>
        </p:txBody>
      </p:sp>
    </p:spTree>
    <p:extLst>
      <p:ext uri="{BB962C8B-B14F-4D97-AF65-F5344CB8AC3E}">
        <p14:creationId xmlns:p14="http://schemas.microsoft.com/office/powerpoint/2010/main" val="688214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5"/>
          </p:nvPr>
        </p:nvSpPr>
        <p:spPr>
          <a:xfrm>
            <a:off x="254000" y="4954249"/>
            <a:ext cx="1422400" cy="123211"/>
          </a:xfrm>
          <a:prstGeom prst="rect">
            <a:avLst/>
          </a:prstGeom>
        </p:spPr>
        <p:txBody>
          <a:bodyPr/>
          <a:lstStyle/>
          <a:p>
            <a:fld id="{F3182A71-BA6C-4547-8331-7ABBC67616D1}" type="datetime4">
              <a:rPr lang="en-US" smtClean="0"/>
              <a:t>November 4, 2021</a:t>
            </a:fld>
            <a:endParaRPr lang="en-US"/>
          </a:p>
        </p:txBody>
      </p:sp>
      <p:sp>
        <p:nvSpPr>
          <p:cNvPr id="3" name="Footer Placeholder 2"/>
          <p:cNvSpPr>
            <a:spLocks noGrp="1"/>
          </p:cNvSpPr>
          <p:nvPr>
            <p:ph type="ftr" sz="quarter" idx="26"/>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7"/>
          </p:nvPr>
        </p:nvSpPr>
        <p:spPr>
          <a:xfrm>
            <a:off x="6753069" y="4952849"/>
            <a:ext cx="1933731" cy="123211"/>
          </a:xfrm>
          <a:prstGeom prst="rect">
            <a:avLst/>
          </a:prstGeom>
        </p:spPr>
        <p:txBody>
          <a:bodyPr/>
          <a:lstStyle/>
          <a:p>
            <a:fld id="{0A79206F-C929-453C-B7BF-19A540401EF1}" type="slidenum">
              <a:rPr lang="en-US" smtClean="0"/>
              <a:pPr/>
              <a:t>‹#›</a:t>
            </a:fld>
            <a:endParaRPr lang="en-US"/>
          </a:p>
        </p:txBody>
      </p:sp>
    </p:spTree>
    <p:extLst>
      <p:ext uri="{BB962C8B-B14F-4D97-AF65-F5344CB8AC3E}">
        <p14:creationId xmlns:p14="http://schemas.microsoft.com/office/powerpoint/2010/main" val="59312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 name="Date Placeholder 1"/>
          <p:cNvSpPr>
            <a:spLocks noGrp="1"/>
          </p:cNvSpPr>
          <p:nvPr>
            <p:ph type="dt" sz="half" idx="25"/>
          </p:nvPr>
        </p:nvSpPr>
        <p:spPr>
          <a:xfrm>
            <a:off x="254000" y="4954249"/>
            <a:ext cx="1422400" cy="123211"/>
          </a:xfrm>
          <a:prstGeom prst="rect">
            <a:avLst/>
          </a:prstGeom>
        </p:spPr>
        <p:txBody>
          <a:bodyPr/>
          <a:lstStyle/>
          <a:p>
            <a:fld id="{0FAFACDF-3642-8B4C-91A4-AF675B5D00DF}" type="datetime4">
              <a:rPr lang="en-US" smtClean="0"/>
              <a:t>November 4, 2021</a:t>
            </a:fld>
            <a:endParaRPr lang="en-US"/>
          </a:p>
        </p:txBody>
      </p:sp>
      <p:sp>
        <p:nvSpPr>
          <p:cNvPr id="3" name="Footer Placeholder 2"/>
          <p:cNvSpPr>
            <a:spLocks noGrp="1"/>
          </p:cNvSpPr>
          <p:nvPr>
            <p:ph type="ftr" sz="quarter" idx="26"/>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7"/>
          </p:nvPr>
        </p:nvSpPr>
        <p:spPr>
          <a:xfrm>
            <a:off x="6753069" y="4952849"/>
            <a:ext cx="1933731" cy="123211"/>
          </a:xfrm>
          <a:prstGeom prst="rect">
            <a:avLst/>
          </a:prstGeom>
        </p:spPr>
        <p:txBody>
          <a:bodyPr/>
          <a:lstStyle/>
          <a:p>
            <a:fld id="{7C3E947D-4126-44FB-8EC6-F80A3BAA18D4}" type="slidenum">
              <a:rPr lang="en-US" smtClean="0"/>
              <a:pPr/>
              <a:t>‹#›</a:t>
            </a:fld>
            <a:endParaRPr lang="en-US"/>
          </a:p>
        </p:txBody>
      </p:sp>
    </p:spTree>
    <p:extLst>
      <p:ext uri="{BB962C8B-B14F-4D97-AF65-F5344CB8AC3E}">
        <p14:creationId xmlns:p14="http://schemas.microsoft.com/office/powerpoint/2010/main" val="3262112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White Strip">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noAutofit/>
          </a:bodyPr>
          <a:lstStyle/>
          <a:p>
            <a:r>
              <a:rPr lang="en-US"/>
              <a:t>Click to edit Master title style</a:t>
            </a:r>
          </a:p>
        </p:txBody>
      </p:sp>
      <p:sp>
        <p:nvSpPr>
          <p:cNvPr id="2" name="Date Placeholder 1"/>
          <p:cNvSpPr>
            <a:spLocks noGrp="1"/>
          </p:cNvSpPr>
          <p:nvPr>
            <p:ph type="dt" sz="half" idx="18"/>
          </p:nvPr>
        </p:nvSpPr>
        <p:spPr>
          <a:xfrm>
            <a:off x="254000" y="4954249"/>
            <a:ext cx="1422400" cy="123211"/>
          </a:xfrm>
          <a:prstGeom prst="rect">
            <a:avLst/>
          </a:prstGeom>
        </p:spPr>
        <p:txBody>
          <a:bodyPr/>
          <a:lstStyle/>
          <a:p>
            <a:fld id="{5E123897-8D53-0A42-9BEB-D7DB19DE493C}" type="datetime4">
              <a:rPr lang="en-US" smtClean="0"/>
              <a:t>November 4, 2021</a:t>
            </a:fld>
            <a:endParaRPr lang="en-US"/>
          </a:p>
        </p:txBody>
      </p:sp>
      <p:sp>
        <p:nvSpPr>
          <p:cNvPr id="3" name="Footer Placeholder 2"/>
          <p:cNvSpPr>
            <a:spLocks noGrp="1"/>
          </p:cNvSpPr>
          <p:nvPr>
            <p:ph type="ftr" sz="quarter" idx="19"/>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0"/>
          </p:nvPr>
        </p:nvSpPr>
        <p:spPr>
          <a:xfrm>
            <a:off x="6753069" y="4952849"/>
            <a:ext cx="1933731" cy="123211"/>
          </a:xfrm>
          <a:prstGeom prst="rect">
            <a:avLst/>
          </a:prstGeom>
        </p:spPr>
        <p:txBody>
          <a:bodyPr/>
          <a:lstStyle/>
          <a:p>
            <a:fld id="{F45B3F8F-DC85-41EB-9D22-D06541A0ACDE}" type="slidenum">
              <a:rPr lang="en-US" smtClean="0"/>
              <a:pPr/>
              <a:t>‹#›</a:t>
            </a:fld>
            <a:endParaRPr lang="en-US"/>
          </a:p>
        </p:txBody>
      </p:sp>
    </p:spTree>
    <p:extLst>
      <p:ext uri="{BB962C8B-B14F-4D97-AF65-F5344CB8AC3E}">
        <p14:creationId xmlns:p14="http://schemas.microsoft.com/office/powerpoint/2010/main" val="2190340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Dark Strip">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 name="Date Placeholder 1"/>
          <p:cNvSpPr>
            <a:spLocks noGrp="1"/>
          </p:cNvSpPr>
          <p:nvPr>
            <p:ph type="dt" sz="half" idx="18"/>
          </p:nvPr>
        </p:nvSpPr>
        <p:spPr>
          <a:xfrm>
            <a:off x="254000" y="4954249"/>
            <a:ext cx="1422400" cy="123211"/>
          </a:xfrm>
          <a:prstGeom prst="rect">
            <a:avLst/>
          </a:prstGeom>
        </p:spPr>
        <p:txBody>
          <a:bodyPr/>
          <a:lstStyle/>
          <a:p>
            <a:fld id="{B84F95DE-5270-E645-B311-4B413DD943E7}" type="datetime4">
              <a:rPr lang="en-US" smtClean="0"/>
              <a:t>November 4, 2021</a:t>
            </a:fld>
            <a:endParaRPr lang="en-US"/>
          </a:p>
        </p:txBody>
      </p:sp>
      <p:sp>
        <p:nvSpPr>
          <p:cNvPr id="3" name="Footer Placeholder 2"/>
          <p:cNvSpPr>
            <a:spLocks noGrp="1"/>
          </p:cNvSpPr>
          <p:nvPr>
            <p:ph type="ftr" sz="quarter" idx="19"/>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0"/>
          </p:nvPr>
        </p:nvSpPr>
        <p:spPr>
          <a:xfrm>
            <a:off x="6753069" y="4952849"/>
            <a:ext cx="1933731" cy="123211"/>
          </a:xfrm>
          <a:prstGeom prst="rect">
            <a:avLst/>
          </a:prstGeom>
        </p:spPr>
        <p:txBody>
          <a:bodyPr/>
          <a:lstStyle/>
          <a:p>
            <a:fld id="{7F015878-4578-4C49-BC72-FE830FC5A6D7}" type="slidenum">
              <a:rPr lang="en-US" smtClean="0"/>
              <a:pPr/>
              <a:t>‹#›</a:t>
            </a:fld>
            <a:endParaRPr lang="en-US"/>
          </a:p>
        </p:txBody>
      </p:sp>
    </p:spTree>
    <p:extLst>
      <p:ext uri="{BB962C8B-B14F-4D97-AF65-F5344CB8AC3E}">
        <p14:creationId xmlns:p14="http://schemas.microsoft.com/office/powerpoint/2010/main" val="120805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54000" y="4954249"/>
            <a:ext cx="1422400" cy="123211"/>
          </a:xfrm>
          <a:prstGeom prst="rect">
            <a:avLst/>
          </a:prstGeom>
        </p:spPr>
        <p:txBody>
          <a:bodyPr/>
          <a:lstStyle/>
          <a:p>
            <a:fld id="{29A1C2EC-5A26-C245-9FB6-75590BA66773}" type="datetime4">
              <a:rPr lang="en-US" smtClean="0"/>
              <a:t>November 4, 2021</a:t>
            </a:fld>
            <a:endParaRPr lang="en-US"/>
          </a:p>
        </p:txBody>
      </p:sp>
      <p:sp>
        <p:nvSpPr>
          <p:cNvPr id="3" name="Footer Placeholder 2"/>
          <p:cNvSpPr>
            <a:spLocks noGrp="1"/>
          </p:cNvSpPr>
          <p:nvPr>
            <p:ph type="ftr" sz="quarter" idx="11"/>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4" name="Slide Number Placeholder 3"/>
          <p:cNvSpPr>
            <a:spLocks noGrp="1"/>
          </p:cNvSpPr>
          <p:nvPr>
            <p:ph type="sldNum" sz="quarter" idx="12"/>
          </p:nvPr>
        </p:nvSpPr>
        <p:spPr>
          <a:xfrm>
            <a:off x="6753069" y="4952849"/>
            <a:ext cx="1933731" cy="123211"/>
          </a:xfrm>
          <a:prstGeom prst="rect">
            <a:avLst/>
          </a:prstGeom>
        </p:spPr>
        <p:txBody>
          <a:bodyPr/>
          <a:lstStyle/>
          <a:p>
            <a:fld id="{72306A69-C78D-46AD-9B4E-1E66EF195C51}" type="slidenum">
              <a:rPr lang="en-US" smtClean="0"/>
              <a:pPr/>
              <a:t>‹#›</a:t>
            </a:fld>
            <a:endParaRPr lang="en-US"/>
          </a:p>
        </p:txBody>
      </p:sp>
    </p:spTree>
    <p:extLst>
      <p:ext uri="{BB962C8B-B14F-4D97-AF65-F5344CB8AC3E}">
        <p14:creationId xmlns:p14="http://schemas.microsoft.com/office/powerpoint/2010/main" val="192127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lvl1pPr>
          </a:lstStyle>
          <a:p>
            <a:pPr lvl="0"/>
            <a:r>
              <a:rPr lang="en-US" dirty="0"/>
              <a:t>Click to add section header</a:t>
            </a:r>
          </a:p>
        </p:txBody>
      </p:sp>
      <p:sp>
        <p:nvSpPr>
          <p:cNvPr id="2" name="Date Placeholder 1"/>
          <p:cNvSpPr>
            <a:spLocks noGrp="1"/>
          </p:cNvSpPr>
          <p:nvPr>
            <p:ph type="dt" sz="half" idx="14"/>
          </p:nvPr>
        </p:nvSpPr>
        <p:spPr>
          <a:xfrm>
            <a:off x="254000" y="4954249"/>
            <a:ext cx="1422400" cy="123211"/>
          </a:xfrm>
          <a:prstGeom prst="rect">
            <a:avLst/>
          </a:prstGeom>
        </p:spPr>
        <p:txBody>
          <a:bodyPr/>
          <a:lstStyle/>
          <a:p>
            <a:fld id="{A69F6DE1-B383-3341-AAB2-4917D353A1F1}" type="datetime4">
              <a:rPr lang="en-US" smtClean="0"/>
              <a:t>November 4, 2021</a:t>
            </a:fld>
            <a:endParaRPr lang="en-US"/>
          </a:p>
        </p:txBody>
      </p:sp>
      <p:sp>
        <p:nvSpPr>
          <p:cNvPr id="5" name="Footer Placeholder 4"/>
          <p:cNvSpPr>
            <a:spLocks noGrp="1"/>
          </p:cNvSpPr>
          <p:nvPr>
            <p:ph type="ftr" sz="quarter" idx="15"/>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6" name="Slide Number Placeholder 5"/>
          <p:cNvSpPr>
            <a:spLocks noGrp="1"/>
          </p:cNvSpPr>
          <p:nvPr>
            <p:ph type="sldNum" sz="quarter" idx="16"/>
          </p:nvPr>
        </p:nvSpPr>
        <p:spPr>
          <a:xfrm>
            <a:off x="6753069" y="4952849"/>
            <a:ext cx="1933731" cy="123211"/>
          </a:xfrm>
          <a:prstGeom prst="rect">
            <a:avLst/>
          </a:prstGeom>
        </p:spPr>
        <p:txBody>
          <a:bodyPr/>
          <a:lstStyle/>
          <a:p>
            <a:fld id="{11C0F2E9-13F1-4B54-979A-5E00D7D5723C}" type="slidenum">
              <a:rPr lang="en-US" smtClean="0"/>
              <a:pPr/>
              <a:t>‹#›</a:t>
            </a:fld>
            <a:endParaRPr lang="en-US"/>
          </a:p>
        </p:txBody>
      </p:sp>
    </p:spTree>
    <p:extLst>
      <p:ext uri="{BB962C8B-B14F-4D97-AF65-F5344CB8AC3E}">
        <p14:creationId xmlns:p14="http://schemas.microsoft.com/office/powerpoint/2010/main" val="3802582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_Dark Gray">
    <p:bg>
      <p:bgPr>
        <a:solidFill>
          <a:schemeClr val="tx2">
            <a:lumMod val="5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solidFill>
                  <a:schemeClr val="bg1"/>
                </a:solidFill>
              </a:defRPr>
            </a:lvl1pPr>
          </a:lstStyle>
          <a:p>
            <a:pPr lvl="0"/>
            <a:r>
              <a:rPr lang="en-US" dirty="0"/>
              <a:t>Click to add section header</a:t>
            </a:r>
          </a:p>
        </p:txBody>
      </p:sp>
      <p:sp>
        <p:nvSpPr>
          <p:cNvPr id="2" name="Date Placeholder 1"/>
          <p:cNvSpPr>
            <a:spLocks noGrp="1"/>
          </p:cNvSpPr>
          <p:nvPr>
            <p:ph type="dt" sz="half" idx="14"/>
          </p:nvPr>
        </p:nvSpPr>
        <p:spPr>
          <a:xfrm>
            <a:off x="254000" y="4954249"/>
            <a:ext cx="1422400" cy="123211"/>
          </a:xfrm>
          <a:prstGeom prst="rect">
            <a:avLst/>
          </a:prstGeom>
        </p:spPr>
        <p:txBody>
          <a:bodyPr/>
          <a:lstStyle/>
          <a:p>
            <a:fld id="{62027EC9-E70F-C248-88B9-E84C36A5AD3F}" type="datetime4">
              <a:rPr lang="en-US" smtClean="0"/>
              <a:t>November 4, 2021</a:t>
            </a:fld>
            <a:endParaRPr lang="en-US"/>
          </a:p>
        </p:txBody>
      </p:sp>
      <p:sp>
        <p:nvSpPr>
          <p:cNvPr id="5" name="Footer Placeholder 4"/>
          <p:cNvSpPr>
            <a:spLocks noGrp="1"/>
          </p:cNvSpPr>
          <p:nvPr>
            <p:ph type="ftr" sz="quarter" idx="15"/>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6" name="Slide Number Placeholder 5"/>
          <p:cNvSpPr>
            <a:spLocks noGrp="1"/>
          </p:cNvSpPr>
          <p:nvPr>
            <p:ph type="sldNum" sz="quarter" idx="16"/>
          </p:nvPr>
        </p:nvSpPr>
        <p:spPr>
          <a:xfrm>
            <a:off x="6753069" y="4952849"/>
            <a:ext cx="1933731" cy="123211"/>
          </a:xfrm>
          <a:prstGeom prst="rect">
            <a:avLst/>
          </a:prstGeom>
        </p:spPr>
        <p:txBody>
          <a:bodyPr/>
          <a:lstStyle/>
          <a:p>
            <a:fld id="{11C0F2E9-13F1-4B54-979A-5E00D7D5723C}" type="slidenum">
              <a:rPr lang="en-US" smtClean="0"/>
              <a:pPr/>
              <a:t>‹#›</a:t>
            </a:fld>
            <a:endParaRPr lang="en-US"/>
          </a:p>
        </p:txBody>
      </p:sp>
    </p:spTree>
    <p:extLst>
      <p:ext uri="{BB962C8B-B14F-4D97-AF65-F5344CB8AC3E}">
        <p14:creationId xmlns:p14="http://schemas.microsoft.com/office/powerpoint/2010/main" val="2556751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54000" y="4954249"/>
            <a:ext cx="1422400" cy="123211"/>
          </a:xfrm>
          <a:prstGeom prst="rect">
            <a:avLst/>
          </a:prstGeom>
        </p:spPr>
        <p:txBody>
          <a:bodyPr/>
          <a:lstStyle/>
          <a:p>
            <a:fld id="{76B292D6-AAA8-7C47-B610-49B4A89AAC24}" type="datetime4">
              <a:rPr lang="en-US" smtClean="0"/>
              <a:t>November 4, 2021</a:t>
            </a:fld>
            <a:endParaRPr lang="en-US"/>
          </a:p>
        </p:txBody>
      </p:sp>
      <p:sp>
        <p:nvSpPr>
          <p:cNvPr id="3" name="Footer Placeholder 2"/>
          <p:cNvSpPr>
            <a:spLocks noGrp="1"/>
          </p:cNvSpPr>
          <p:nvPr>
            <p:ph type="ftr" sz="quarter" idx="11"/>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4" name="Slide Number Placeholder 3"/>
          <p:cNvSpPr>
            <a:spLocks noGrp="1"/>
          </p:cNvSpPr>
          <p:nvPr>
            <p:ph type="sldNum" sz="quarter" idx="12"/>
          </p:nvPr>
        </p:nvSpPr>
        <p:spPr>
          <a:xfrm>
            <a:off x="6753069" y="4952849"/>
            <a:ext cx="1933731" cy="123211"/>
          </a:xfrm>
          <a:prstGeom prst="rect">
            <a:avLst/>
          </a:prstGeom>
        </p:spPr>
        <p:txBody>
          <a:bodyPr/>
          <a:lstStyle/>
          <a:p>
            <a:fld id="{11C0F2E9-13F1-4B54-979A-5E00D7D5723C}" type="slidenum">
              <a:rPr lang="en-US" smtClean="0"/>
              <a:pPr/>
              <a:t>‹#›</a:t>
            </a:fld>
            <a:endParaRPr lang="en-US"/>
          </a:p>
        </p:txBody>
      </p:sp>
    </p:spTree>
    <p:extLst>
      <p:ext uri="{BB962C8B-B14F-4D97-AF65-F5344CB8AC3E}">
        <p14:creationId xmlns:p14="http://schemas.microsoft.com/office/powerpoint/2010/main" val="3741414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cxnSp>
        <p:nvCxnSpPr>
          <p:cNvPr id="3" name="Straight Connector 2"/>
          <p:cNvCxnSpPr/>
          <p:nvPr userDrawn="1"/>
        </p:nvCxnSpPr>
        <p:spPr>
          <a:xfrm>
            <a:off x="2538518" y="2571750"/>
            <a:ext cx="4057288"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a:xfrm>
            <a:off x="254000" y="4954249"/>
            <a:ext cx="1422400" cy="123211"/>
          </a:xfrm>
          <a:prstGeom prst="rect">
            <a:avLst/>
          </a:prstGeom>
        </p:spPr>
        <p:txBody>
          <a:bodyPr/>
          <a:lstStyle/>
          <a:p>
            <a:fld id="{6F9EC2D1-F9FB-D040-AC8A-FEC7C53B9741}" type="datetime4">
              <a:rPr lang="en-US" smtClean="0"/>
              <a:t>November 4, 2021</a:t>
            </a:fld>
            <a:endParaRPr lang="en-US"/>
          </a:p>
        </p:txBody>
      </p:sp>
      <p:sp>
        <p:nvSpPr>
          <p:cNvPr id="5" name="Footer Placeholder 4"/>
          <p:cNvSpPr>
            <a:spLocks noGrp="1"/>
          </p:cNvSpPr>
          <p:nvPr>
            <p:ph type="ftr" sz="quarter" idx="11"/>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7" name="Slide Number Placeholder 6"/>
          <p:cNvSpPr>
            <a:spLocks noGrp="1"/>
          </p:cNvSpPr>
          <p:nvPr>
            <p:ph type="sldNum" sz="quarter" idx="12"/>
          </p:nvPr>
        </p:nvSpPr>
        <p:spPr>
          <a:xfrm>
            <a:off x="6753069" y="4952849"/>
            <a:ext cx="1933731" cy="123211"/>
          </a:xfrm>
          <a:prstGeom prst="rect">
            <a:avLst/>
          </a:prstGeom>
        </p:spPr>
        <p:txBody>
          <a:bodyPr/>
          <a:lstStyle/>
          <a:p>
            <a:fld id="{11C0F2E9-13F1-4B54-979A-5E00D7D5723C}" type="slidenum">
              <a:rPr lang="en-US" smtClean="0"/>
              <a:pPr/>
              <a:t>‹#›</a:t>
            </a:fld>
            <a:endParaRPr lang="en-US"/>
          </a:p>
        </p:txBody>
      </p:sp>
    </p:spTree>
    <p:extLst>
      <p:ext uri="{BB962C8B-B14F-4D97-AF65-F5344CB8AC3E}">
        <p14:creationId xmlns:p14="http://schemas.microsoft.com/office/powerpoint/2010/main" val="1796731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rgbClr val="FFFFFF"/>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indent="0" algn="ctr">
              <a:buNone/>
              <a:defRPr sz="1400"/>
            </a:lvl1pPr>
          </a:lstStyle>
          <a:p>
            <a:r>
              <a:rPr lang="en-US"/>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rgbClr val="FFFFFF"/>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sp>
        <p:nvSpPr>
          <p:cNvPr id="10" name="Date Placeholder 1">
            <a:extLst>
              <a:ext uri="{FF2B5EF4-FFF2-40B4-BE49-F238E27FC236}">
                <a16:creationId xmlns:a16="http://schemas.microsoft.com/office/drawing/2014/main" id="{B0E36706-0BCA-DC46-9383-936BEDCC9D9A}"/>
              </a:ext>
            </a:extLst>
          </p:cNvPr>
          <p:cNvSpPr>
            <a:spLocks noGrp="1"/>
          </p:cNvSpPr>
          <p:nvPr>
            <p:ph type="dt" sz="half" idx="18"/>
          </p:nvPr>
        </p:nvSpPr>
        <p:spPr>
          <a:xfrm>
            <a:off x="254000" y="4954249"/>
            <a:ext cx="1422400" cy="123211"/>
          </a:xfrm>
          <a:prstGeom prst="rect">
            <a:avLst/>
          </a:prstGeom>
        </p:spPr>
        <p:txBody>
          <a:bodyPr/>
          <a:lstStyle/>
          <a:p>
            <a:fld id="{205D8BAC-B75D-074C-90BA-E6277C1FB3A5}" type="datetime4">
              <a:rPr lang="en-US" smtClean="0"/>
              <a:t>November 4, 2021</a:t>
            </a:fld>
            <a:endParaRPr lang="en-US"/>
          </a:p>
        </p:txBody>
      </p:sp>
      <p:sp>
        <p:nvSpPr>
          <p:cNvPr id="11" name="Footer Placeholder 2">
            <a:extLst>
              <a:ext uri="{FF2B5EF4-FFF2-40B4-BE49-F238E27FC236}">
                <a16:creationId xmlns:a16="http://schemas.microsoft.com/office/drawing/2014/main" id="{DCFDE584-1074-9049-92DB-08B06EFE87FE}"/>
              </a:ext>
            </a:extLst>
          </p:cNvPr>
          <p:cNvSpPr>
            <a:spLocks noGrp="1"/>
          </p:cNvSpPr>
          <p:nvPr>
            <p:ph type="ftr" sz="quarter" idx="19"/>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12" name="Slide Number Placeholder 7">
            <a:extLst>
              <a:ext uri="{FF2B5EF4-FFF2-40B4-BE49-F238E27FC236}">
                <a16:creationId xmlns:a16="http://schemas.microsoft.com/office/drawing/2014/main" id="{A8D7E342-516D-4944-B5A2-4263BF6C0612}"/>
              </a:ext>
            </a:extLst>
          </p:cNvPr>
          <p:cNvSpPr>
            <a:spLocks noGrp="1"/>
          </p:cNvSpPr>
          <p:nvPr>
            <p:ph type="sldNum" sz="quarter" idx="20"/>
          </p:nvPr>
        </p:nvSpPr>
        <p:spPr>
          <a:xfrm>
            <a:off x="6753069" y="4952849"/>
            <a:ext cx="1933731" cy="123211"/>
          </a:xfrm>
          <a:prstGeom prst="rect">
            <a:avLst/>
          </a:prstGeom>
        </p:spPr>
        <p:txBody>
          <a:bodyPr/>
          <a:lstStyle/>
          <a:p>
            <a:fld id="{C20F9084-C4B8-47CC-A340-731237DBDB58}" type="slidenum">
              <a:rPr lang="en-US" smtClean="0"/>
              <a:pPr/>
              <a:t>‹#›</a:t>
            </a:fld>
            <a:endParaRPr lang="en-US"/>
          </a:p>
        </p:txBody>
      </p:sp>
    </p:spTree>
    <p:extLst>
      <p:ext uri="{BB962C8B-B14F-4D97-AF65-F5344CB8AC3E}">
        <p14:creationId xmlns:p14="http://schemas.microsoft.com/office/powerpoint/2010/main" val="3642703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54000" y="4954249"/>
            <a:ext cx="1422400" cy="123211"/>
          </a:xfrm>
          <a:prstGeom prst="rect">
            <a:avLst/>
          </a:prstGeom>
        </p:spPr>
        <p:txBody>
          <a:bodyPr/>
          <a:lstStyle/>
          <a:p>
            <a:fld id="{C9049C6E-B33F-5D4E-85E8-6DA8A68D12CC}" type="datetime4">
              <a:rPr lang="en-US" smtClean="0"/>
              <a:t>November 4, 2021</a:t>
            </a:fld>
            <a:endParaRPr lang="en-US"/>
          </a:p>
        </p:txBody>
      </p:sp>
      <p:sp>
        <p:nvSpPr>
          <p:cNvPr id="3" name="Footer Placeholder 2"/>
          <p:cNvSpPr>
            <a:spLocks noGrp="1"/>
          </p:cNvSpPr>
          <p:nvPr>
            <p:ph type="ftr" sz="quarter" idx="11"/>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4" name="Slide Number Placeholder 3"/>
          <p:cNvSpPr>
            <a:spLocks noGrp="1"/>
          </p:cNvSpPr>
          <p:nvPr>
            <p:ph type="sldNum" sz="quarter" idx="12"/>
          </p:nvPr>
        </p:nvSpPr>
        <p:spPr>
          <a:xfrm>
            <a:off x="6753069" y="4952849"/>
            <a:ext cx="1933731" cy="123211"/>
          </a:xfrm>
          <a:prstGeom prst="rect">
            <a:avLst/>
          </a:prstGeom>
        </p:spPr>
        <p:txBody>
          <a:bodyPr/>
          <a:lstStyle/>
          <a:p>
            <a:fld id="{11C0F2E9-13F1-4B54-979A-5E00D7D5723C}" type="slidenum">
              <a:rPr lang="en-US" smtClean="0"/>
              <a:pPr/>
              <a:t>‹#›</a:t>
            </a:fld>
            <a:endParaRPr lang="en-US"/>
          </a:p>
        </p:txBody>
      </p:sp>
    </p:spTree>
    <p:extLst>
      <p:ext uri="{BB962C8B-B14F-4D97-AF65-F5344CB8AC3E}">
        <p14:creationId xmlns:p14="http://schemas.microsoft.com/office/powerpoint/2010/main" val="1395233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a:t>Drag picture to placeholder or click icon to add</a:t>
            </a:r>
          </a:p>
        </p:txBody>
      </p:sp>
      <p:sp>
        <p:nvSpPr>
          <p:cNvPr id="14" name="Text Placeholder 13"/>
          <p:cNvSpPr>
            <a:spLocks noGrp="1"/>
          </p:cNvSpPr>
          <p:nvPr>
            <p:ph type="body" sz="quarter" idx="16" hasCustomPrompt="1"/>
          </p:nvPr>
        </p:nvSpPr>
        <p:spPr>
          <a:xfrm>
            <a:off x="369198" y="3773210"/>
            <a:ext cx="7139042"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9"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6" y="3488175"/>
            <a:ext cx="7139043"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sp>
        <p:nvSpPr>
          <p:cNvPr id="11" name="Date Placeholder 1">
            <a:extLst>
              <a:ext uri="{FF2B5EF4-FFF2-40B4-BE49-F238E27FC236}">
                <a16:creationId xmlns:a16="http://schemas.microsoft.com/office/drawing/2014/main" id="{95C983F3-4002-014F-99A9-5CE9FD5A4F30}"/>
              </a:ext>
            </a:extLst>
          </p:cNvPr>
          <p:cNvSpPr>
            <a:spLocks noGrp="1"/>
          </p:cNvSpPr>
          <p:nvPr>
            <p:ph type="dt" sz="half" idx="18"/>
          </p:nvPr>
        </p:nvSpPr>
        <p:spPr>
          <a:xfrm>
            <a:off x="254000" y="4954249"/>
            <a:ext cx="1422400" cy="123211"/>
          </a:xfrm>
          <a:prstGeom prst="rect">
            <a:avLst/>
          </a:prstGeom>
        </p:spPr>
        <p:txBody>
          <a:bodyPr/>
          <a:lstStyle/>
          <a:p>
            <a:fld id="{205D8BAC-B75D-074C-90BA-E6277C1FB3A5}" type="datetime4">
              <a:rPr lang="en-US" smtClean="0"/>
              <a:t>November 4, 2021</a:t>
            </a:fld>
            <a:endParaRPr lang="en-US"/>
          </a:p>
        </p:txBody>
      </p:sp>
      <p:sp>
        <p:nvSpPr>
          <p:cNvPr id="12" name="Footer Placeholder 2">
            <a:extLst>
              <a:ext uri="{FF2B5EF4-FFF2-40B4-BE49-F238E27FC236}">
                <a16:creationId xmlns:a16="http://schemas.microsoft.com/office/drawing/2014/main" id="{36B8282F-6E91-3F4A-8A22-D55DCFE23BE0}"/>
              </a:ext>
            </a:extLst>
          </p:cNvPr>
          <p:cNvSpPr>
            <a:spLocks noGrp="1"/>
          </p:cNvSpPr>
          <p:nvPr>
            <p:ph type="ftr" sz="quarter" idx="20"/>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13" name="Slide Number Placeholder 7">
            <a:extLst>
              <a:ext uri="{FF2B5EF4-FFF2-40B4-BE49-F238E27FC236}">
                <a16:creationId xmlns:a16="http://schemas.microsoft.com/office/drawing/2014/main" id="{FAD9EA7C-53BA-D643-AF92-02919F851A3E}"/>
              </a:ext>
            </a:extLst>
          </p:cNvPr>
          <p:cNvSpPr>
            <a:spLocks noGrp="1"/>
          </p:cNvSpPr>
          <p:nvPr>
            <p:ph type="sldNum" sz="quarter" idx="21"/>
          </p:nvPr>
        </p:nvSpPr>
        <p:spPr>
          <a:xfrm>
            <a:off x="6753069" y="4952849"/>
            <a:ext cx="1933731" cy="123211"/>
          </a:xfrm>
          <a:prstGeom prst="rect">
            <a:avLst/>
          </a:prstGeom>
        </p:spPr>
        <p:txBody>
          <a:bodyPr/>
          <a:lstStyle/>
          <a:p>
            <a:fld id="{C20F9084-C4B8-47CC-A340-731237DBDB58}" type="slidenum">
              <a:rPr lang="en-US" smtClean="0"/>
              <a:pPr/>
              <a:t>‹#›</a:t>
            </a:fld>
            <a:endParaRPr lang="en-US"/>
          </a:p>
        </p:txBody>
      </p:sp>
    </p:spTree>
    <p:extLst>
      <p:ext uri="{BB962C8B-B14F-4D97-AF65-F5344CB8AC3E}">
        <p14:creationId xmlns:p14="http://schemas.microsoft.com/office/powerpoint/2010/main" val="1120292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a:xfrm>
            <a:off x="254000" y="4954249"/>
            <a:ext cx="1422400" cy="123211"/>
          </a:xfrm>
          <a:prstGeom prst="rect">
            <a:avLst/>
          </a:prstGeom>
        </p:spPr>
        <p:txBody>
          <a:bodyPr/>
          <a:lstStyle/>
          <a:p>
            <a:fld id="{BEE239E7-3DAA-5D4B-8F19-81012A27D8D6}" type="datetime4">
              <a:rPr lang="en-US" smtClean="0"/>
              <a:t>November 4, 2021</a:t>
            </a:fld>
            <a:endParaRPr lang="en-US"/>
          </a:p>
        </p:txBody>
      </p:sp>
      <p:sp>
        <p:nvSpPr>
          <p:cNvPr id="3" name="Footer Placeholder 2"/>
          <p:cNvSpPr>
            <a:spLocks noGrp="1"/>
          </p:cNvSpPr>
          <p:nvPr>
            <p:ph type="ftr" sz="quarter" idx="21"/>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2"/>
          </p:nvPr>
        </p:nvSpPr>
        <p:spPr>
          <a:xfrm>
            <a:off x="6753069" y="4952849"/>
            <a:ext cx="1933731" cy="123211"/>
          </a:xfrm>
          <a:prstGeom prst="rect">
            <a:avLst/>
          </a:prstGeom>
        </p:spPr>
        <p:txBody>
          <a:bodyPr/>
          <a:lstStyle/>
          <a:p>
            <a:fld id="{8C68ADBD-3616-4318-B5FF-7C1BB362CA5A}" type="slidenum">
              <a:rPr lang="en-US" smtClean="0"/>
              <a:pPr/>
              <a:t>‹#›</a:t>
            </a:fld>
            <a:endParaRPr lang="en-US"/>
          </a:p>
        </p:txBody>
      </p:sp>
    </p:spTree>
    <p:extLst>
      <p:ext uri="{BB962C8B-B14F-4D97-AF65-F5344CB8AC3E}">
        <p14:creationId xmlns:p14="http://schemas.microsoft.com/office/powerpoint/2010/main" val="39153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2" name="Date Placeholder 1"/>
          <p:cNvSpPr>
            <a:spLocks noGrp="1"/>
          </p:cNvSpPr>
          <p:nvPr>
            <p:ph type="dt" sz="half" idx="18"/>
          </p:nvPr>
        </p:nvSpPr>
        <p:spPr>
          <a:xfrm>
            <a:off x="254000" y="4952849"/>
            <a:ext cx="1422400" cy="123211"/>
          </a:xfrm>
          <a:prstGeom prst="rect">
            <a:avLst/>
          </a:prstGeom>
        </p:spPr>
        <p:txBody>
          <a:bodyPr anchor="ctr"/>
          <a:lstStyle/>
          <a:p>
            <a:fld id="{BD6CABD3-6C16-BC44-8300-6A6289E70852}" type="datetime4">
              <a:rPr lang="en-US" smtClean="0"/>
              <a:t>November 4, 2021</a:t>
            </a:fld>
            <a:endParaRPr lang="en-US"/>
          </a:p>
        </p:txBody>
      </p:sp>
      <p:sp>
        <p:nvSpPr>
          <p:cNvPr id="3" name="Footer Placeholder 2"/>
          <p:cNvSpPr>
            <a:spLocks noGrp="1"/>
          </p:cNvSpPr>
          <p:nvPr>
            <p:ph type="ftr" sz="quarter" idx="19"/>
          </p:nvPr>
        </p:nvSpPr>
        <p:spPr>
          <a:xfrm>
            <a:off x="1676400" y="4952849"/>
            <a:ext cx="5775960" cy="123211"/>
          </a:xfrm>
          <a:prstGeom prst="rect">
            <a:avLst/>
          </a:prstGeom>
        </p:spPr>
        <p:txBody>
          <a:bodyPr anchor="ctr"/>
          <a:lstStyle/>
          <a:p>
            <a:r>
              <a:rPr lang="en-US"/>
              <a:t>This document has been reviewed and determined not to contain export controlled technical data.</a:t>
            </a:r>
          </a:p>
        </p:txBody>
      </p:sp>
      <p:sp>
        <p:nvSpPr>
          <p:cNvPr id="8" name="Slide Number Placeholder 7"/>
          <p:cNvSpPr>
            <a:spLocks noGrp="1"/>
          </p:cNvSpPr>
          <p:nvPr>
            <p:ph type="sldNum" sz="quarter" idx="20"/>
          </p:nvPr>
        </p:nvSpPr>
        <p:spPr>
          <a:xfrm>
            <a:off x="6753069" y="4952849"/>
            <a:ext cx="1933731" cy="123211"/>
          </a:xfrm>
          <a:prstGeom prst="rect">
            <a:avLst/>
          </a:prstGeom>
        </p:spPr>
        <p:txBody>
          <a:bodyPr anchor="ctr"/>
          <a:lstStyle/>
          <a:p>
            <a:fld id="{275C533D-D968-4A70-91E2-44C7FEDAA0E0}" type="slidenum">
              <a:rPr lang="en-US" smtClean="0"/>
              <a:pPr/>
              <a:t>‹#›</a:t>
            </a:fld>
            <a:endParaRPr lang="en-US"/>
          </a:p>
        </p:txBody>
      </p:sp>
      <p:sp>
        <p:nvSpPr>
          <p:cNvPr id="11" name="TextBox 10">
            <a:extLst>
              <a:ext uri="{FF2B5EF4-FFF2-40B4-BE49-F238E27FC236}">
                <a16:creationId xmlns:a16="http://schemas.microsoft.com/office/drawing/2014/main" id="{2BEFA2B4-D95F-B942-B724-18EC7176596D}"/>
              </a:ext>
            </a:extLst>
          </p:cNvPr>
          <p:cNvSpPr txBox="1"/>
          <p:nvPr userDrawn="1"/>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Tree>
    <p:extLst>
      <p:ext uri="{BB962C8B-B14F-4D97-AF65-F5344CB8AC3E}">
        <p14:creationId xmlns:p14="http://schemas.microsoft.com/office/powerpoint/2010/main" val="416787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a:xfrm>
            <a:off x="254000" y="4954249"/>
            <a:ext cx="1422400" cy="123211"/>
          </a:xfrm>
          <a:prstGeom prst="rect">
            <a:avLst/>
          </a:prstGeom>
        </p:spPr>
        <p:txBody>
          <a:bodyPr/>
          <a:lstStyle/>
          <a:p>
            <a:fld id="{4B3FF778-78CC-B848-9E2C-1B5B5C050617}" type="datetime4">
              <a:rPr lang="en-US" smtClean="0"/>
              <a:t>November 4, 2021</a:t>
            </a:fld>
            <a:endParaRPr lang="en-US"/>
          </a:p>
        </p:txBody>
      </p:sp>
      <p:sp>
        <p:nvSpPr>
          <p:cNvPr id="3" name="Footer Placeholder 2"/>
          <p:cNvSpPr>
            <a:spLocks noGrp="1"/>
          </p:cNvSpPr>
          <p:nvPr>
            <p:ph type="ftr" sz="quarter" idx="21"/>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2"/>
          </p:nvPr>
        </p:nvSpPr>
        <p:spPr>
          <a:xfrm>
            <a:off x="6753069" y="4952849"/>
            <a:ext cx="1933731" cy="123211"/>
          </a:xfrm>
          <a:prstGeom prst="rect">
            <a:avLst/>
          </a:prstGeom>
        </p:spPr>
        <p:txBody>
          <a:bodyPr/>
          <a:lstStyle/>
          <a:p>
            <a:fld id="{F9DDD08E-B43C-483A-B1DD-9BEB0BDDDDA3}" type="slidenum">
              <a:rPr lang="en-US" smtClean="0"/>
              <a:pPr/>
              <a:t>‹#›</a:t>
            </a:fld>
            <a:endParaRPr lang="en-US"/>
          </a:p>
        </p:txBody>
      </p:sp>
    </p:spTree>
    <p:extLst>
      <p:ext uri="{BB962C8B-B14F-4D97-AF65-F5344CB8AC3E}">
        <p14:creationId xmlns:p14="http://schemas.microsoft.com/office/powerpoint/2010/main" val="2431658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8"/>
          </p:nvPr>
        </p:nvSpPr>
        <p:spPr>
          <a:xfrm>
            <a:off x="254000" y="4954249"/>
            <a:ext cx="1422400" cy="123211"/>
          </a:xfrm>
          <a:prstGeom prst="rect">
            <a:avLst/>
          </a:prstGeom>
        </p:spPr>
        <p:txBody>
          <a:bodyPr/>
          <a:lstStyle/>
          <a:p>
            <a:fld id="{205D8BAC-B75D-074C-90BA-E6277C1FB3A5}" type="datetime4">
              <a:rPr lang="en-US" smtClean="0"/>
              <a:t>November 4, 2021</a:t>
            </a:fld>
            <a:endParaRPr lang="en-US"/>
          </a:p>
        </p:txBody>
      </p:sp>
      <p:sp>
        <p:nvSpPr>
          <p:cNvPr id="3" name="Footer Placeholder 2"/>
          <p:cNvSpPr>
            <a:spLocks noGrp="1"/>
          </p:cNvSpPr>
          <p:nvPr>
            <p:ph type="ftr" sz="quarter" idx="19"/>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0"/>
          </p:nvPr>
        </p:nvSpPr>
        <p:spPr>
          <a:xfrm>
            <a:off x="6753069" y="4952849"/>
            <a:ext cx="1933731" cy="123211"/>
          </a:xfrm>
          <a:prstGeom prst="rect">
            <a:avLst/>
          </a:prstGeom>
        </p:spPr>
        <p:txBody>
          <a:bodyPr/>
          <a:lstStyle/>
          <a:p>
            <a:fld id="{C20F9084-C4B8-47CC-A340-731237DBDB58}" type="slidenum">
              <a:rPr lang="en-US" smtClean="0"/>
              <a:pPr/>
              <a:t>‹#›</a:t>
            </a:fld>
            <a:endParaRPr lang="en-US"/>
          </a:p>
        </p:txBody>
      </p:sp>
    </p:spTree>
    <p:extLst>
      <p:ext uri="{BB962C8B-B14F-4D97-AF65-F5344CB8AC3E}">
        <p14:creationId xmlns:p14="http://schemas.microsoft.com/office/powerpoint/2010/main" val="235957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a:xfrm>
            <a:off x="254000" y="4954249"/>
            <a:ext cx="1422400" cy="123211"/>
          </a:xfrm>
          <a:prstGeom prst="rect">
            <a:avLst/>
          </a:prstGeom>
        </p:spPr>
        <p:txBody>
          <a:bodyPr/>
          <a:lstStyle/>
          <a:p>
            <a:fld id="{DF738A0A-176B-1540-ADF5-CAB2542E2BAE}" type="datetime4">
              <a:rPr lang="en-US" smtClean="0"/>
              <a:t>November 4, 2021</a:t>
            </a:fld>
            <a:endParaRPr lang="en-US"/>
          </a:p>
        </p:txBody>
      </p:sp>
      <p:sp>
        <p:nvSpPr>
          <p:cNvPr id="3" name="Footer Placeholder 2"/>
          <p:cNvSpPr>
            <a:spLocks noGrp="1"/>
          </p:cNvSpPr>
          <p:nvPr>
            <p:ph type="ftr" sz="quarter" idx="21"/>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2"/>
          </p:nvPr>
        </p:nvSpPr>
        <p:spPr>
          <a:xfrm>
            <a:off x="6753069" y="4952849"/>
            <a:ext cx="1933731" cy="123211"/>
          </a:xfrm>
          <a:prstGeom prst="rect">
            <a:avLst/>
          </a:prstGeom>
        </p:spPr>
        <p:txBody>
          <a:bodyPr/>
          <a:lstStyle/>
          <a:p>
            <a:fld id="{D53CE28F-B0E6-4C63-A7B8-EB4157A07061}" type="slidenum">
              <a:rPr lang="en-US" smtClean="0"/>
              <a:pPr/>
              <a:t>‹#›</a:t>
            </a:fld>
            <a:endParaRPr lang="en-US"/>
          </a:p>
        </p:txBody>
      </p:sp>
    </p:spTree>
    <p:extLst>
      <p:ext uri="{BB962C8B-B14F-4D97-AF65-F5344CB8AC3E}">
        <p14:creationId xmlns:p14="http://schemas.microsoft.com/office/powerpoint/2010/main" val="2299581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1"/>
          </p:nvPr>
        </p:nvSpPr>
        <p:spPr>
          <a:xfrm>
            <a:off x="254000" y="4954249"/>
            <a:ext cx="1422400" cy="123211"/>
          </a:xfrm>
          <a:prstGeom prst="rect">
            <a:avLst/>
          </a:prstGeom>
        </p:spPr>
        <p:txBody>
          <a:bodyPr/>
          <a:lstStyle/>
          <a:p>
            <a:fld id="{82A00A1D-59CD-FC40-8CB9-035C2B72DE58}" type="datetime4">
              <a:rPr lang="en-US" smtClean="0"/>
              <a:t>November 4, 2021</a:t>
            </a:fld>
            <a:endParaRPr lang="en-US"/>
          </a:p>
        </p:txBody>
      </p:sp>
      <p:sp>
        <p:nvSpPr>
          <p:cNvPr id="3" name="Footer Placeholder 2"/>
          <p:cNvSpPr>
            <a:spLocks noGrp="1"/>
          </p:cNvSpPr>
          <p:nvPr>
            <p:ph type="ftr" sz="quarter" idx="22"/>
          </p:nvPr>
        </p:nvSpPr>
        <p:spPr>
          <a:xfrm>
            <a:off x="1676400" y="4954249"/>
            <a:ext cx="5775960" cy="123211"/>
          </a:xfrm>
          <a:prstGeom prst="rect">
            <a:avLst/>
          </a:prstGeom>
        </p:spPr>
        <p:txBody>
          <a:bodyPr/>
          <a:lstStyle/>
          <a:p>
            <a:r>
              <a:rPr lang="en-US"/>
              <a:t>This document has been reviewed and determined not to contain export controlled technical data.</a:t>
            </a:r>
          </a:p>
        </p:txBody>
      </p:sp>
      <p:sp>
        <p:nvSpPr>
          <p:cNvPr id="8" name="Slide Number Placeholder 7"/>
          <p:cNvSpPr>
            <a:spLocks noGrp="1"/>
          </p:cNvSpPr>
          <p:nvPr>
            <p:ph type="sldNum" sz="quarter" idx="23"/>
          </p:nvPr>
        </p:nvSpPr>
        <p:spPr>
          <a:xfrm>
            <a:off x="6753069" y="4952849"/>
            <a:ext cx="1933731" cy="123211"/>
          </a:xfrm>
          <a:prstGeom prst="rect">
            <a:avLst/>
          </a:prstGeom>
        </p:spPr>
        <p:txBody>
          <a:bodyPr/>
          <a:lstStyle/>
          <a:p>
            <a:fld id="{6D81F743-FBF4-4AAB-BF1E-09D0097B96F2}" type="slidenum">
              <a:rPr lang="en-US" smtClean="0"/>
              <a:pPr/>
              <a:t>‹#›</a:t>
            </a:fld>
            <a:endParaRPr lang="en-US"/>
          </a:p>
        </p:txBody>
      </p:sp>
    </p:spTree>
    <p:extLst>
      <p:ext uri="{BB962C8B-B14F-4D97-AF65-F5344CB8AC3E}">
        <p14:creationId xmlns:p14="http://schemas.microsoft.com/office/powerpoint/2010/main" val="760199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1">
            <a:extLst>
              <a:ext uri="{FF2B5EF4-FFF2-40B4-BE49-F238E27FC236}">
                <a16:creationId xmlns:a16="http://schemas.microsoft.com/office/drawing/2014/main" id="{2310CBB1-6EFA-3040-B677-2D5E27904860}"/>
              </a:ext>
            </a:extLst>
          </p:cNvPr>
          <p:cNvSpPr>
            <a:spLocks noGrp="1"/>
          </p:cNvSpPr>
          <p:nvPr>
            <p:ph type="dt" sz="half" idx="2"/>
          </p:nvPr>
        </p:nvSpPr>
        <p:spPr>
          <a:xfrm>
            <a:off x="254000" y="4952849"/>
            <a:ext cx="1422400" cy="123211"/>
          </a:xfrm>
          <a:prstGeom prst="rect">
            <a:avLst/>
          </a:prstGeom>
        </p:spPr>
        <p:txBody>
          <a:bodyPr anchor="ctr"/>
          <a:lstStyle>
            <a:lvl1pPr>
              <a:defRPr sz="800">
                <a:solidFill>
                  <a:schemeClr val="bg2">
                    <a:lumMod val="25000"/>
                  </a:schemeClr>
                </a:solidFill>
              </a:defRPr>
            </a:lvl1pPr>
          </a:lstStyle>
          <a:p>
            <a:fld id="{BD6CABD3-6C16-BC44-8300-6A6289E70852}" type="datetime4">
              <a:rPr lang="en-US" smtClean="0"/>
              <a:pPr/>
              <a:t>November 4, 2021</a:t>
            </a:fld>
            <a:endParaRPr lang="en-US"/>
          </a:p>
        </p:txBody>
      </p:sp>
      <p:sp>
        <p:nvSpPr>
          <p:cNvPr id="10" name="Footer Placeholder 2">
            <a:extLst>
              <a:ext uri="{FF2B5EF4-FFF2-40B4-BE49-F238E27FC236}">
                <a16:creationId xmlns:a16="http://schemas.microsoft.com/office/drawing/2014/main" id="{0B7DA37F-3862-FC4A-8823-3A71FC98EEA3}"/>
              </a:ext>
            </a:extLst>
          </p:cNvPr>
          <p:cNvSpPr>
            <a:spLocks noGrp="1"/>
          </p:cNvSpPr>
          <p:nvPr>
            <p:ph type="ftr" sz="quarter" idx="3"/>
          </p:nvPr>
        </p:nvSpPr>
        <p:spPr>
          <a:xfrm>
            <a:off x="1676400" y="4952849"/>
            <a:ext cx="5775960" cy="123211"/>
          </a:xfrm>
          <a:prstGeom prst="rect">
            <a:avLst/>
          </a:prstGeom>
        </p:spPr>
        <p:txBody>
          <a:bodyPr anchor="ctr"/>
          <a:lstStyle>
            <a:lvl1pPr>
              <a:defRPr sz="800">
                <a:solidFill>
                  <a:schemeClr val="bg2">
                    <a:lumMod val="25000"/>
                  </a:schemeClr>
                </a:solidFill>
              </a:defRPr>
            </a:lvl1pPr>
          </a:lstStyle>
          <a:p>
            <a:r>
              <a:rPr lang="en-US"/>
              <a:t>This document has been reviewed and determined not to contain export controlled technical data.</a:t>
            </a:r>
          </a:p>
        </p:txBody>
      </p:sp>
      <p:sp>
        <p:nvSpPr>
          <p:cNvPr id="11" name="Slide Number Placeholder 7">
            <a:extLst>
              <a:ext uri="{FF2B5EF4-FFF2-40B4-BE49-F238E27FC236}">
                <a16:creationId xmlns:a16="http://schemas.microsoft.com/office/drawing/2014/main" id="{EB1A892C-70A8-1143-A670-8BC1EE996D51}"/>
              </a:ext>
            </a:extLst>
          </p:cNvPr>
          <p:cNvSpPr>
            <a:spLocks noGrp="1"/>
          </p:cNvSpPr>
          <p:nvPr>
            <p:ph type="sldNum" sz="quarter" idx="4"/>
          </p:nvPr>
        </p:nvSpPr>
        <p:spPr>
          <a:xfrm>
            <a:off x="6753069" y="4952849"/>
            <a:ext cx="1933731" cy="123211"/>
          </a:xfrm>
          <a:prstGeom prst="rect">
            <a:avLst/>
          </a:prstGeom>
        </p:spPr>
        <p:txBody>
          <a:bodyPr anchor="ctr"/>
          <a:lstStyle>
            <a:lvl1pPr>
              <a:defRPr sz="800">
                <a:solidFill>
                  <a:schemeClr val="bg2">
                    <a:lumMod val="25000"/>
                  </a:schemeClr>
                </a:solidFill>
              </a:defRPr>
            </a:lvl1pPr>
          </a:lstStyle>
          <a:p>
            <a:fld id="{275C533D-D968-4A70-91E2-44C7FEDAA0E0}" type="slidenum">
              <a:rPr lang="en-US" smtClean="0"/>
              <a:pPr/>
              <a:t>‹#›</a:t>
            </a:fld>
            <a:endParaRPr lang="en-US"/>
          </a:p>
        </p:txBody>
      </p:sp>
      <p:sp>
        <p:nvSpPr>
          <p:cNvPr id="12" name="TextBox 11">
            <a:extLst>
              <a:ext uri="{FF2B5EF4-FFF2-40B4-BE49-F238E27FC236}">
                <a16:creationId xmlns:a16="http://schemas.microsoft.com/office/drawing/2014/main" id="{2AC54D05-9638-2740-A811-C34E59CBA73D}"/>
              </a:ext>
            </a:extLst>
          </p:cNvPr>
          <p:cNvSpPr txBox="1"/>
          <p:nvPr userDrawn="1"/>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Tree>
    <p:extLst>
      <p:ext uri="{BB962C8B-B14F-4D97-AF65-F5344CB8AC3E}">
        <p14:creationId xmlns:p14="http://schemas.microsoft.com/office/powerpoint/2010/main" val="28160724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4" r:id="rId20"/>
  </p:sldLayoutIdLst>
  <p:hf hdr="0"/>
  <p:txStyles>
    <p:titleStyle>
      <a:lvl1pPr algn="l" defTabSz="457200" rtl="0" eaLnBrk="1" latinLnBrk="0" hangingPunct="1">
        <a:spcBef>
          <a:spcPct val="0"/>
        </a:spcBef>
        <a:buNone/>
        <a:defRPr sz="2400" b="1" kern="1200">
          <a:solidFill>
            <a:schemeClr val="bg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bg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kern="1200">
          <a:solidFill>
            <a:schemeClr val="bg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bg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bg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jpg"/><Relationship Id="rId7" Type="http://schemas.microsoft.com/office/2007/relationships/hdphoto" Target="../media/hdphoto2.wdp"/><Relationship Id="rId12"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png"/><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jp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224;p23">
            <a:extLst>
              <a:ext uri="{FF2B5EF4-FFF2-40B4-BE49-F238E27FC236}">
                <a16:creationId xmlns:a16="http://schemas.microsoft.com/office/drawing/2014/main" id="{44456965-A980-E544-910E-FF8D7CA21C1B}"/>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4000" contrast="16000"/>
                    </a14:imgEffect>
                  </a14:imgLayer>
                </a14:imgProps>
              </a:ext>
            </a:extLst>
          </a:blip>
          <a:srcRect b="12062"/>
          <a:stretch/>
        </p:blipFill>
        <p:spPr>
          <a:xfrm>
            <a:off x="-17064" y="-11549"/>
            <a:ext cx="9178129" cy="5166598"/>
          </a:xfrm>
          <a:prstGeom prst="rect">
            <a:avLst/>
          </a:prstGeom>
          <a:noFill/>
          <a:ln>
            <a:noFill/>
          </a:ln>
        </p:spPr>
      </p:pic>
      <p:sp>
        <p:nvSpPr>
          <p:cNvPr id="9" name="Date Placeholder 13">
            <a:extLst>
              <a:ext uri="{FF2B5EF4-FFF2-40B4-BE49-F238E27FC236}">
                <a16:creationId xmlns:a16="http://schemas.microsoft.com/office/drawing/2014/main" id="{57AEC5F0-ECFD-5644-B998-6DF31BC242E3}"/>
              </a:ext>
            </a:extLst>
          </p:cNvPr>
          <p:cNvSpPr>
            <a:spLocks noGrp="1"/>
          </p:cNvSpPr>
          <p:nvPr>
            <p:ph type="dt" sz="half" idx="18"/>
          </p:nvPr>
        </p:nvSpPr>
        <p:spPr>
          <a:xfrm>
            <a:off x="254000" y="4954249"/>
            <a:ext cx="1422400" cy="123211"/>
          </a:xfrm>
        </p:spPr>
        <p:txBody>
          <a:bodyPr/>
          <a:lstStyle/>
          <a:p>
            <a:fld id="{B2B489A7-3EEB-3D47-B688-C7B11F6F5EE3}" type="datetime4">
              <a:rPr lang="en-US" smtClean="0">
                <a:solidFill>
                  <a:schemeClr val="bg1">
                    <a:lumMod val="50000"/>
                  </a:schemeClr>
                </a:solidFill>
              </a:rPr>
              <a:t>November 4, 2021</a:t>
            </a:fld>
            <a:endParaRPr lang="en-US" dirty="0">
              <a:solidFill>
                <a:schemeClr val="bg1">
                  <a:lumMod val="50000"/>
                </a:schemeClr>
              </a:solidFill>
            </a:endParaRPr>
          </a:p>
        </p:txBody>
      </p:sp>
      <p:sp>
        <p:nvSpPr>
          <p:cNvPr id="6" name="Footer Placeholder 5">
            <a:extLst>
              <a:ext uri="{FF2B5EF4-FFF2-40B4-BE49-F238E27FC236}">
                <a16:creationId xmlns:a16="http://schemas.microsoft.com/office/drawing/2014/main" id="{FE87D858-9950-6546-ABE0-E49DB2DD316A}"/>
              </a:ext>
            </a:extLst>
          </p:cNvPr>
          <p:cNvSpPr>
            <a:spLocks noGrp="1"/>
          </p:cNvSpPr>
          <p:nvPr>
            <p:ph type="ftr" sz="quarter" idx="19"/>
          </p:nvPr>
        </p:nvSpPr>
        <p:spPr>
          <a:xfrm>
            <a:off x="1676400" y="4937471"/>
            <a:ext cx="5775960" cy="123211"/>
          </a:xfrm>
        </p:spPr>
        <p:txBody>
          <a:bodyPr/>
          <a:lstStyle/>
          <a:p>
            <a:r>
              <a:rPr lang="en-US" dirty="0">
                <a:solidFill>
                  <a:schemeClr val="bg1">
                    <a:lumMod val="50000"/>
                  </a:schemeClr>
                </a:solidFill>
              </a:rPr>
              <a:t>This document has been reviewed and determined not to contain export controlled technical data.</a:t>
            </a:r>
          </a:p>
        </p:txBody>
      </p:sp>
      <p:sp>
        <p:nvSpPr>
          <p:cNvPr id="10" name="Slide Number Placeholder 15">
            <a:extLst>
              <a:ext uri="{FF2B5EF4-FFF2-40B4-BE49-F238E27FC236}">
                <a16:creationId xmlns:a16="http://schemas.microsoft.com/office/drawing/2014/main" id="{6091510F-3B33-214F-A599-B217E3522A52}"/>
              </a:ext>
            </a:extLst>
          </p:cNvPr>
          <p:cNvSpPr>
            <a:spLocks noGrp="1"/>
          </p:cNvSpPr>
          <p:nvPr>
            <p:ph type="sldNum" sz="quarter" idx="20"/>
          </p:nvPr>
        </p:nvSpPr>
        <p:spPr>
          <a:xfrm>
            <a:off x="2769569" y="4952849"/>
            <a:ext cx="601370" cy="122071"/>
          </a:xfrm>
        </p:spPr>
        <p:txBody>
          <a:bodyPr/>
          <a:lstStyle/>
          <a:p>
            <a:fld id="{275C533D-D968-4A70-91E2-44C7FEDAA0E0}" type="slidenum">
              <a:rPr lang="en-US" smtClean="0"/>
              <a:pPr/>
              <a:t>1</a:t>
            </a:fld>
            <a:endParaRPr lang="en-US" dirty="0"/>
          </a:p>
        </p:txBody>
      </p:sp>
      <p:sp>
        <p:nvSpPr>
          <p:cNvPr id="8" name="Text Placeholder 7">
            <a:extLst>
              <a:ext uri="{FF2B5EF4-FFF2-40B4-BE49-F238E27FC236}">
                <a16:creationId xmlns:a16="http://schemas.microsoft.com/office/drawing/2014/main" id="{89DD0275-CEFD-1140-9F87-7ECAFBC8547D}"/>
              </a:ext>
            </a:extLst>
          </p:cNvPr>
          <p:cNvSpPr>
            <a:spLocks noGrp="1"/>
          </p:cNvSpPr>
          <p:nvPr>
            <p:ph type="body" sz="quarter" idx="17"/>
          </p:nvPr>
        </p:nvSpPr>
        <p:spPr>
          <a:xfrm>
            <a:off x="254000" y="132080"/>
            <a:ext cx="8514080" cy="205979"/>
          </a:xfrm>
        </p:spPr>
        <p:txBody>
          <a:bodyPr/>
          <a:lstStyle/>
          <a:p>
            <a:r>
              <a:rPr lang="en-US" dirty="0"/>
              <a:t>Exoplanet Communications</a:t>
            </a:r>
          </a:p>
        </p:txBody>
      </p:sp>
      <p:sp>
        <p:nvSpPr>
          <p:cNvPr id="7" name="Title 6">
            <a:extLst>
              <a:ext uri="{FF2B5EF4-FFF2-40B4-BE49-F238E27FC236}">
                <a16:creationId xmlns:a16="http://schemas.microsoft.com/office/drawing/2014/main" id="{57246849-44C5-424F-BB42-ECF0AF8D9243}"/>
              </a:ext>
            </a:extLst>
          </p:cNvPr>
          <p:cNvSpPr>
            <a:spLocks noGrp="1"/>
          </p:cNvSpPr>
          <p:nvPr>
            <p:ph type="title"/>
          </p:nvPr>
        </p:nvSpPr>
        <p:spPr>
          <a:xfrm>
            <a:off x="254000" y="327899"/>
            <a:ext cx="8514080" cy="434101"/>
          </a:xfrm>
        </p:spPr>
        <p:txBody>
          <a:bodyPr/>
          <a:lstStyle/>
          <a:p>
            <a:r>
              <a:rPr lang="en-US" dirty="0">
                <a:solidFill>
                  <a:schemeClr val="accent1">
                    <a:lumMod val="40000"/>
                    <a:lumOff val="60000"/>
                  </a:schemeClr>
                </a:solidFill>
              </a:rPr>
              <a:t>Stars vs. Planets – </a:t>
            </a:r>
            <a:endParaRPr lang="en-US" dirty="0">
              <a:solidFill>
                <a:schemeClr val="accent5">
                  <a:lumMod val="60000"/>
                  <a:lumOff val="40000"/>
                </a:schemeClr>
              </a:solidFill>
            </a:endParaRPr>
          </a:p>
        </p:txBody>
      </p:sp>
      <p:sp>
        <p:nvSpPr>
          <p:cNvPr id="3" name="Rectangle 2">
            <a:extLst>
              <a:ext uri="{FF2B5EF4-FFF2-40B4-BE49-F238E27FC236}">
                <a16:creationId xmlns:a16="http://schemas.microsoft.com/office/drawing/2014/main" id="{DDB7D429-4070-7D48-A578-F467C9DE45FE}"/>
              </a:ext>
            </a:extLst>
          </p:cNvPr>
          <p:cNvSpPr/>
          <p:nvPr/>
        </p:nvSpPr>
        <p:spPr>
          <a:xfrm>
            <a:off x="1484034" y="2051824"/>
            <a:ext cx="6109946" cy="1599570"/>
          </a:xfrm>
          <a:prstGeom prst="rect">
            <a:avLst/>
          </a:prstGeom>
          <a:solidFill>
            <a:schemeClr val="tx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2800" dirty="0"/>
              <a:t>There are many reasons why we can easily see stars in the night sky, but not their planets…</a:t>
            </a:r>
          </a:p>
        </p:txBody>
      </p:sp>
      <p:sp>
        <p:nvSpPr>
          <p:cNvPr id="12" name="Slide Number Placeholder 7">
            <a:extLst>
              <a:ext uri="{FF2B5EF4-FFF2-40B4-BE49-F238E27FC236}">
                <a16:creationId xmlns:a16="http://schemas.microsoft.com/office/drawing/2014/main" id="{E1DECCF2-7B4A-2347-9D9C-BE12A605BC99}"/>
              </a:ext>
            </a:extLst>
          </p:cNvPr>
          <p:cNvSpPr txBox="1">
            <a:spLocks/>
          </p:cNvSpPr>
          <p:nvPr/>
        </p:nvSpPr>
        <p:spPr>
          <a:xfrm>
            <a:off x="6803560" y="4952849"/>
            <a:ext cx="601370" cy="122071"/>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8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5C533D-D968-4A70-91E2-44C7FEDAA0E0}" type="slidenum">
              <a:rPr lang="en-US" smtClean="0">
                <a:solidFill>
                  <a:schemeClr val="bg2">
                    <a:lumMod val="50000"/>
                  </a:schemeClr>
                </a:solidFill>
              </a:rPr>
              <a:pPr/>
              <a:t>1</a:t>
            </a:fld>
            <a:endParaRPr lang="en-US">
              <a:solidFill>
                <a:schemeClr val="bg2">
                  <a:lumMod val="50000"/>
                </a:schemeClr>
              </a:solidFill>
            </a:endParaRPr>
          </a:p>
        </p:txBody>
      </p:sp>
      <p:sp>
        <p:nvSpPr>
          <p:cNvPr id="15" name="TextBox 14">
            <a:extLst>
              <a:ext uri="{FF2B5EF4-FFF2-40B4-BE49-F238E27FC236}">
                <a16:creationId xmlns:a16="http://schemas.microsoft.com/office/drawing/2014/main" id="{45B04114-22C3-7D4B-9F17-1BDB81797E18}"/>
              </a:ext>
            </a:extLst>
          </p:cNvPr>
          <p:cNvSpPr txBox="1"/>
          <p:nvPr/>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Tree>
    <p:extLst>
      <p:ext uri="{BB962C8B-B14F-4D97-AF65-F5344CB8AC3E}">
        <p14:creationId xmlns:p14="http://schemas.microsoft.com/office/powerpoint/2010/main" val="265130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8597FFA-5C94-834C-B382-BDDBBA3C7A22}"/>
              </a:ext>
            </a:extLst>
          </p:cNvPr>
          <p:cNvPicPr>
            <a:picLocks noChangeAspect="1"/>
          </p:cNvPicPr>
          <p:nvPr/>
        </p:nvPicPr>
        <p:blipFill rotWithShape="1">
          <a:blip r:embed="rId3"/>
          <a:srcRect t="-19" r="1985" b="-19"/>
          <a:stretch/>
        </p:blipFill>
        <p:spPr>
          <a:xfrm>
            <a:off x="-3" y="0"/>
            <a:ext cx="9144003" cy="5151610"/>
          </a:xfrm>
          <a:prstGeom prst="rect">
            <a:avLst/>
          </a:prstGeom>
        </p:spPr>
      </p:pic>
      <p:sp>
        <p:nvSpPr>
          <p:cNvPr id="21" name="Rectangle 20">
            <a:extLst>
              <a:ext uri="{FF2B5EF4-FFF2-40B4-BE49-F238E27FC236}">
                <a16:creationId xmlns:a16="http://schemas.microsoft.com/office/drawing/2014/main" id="{6B455F68-F0C6-ED4E-BF9F-DD17C9E0545B}"/>
              </a:ext>
            </a:extLst>
          </p:cNvPr>
          <p:cNvSpPr/>
          <p:nvPr/>
        </p:nvSpPr>
        <p:spPr>
          <a:xfrm>
            <a:off x="0" y="2690189"/>
            <a:ext cx="9144000" cy="2453312"/>
          </a:xfrm>
          <a:prstGeom prst="rect">
            <a:avLst/>
          </a:prstGeom>
          <a:gradFill flip="none" rotWithShape="1">
            <a:gsLst>
              <a:gs pos="100000">
                <a:srgbClr val="102F61">
                  <a:alpha val="0"/>
                </a:srgbClr>
              </a:gs>
              <a:gs pos="48000">
                <a:srgbClr val="102F61">
                  <a:alpha val="81000"/>
                </a:srgbClr>
              </a:gs>
              <a:gs pos="0">
                <a:srgbClr val="1C3C7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8" name="Text Placeholder 7">
            <a:extLst>
              <a:ext uri="{FF2B5EF4-FFF2-40B4-BE49-F238E27FC236}">
                <a16:creationId xmlns:a16="http://schemas.microsoft.com/office/drawing/2014/main" id="{89DD0275-CEFD-1140-9F87-7ECAFBC8547D}"/>
              </a:ext>
            </a:extLst>
          </p:cNvPr>
          <p:cNvSpPr>
            <a:spLocks noGrp="1"/>
          </p:cNvSpPr>
          <p:nvPr>
            <p:ph type="body" sz="quarter" idx="17"/>
          </p:nvPr>
        </p:nvSpPr>
        <p:spPr/>
        <p:txBody>
          <a:bodyPr/>
          <a:lstStyle/>
          <a:p>
            <a:r>
              <a:rPr lang="en-US" dirty="0"/>
              <a:t>Exoplanet Communications</a:t>
            </a:r>
          </a:p>
        </p:txBody>
      </p:sp>
      <p:sp>
        <p:nvSpPr>
          <p:cNvPr id="7" name="Title 6">
            <a:extLst>
              <a:ext uri="{FF2B5EF4-FFF2-40B4-BE49-F238E27FC236}">
                <a16:creationId xmlns:a16="http://schemas.microsoft.com/office/drawing/2014/main" id="{57246849-44C5-424F-BB42-ECF0AF8D9243}"/>
              </a:ext>
            </a:extLst>
          </p:cNvPr>
          <p:cNvSpPr>
            <a:spLocks noGrp="1"/>
          </p:cNvSpPr>
          <p:nvPr>
            <p:ph type="title"/>
          </p:nvPr>
        </p:nvSpPr>
        <p:spPr/>
        <p:txBody>
          <a:bodyPr/>
          <a:lstStyle/>
          <a:p>
            <a:r>
              <a:rPr lang="en-US" dirty="0">
                <a:solidFill>
                  <a:schemeClr val="accent1">
                    <a:lumMod val="40000"/>
                    <a:lumOff val="60000"/>
                  </a:schemeClr>
                </a:solidFill>
              </a:rPr>
              <a:t>Stars vs. Planets – Brightness</a:t>
            </a:r>
            <a:endParaRPr lang="en-US" b="0" dirty="0">
              <a:solidFill>
                <a:schemeClr val="accent1">
                  <a:lumMod val="40000"/>
                  <a:lumOff val="60000"/>
                </a:schemeClr>
              </a:solidFill>
            </a:endParaRPr>
          </a:p>
        </p:txBody>
      </p:sp>
      <p:sp>
        <p:nvSpPr>
          <p:cNvPr id="6" name="Footer Placeholder 5">
            <a:extLst>
              <a:ext uri="{FF2B5EF4-FFF2-40B4-BE49-F238E27FC236}">
                <a16:creationId xmlns:a16="http://schemas.microsoft.com/office/drawing/2014/main" id="{FE87D858-9950-6546-ABE0-E49DB2DD316A}"/>
              </a:ext>
            </a:extLst>
          </p:cNvPr>
          <p:cNvSpPr>
            <a:spLocks noGrp="1"/>
          </p:cNvSpPr>
          <p:nvPr>
            <p:ph type="ftr" sz="quarter" idx="19"/>
          </p:nvPr>
        </p:nvSpPr>
        <p:spPr/>
        <p:txBody>
          <a:bodyPr/>
          <a:lstStyle/>
          <a:p>
            <a:r>
              <a:rPr lang="en-US">
                <a:solidFill>
                  <a:schemeClr val="bg2">
                    <a:lumMod val="50000"/>
                  </a:schemeClr>
                </a:solidFill>
              </a:rPr>
              <a:t>This document has been reviewed and determined not to contain export controlled technical data.</a:t>
            </a:r>
          </a:p>
        </p:txBody>
      </p:sp>
      <p:sp>
        <p:nvSpPr>
          <p:cNvPr id="9" name="Date Placeholder 13">
            <a:extLst>
              <a:ext uri="{FF2B5EF4-FFF2-40B4-BE49-F238E27FC236}">
                <a16:creationId xmlns:a16="http://schemas.microsoft.com/office/drawing/2014/main" id="{57AEC5F0-ECFD-5644-B998-6DF31BC242E3}"/>
              </a:ext>
            </a:extLst>
          </p:cNvPr>
          <p:cNvSpPr>
            <a:spLocks noGrp="1"/>
          </p:cNvSpPr>
          <p:nvPr>
            <p:ph type="dt" sz="half" idx="18"/>
          </p:nvPr>
        </p:nvSpPr>
        <p:spPr>
          <a:xfrm>
            <a:off x="254000" y="4954249"/>
            <a:ext cx="1422400" cy="123211"/>
          </a:xfrm>
        </p:spPr>
        <p:txBody>
          <a:bodyPr/>
          <a:lstStyle/>
          <a:p>
            <a:fld id="{4D66EE8F-714C-A74A-9133-44A830137D66}" type="datetime4">
              <a:rPr lang="en-US" smtClean="0">
                <a:solidFill>
                  <a:schemeClr val="bg2">
                    <a:lumMod val="50000"/>
                  </a:schemeClr>
                </a:solidFill>
              </a:rPr>
              <a:t>November 4, 2021</a:t>
            </a:fld>
            <a:endParaRPr lang="en-US" dirty="0">
              <a:solidFill>
                <a:schemeClr val="bg2">
                  <a:lumMod val="50000"/>
                </a:schemeClr>
              </a:solidFill>
            </a:endParaRPr>
          </a:p>
        </p:txBody>
      </p:sp>
      <p:sp>
        <p:nvSpPr>
          <p:cNvPr id="30" name="Slide Number Placeholder 7">
            <a:extLst>
              <a:ext uri="{FF2B5EF4-FFF2-40B4-BE49-F238E27FC236}">
                <a16:creationId xmlns:a16="http://schemas.microsoft.com/office/drawing/2014/main" id="{73B13EE3-4703-D749-907C-E1583386608D}"/>
              </a:ext>
            </a:extLst>
          </p:cNvPr>
          <p:cNvSpPr txBox="1">
            <a:spLocks/>
          </p:cNvSpPr>
          <p:nvPr/>
        </p:nvSpPr>
        <p:spPr>
          <a:xfrm>
            <a:off x="6803560" y="4952849"/>
            <a:ext cx="601370" cy="122071"/>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8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5C533D-D968-4A70-91E2-44C7FEDAA0E0}" type="slidenum">
              <a:rPr lang="en-US" smtClean="0">
                <a:solidFill>
                  <a:schemeClr val="bg2">
                    <a:lumMod val="50000"/>
                  </a:schemeClr>
                </a:solidFill>
              </a:rPr>
              <a:pPr/>
              <a:t>2</a:t>
            </a:fld>
            <a:endParaRPr lang="en-US">
              <a:solidFill>
                <a:schemeClr val="bg2">
                  <a:lumMod val="50000"/>
                </a:schemeClr>
              </a:solidFill>
            </a:endParaRPr>
          </a:p>
        </p:txBody>
      </p:sp>
      <p:sp>
        <p:nvSpPr>
          <p:cNvPr id="36" name="TextBox 35">
            <a:extLst>
              <a:ext uri="{FF2B5EF4-FFF2-40B4-BE49-F238E27FC236}">
                <a16:creationId xmlns:a16="http://schemas.microsoft.com/office/drawing/2014/main" id="{70865B99-CDAB-914C-A73D-2FD5404319E8}"/>
              </a:ext>
            </a:extLst>
          </p:cNvPr>
          <p:cNvSpPr txBox="1"/>
          <p:nvPr/>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
        <p:nvSpPr>
          <p:cNvPr id="41" name="Oval 40">
            <a:extLst>
              <a:ext uri="{FF2B5EF4-FFF2-40B4-BE49-F238E27FC236}">
                <a16:creationId xmlns:a16="http://schemas.microsoft.com/office/drawing/2014/main" id="{DA80D6E5-9BCC-D84B-8FD6-9C0621233A08}"/>
              </a:ext>
            </a:extLst>
          </p:cNvPr>
          <p:cNvSpPr/>
          <p:nvPr/>
        </p:nvSpPr>
        <p:spPr>
          <a:xfrm>
            <a:off x="6196443" y="1809673"/>
            <a:ext cx="931653" cy="931653"/>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2" name="TextBox 41">
            <a:extLst>
              <a:ext uri="{FF2B5EF4-FFF2-40B4-BE49-F238E27FC236}">
                <a16:creationId xmlns:a16="http://schemas.microsoft.com/office/drawing/2014/main" id="{6624E03F-4819-4240-A47F-EB8A3D9A0BE2}"/>
              </a:ext>
            </a:extLst>
          </p:cNvPr>
          <p:cNvSpPr txBox="1"/>
          <p:nvPr/>
        </p:nvSpPr>
        <p:spPr>
          <a:xfrm>
            <a:off x="686024" y="3481153"/>
            <a:ext cx="5799836" cy="1294585"/>
          </a:xfrm>
          <a:prstGeom prst="rect">
            <a:avLst/>
          </a:prstGeom>
          <a:noFill/>
        </p:spPr>
        <p:txBody>
          <a:bodyPr wrap="square" rtlCol="0">
            <a:spAutoFit/>
          </a:bodyPr>
          <a:lstStyle/>
          <a:p>
            <a:pPr algn="ctr">
              <a:lnSpc>
                <a:spcPct val="93000"/>
              </a:lnSpc>
            </a:pPr>
            <a:r>
              <a:rPr lang="en-US" sz="2800" dirty="0">
                <a:solidFill>
                  <a:schemeClr val="bg1"/>
                </a:solidFill>
                <a:latin typeface="Arial" panose="020B0604020202020204" pitchFamily="34" charset="0"/>
                <a:cs typeface="Arial" panose="020B0604020202020204" pitchFamily="34" charset="0"/>
              </a:rPr>
              <a:t>The light reflected by a planet</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is extremely dim compared to</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the intense light from a star.</a:t>
            </a:r>
          </a:p>
        </p:txBody>
      </p:sp>
      <p:sp>
        <p:nvSpPr>
          <p:cNvPr id="43" name="TextBox 42">
            <a:extLst>
              <a:ext uri="{FF2B5EF4-FFF2-40B4-BE49-F238E27FC236}">
                <a16:creationId xmlns:a16="http://schemas.microsoft.com/office/drawing/2014/main" id="{AF5F3D66-D124-9746-AC23-D7A7319737B7}"/>
              </a:ext>
            </a:extLst>
          </p:cNvPr>
          <p:cNvSpPr txBox="1"/>
          <p:nvPr/>
        </p:nvSpPr>
        <p:spPr>
          <a:xfrm>
            <a:off x="2220206" y="2920735"/>
            <a:ext cx="3168216" cy="493084"/>
          </a:xfrm>
          <a:prstGeom prst="rect">
            <a:avLst/>
          </a:prstGeom>
          <a:noFill/>
          <a:effectLst>
            <a:outerShdw blurRad="12700" dist="12700" dir="2700000" algn="tl" rotWithShape="0">
              <a:schemeClr val="tx1">
                <a:alpha val="40000"/>
              </a:schemeClr>
            </a:outerShdw>
          </a:effectLst>
        </p:spPr>
        <p:txBody>
          <a:bodyPr wrap="square" rtlCol="0">
            <a:spAutoFit/>
          </a:bodyPr>
          <a:lstStyle/>
          <a:p>
            <a:pPr algn="ctr">
              <a:lnSpc>
                <a:spcPct val="93000"/>
              </a:lnSpc>
            </a:pPr>
            <a:r>
              <a:rPr lang="en-US" sz="2800" b="1" i="1" dirty="0">
                <a:solidFill>
                  <a:schemeClr val="accent5">
                    <a:lumMod val="60000"/>
                    <a:lumOff val="40000"/>
                  </a:schemeClr>
                </a:solidFill>
                <a:latin typeface="Arial" panose="020B0604020202020204" pitchFamily="34" charset="0"/>
                <a:cs typeface="Arial" panose="020B0604020202020204" pitchFamily="34" charset="0"/>
              </a:rPr>
              <a:t>Brightness:</a:t>
            </a:r>
          </a:p>
        </p:txBody>
      </p:sp>
      <p:sp>
        <p:nvSpPr>
          <p:cNvPr id="44" name="Up Arrow 43">
            <a:extLst>
              <a:ext uri="{FF2B5EF4-FFF2-40B4-BE49-F238E27FC236}">
                <a16:creationId xmlns:a16="http://schemas.microsoft.com/office/drawing/2014/main" id="{66B31545-4C41-E749-8F64-2E893B0D63C1}"/>
              </a:ext>
            </a:extLst>
          </p:cNvPr>
          <p:cNvSpPr/>
          <p:nvPr/>
        </p:nvSpPr>
        <p:spPr>
          <a:xfrm>
            <a:off x="6588693" y="1168964"/>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5" name="Up Arrow 44">
            <a:extLst>
              <a:ext uri="{FF2B5EF4-FFF2-40B4-BE49-F238E27FC236}">
                <a16:creationId xmlns:a16="http://schemas.microsoft.com/office/drawing/2014/main" id="{B20A9C90-E9FA-D848-A180-C16EEA24555D}"/>
              </a:ext>
            </a:extLst>
          </p:cNvPr>
          <p:cNvSpPr/>
          <p:nvPr/>
        </p:nvSpPr>
        <p:spPr>
          <a:xfrm rot="-2700000">
            <a:off x="6174582" y="1341671"/>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6" name="Up Arrow 45">
            <a:extLst>
              <a:ext uri="{FF2B5EF4-FFF2-40B4-BE49-F238E27FC236}">
                <a16:creationId xmlns:a16="http://schemas.microsoft.com/office/drawing/2014/main" id="{43544B68-7E93-8F46-8AFA-C28D45FC4124}"/>
              </a:ext>
            </a:extLst>
          </p:cNvPr>
          <p:cNvSpPr/>
          <p:nvPr/>
        </p:nvSpPr>
        <p:spPr>
          <a:xfrm rot="16200000">
            <a:off x="6030818" y="1737259"/>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7" name="Up Arrow 46">
            <a:extLst>
              <a:ext uri="{FF2B5EF4-FFF2-40B4-BE49-F238E27FC236}">
                <a16:creationId xmlns:a16="http://schemas.microsoft.com/office/drawing/2014/main" id="{057BEAD9-6314-8044-9F68-8DE849428F6A}"/>
              </a:ext>
            </a:extLst>
          </p:cNvPr>
          <p:cNvSpPr/>
          <p:nvPr/>
        </p:nvSpPr>
        <p:spPr>
          <a:xfrm rot="13500000">
            <a:off x="6216128" y="2145160"/>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8" name="Up Arrow 47">
            <a:extLst>
              <a:ext uri="{FF2B5EF4-FFF2-40B4-BE49-F238E27FC236}">
                <a16:creationId xmlns:a16="http://schemas.microsoft.com/office/drawing/2014/main" id="{52F4F23A-4A6A-AB41-8246-F8ABDAEA98DC}"/>
              </a:ext>
            </a:extLst>
          </p:cNvPr>
          <p:cNvSpPr/>
          <p:nvPr/>
        </p:nvSpPr>
        <p:spPr>
          <a:xfrm rot="10800000">
            <a:off x="6588693" y="2292262"/>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9" name="Up Arrow 48">
            <a:extLst>
              <a:ext uri="{FF2B5EF4-FFF2-40B4-BE49-F238E27FC236}">
                <a16:creationId xmlns:a16="http://schemas.microsoft.com/office/drawing/2014/main" id="{71D836FD-8198-DD42-9D4E-098C3215C675}"/>
              </a:ext>
            </a:extLst>
          </p:cNvPr>
          <p:cNvSpPr/>
          <p:nvPr/>
        </p:nvSpPr>
        <p:spPr>
          <a:xfrm rot="8100000">
            <a:off x="6993860" y="2128258"/>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50" name="Up Arrow 49">
            <a:extLst>
              <a:ext uri="{FF2B5EF4-FFF2-40B4-BE49-F238E27FC236}">
                <a16:creationId xmlns:a16="http://schemas.microsoft.com/office/drawing/2014/main" id="{67758C9D-F767-004B-8E24-5D8AD75C5767}"/>
              </a:ext>
            </a:extLst>
          </p:cNvPr>
          <p:cNvSpPr/>
          <p:nvPr/>
        </p:nvSpPr>
        <p:spPr>
          <a:xfrm rot="5400000">
            <a:off x="7158678" y="1743527"/>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51" name="Up Arrow 50">
            <a:extLst>
              <a:ext uri="{FF2B5EF4-FFF2-40B4-BE49-F238E27FC236}">
                <a16:creationId xmlns:a16="http://schemas.microsoft.com/office/drawing/2014/main" id="{CC43516C-E117-A34B-A7C3-59BF6E672829}"/>
              </a:ext>
            </a:extLst>
          </p:cNvPr>
          <p:cNvSpPr/>
          <p:nvPr/>
        </p:nvSpPr>
        <p:spPr>
          <a:xfrm rot="2700000">
            <a:off x="6993901" y="1363724"/>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52" name="Up Arrow 51">
            <a:extLst>
              <a:ext uri="{FF2B5EF4-FFF2-40B4-BE49-F238E27FC236}">
                <a16:creationId xmlns:a16="http://schemas.microsoft.com/office/drawing/2014/main" id="{5373CF7A-EC17-914B-B806-5BFC162108F7}"/>
              </a:ext>
            </a:extLst>
          </p:cNvPr>
          <p:cNvSpPr/>
          <p:nvPr/>
        </p:nvSpPr>
        <p:spPr>
          <a:xfrm rot="16545417">
            <a:off x="6034307" y="1680924"/>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53" name="Up Arrow 52">
            <a:extLst>
              <a:ext uri="{FF2B5EF4-FFF2-40B4-BE49-F238E27FC236}">
                <a16:creationId xmlns:a16="http://schemas.microsoft.com/office/drawing/2014/main" id="{9F861E35-0FC1-F544-88F9-74B2AC576BC1}"/>
              </a:ext>
            </a:extLst>
          </p:cNvPr>
          <p:cNvSpPr/>
          <p:nvPr/>
        </p:nvSpPr>
        <p:spPr>
          <a:xfrm rot="15953050">
            <a:off x="6034307" y="1769430"/>
            <a:ext cx="164592" cy="1114207"/>
          </a:xfrm>
          <a:prstGeom prst="upArrow">
            <a:avLst>
              <a:gd name="adj1" fmla="val 37197"/>
              <a:gd name="adj2" fmla="val 11850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54" name="Picture 2">
            <a:extLst>
              <a:ext uri="{FF2B5EF4-FFF2-40B4-BE49-F238E27FC236}">
                <a16:creationId xmlns:a16="http://schemas.microsoft.com/office/drawing/2014/main" id="{12DFE33F-E7EC-4F46-95BD-EA7D8BBE172B}"/>
              </a:ext>
            </a:extLst>
          </p:cNvPr>
          <p:cNvPicPr>
            <a:picLocks noChangeAspect="1" noChangeArrowheads="1"/>
          </p:cNvPicPr>
          <p:nvPr/>
        </p:nvPicPr>
        <p:blipFill>
          <a:blip r:embed="rId4"/>
          <a:srcRect t="3720" b="3720"/>
          <a:stretch/>
        </p:blipFill>
        <p:spPr bwMode="auto">
          <a:xfrm>
            <a:off x="4841445" y="680680"/>
            <a:ext cx="3565174" cy="3438412"/>
          </a:xfrm>
          <a:prstGeom prst="rect">
            <a:avLst/>
          </a:prstGeom>
          <a:noFill/>
          <a:extLst>
            <a:ext uri="{909E8E84-426E-40DD-AFC4-6F175D3DCCD1}">
              <a14:hiddenFill xmlns:a14="http://schemas.microsoft.com/office/drawing/2010/main">
                <a:solidFill>
                  <a:srgbClr val="FFFFFF"/>
                </a:solidFill>
              </a14:hiddenFill>
            </a:ext>
          </a:extLst>
        </p:spPr>
      </p:pic>
      <p:sp>
        <p:nvSpPr>
          <p:cNvPr id="55" name="Up Arrow 54">
            <a:extLst>
              <a:ext uri="{FF2B5EF4-FFF2-40B4-BE49-F238E27FC236}">
                <a16:creationId xmlns:a16="http://schemas.microsoft.com/office/drawing/2014/main" id="{C0528AC1-16BA-E741-9CA2-E07666A21CCA}"/>
              </a:ext>
            </a:extLst>
          </p:cNvPr>
          <p:cNvSpPr/>
          <p:nvPr/>
        </p:nvSpPr>
        <p:spPr>
          <a:xfrm rot="5058228">
            <a:off x="2171587" y="1428856"/>
            <a:ext cx="164592" cy="1114207"/>
          </a:xfrm>
          <a:prstGeom prst="upArrow">
            <a:avLst>
              <a:gd name="adj1" fmla="val 37197"/>
              <a:gd name="adj2" fmla="val 118508"/>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56" name="Up Arrow 55">
            <a:extLst>
              <a:ext uri="{FF2B5EF4-FFF2-40B4-BE49-F238E27FC236}">
                <a16:creationId xmlns:a16="http://schemas.microsoft.com/office/drawing/2014/main" id="{A3EF690A-2ECA-A346-9F76-5B8844E93292}"/>
              </a:ext>
            </a:extLst>
          </p:cNvPr>
          <p:cNvSpPr/>
          <p:nvPr/>
        </p:nvSpPr>
        <p:spPr>
          <a:xfrm rot="5652930">
            <a:off x="2168576" y="1932808"/>
            <a:ext cx="164592" cy="1114207"/>
          </a:xfrm>
          <a:prstGeom prst="upArrow">
            <a:avLst>
              <a:gd name="adj1" fmla="val 37197"/>
              <a:gd name="adj2" fmla="val 118508"/>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57" name="Picture 3">
            <a:extLst>
              <a:ext uri="{FF2B5EF4-FFF2-40B4-BE49-F238E27FC236}">
                <a16:creationId xmlns:a16="http://schemas.microsoft.com/office/drawing/2014/main" id="{56D81FE5-06AF-8A43-9619-34D0430741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90" t="5955" r="5390" b="5955"/>
          <a:stretch/>
        </p:blipFill>
        <p:spPr bwMode="auto">
          <a:xfrm>
            <a:off x="1566775" y="1542951"/>
            <a:ext cx="1383670" cy="1366141"/>
          </a:xfrm>
          <a:prstGeom prst="ellipse">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EDEC4096-FB74-7440-B83A-A894B5EB2A98}"/>
              </a:ext>
            </a:extLst>
          </p:cNvPr>
          <p:cNvSpPr txBox="1"/>
          <p:nvPr/>
        </p:nvSpPr>
        <p:spPr>
          <a:xfrm>
            <a:off x="1045242" y="3604399"/>
            <a:ext cx="5075674" cy="893834"/>
          </a:xfrm>
          <a:prstGeom prst="rect">
            <a:avLst/>
          </a:prstGeom>
          <a:noFill/>
          <a:ln>
            <a:noFill/>
          </a:ln>
        </p:spPr>
        <p:txBody>
          <a:bodyPr wrap="square" rtlCol="0">
            <a:spAutoFit/>
          </a:bodyPr>
          <a:lstStyle/>
          <a:p>
            <a:pPr algn="ctr">
              <a:lnSpc>
                <a:spcPct val="93000"/>
              </a:lnSpc>
            </a:pPr>
            <a:r>
              <a:rPr lang="en-US" sz="2800" dirty="0">
                <a:solidFill>
                  <a:schemeClr val="bg1"/>
                </a:solidFill>
                <a:latin typeface="Arial" panose="020B0604020202020204" pitchFamily="34" charset="0"/>
                <a:cs typeface="Arial" panose="020B0604020202020204" pitchFamily="34" charset="0"/>
              </a:rPr>
              <a:t>So, how many times brighter is the light </a:t>
            </a:r>
            <a:r>
              <a:rPr lang="en-US" sz="2800" i="1" dirty="0">
                <a:solidFill>
                  <a:srgbClr val="FFCA4F"/>
                </a:solidFill>
                <a:latin typeface="Arial" panose="020B0604020202020204" pitchFamily="34" charset="0"/>
                <a:cs typeface="Arial" panose="020B0604020202020204" pitchFamily="34" charset="0"/>
              </a:rPr>
              <a:t>emitted</a:t>
            </a:r>
            <a:r>
              <a:rPr lang="en-US" sz="2800" dirty="0">
                <a:solidFill>
                  <a:schemeClr val="bg1"/>
                </a:solidFill>
                <a:latin typeface="Arial" panose="020B0604020202020204" pitchFamily="34" charset="0"/>
                <a:cs typeface="Arial" panose="020B0604020202020204" pitchFamily="34" charset="0"/>
              </a:rPr>
              <a:t> by the Sun…</a:t>
            </a:r>
          </a:p>
        </p:txBody>
      </p:sp>
      <p:sp>
        <p:nvSpPr>
          <p:cNvPr id="59" name="TextBox 58">
            <a:extLst>
              <a:ext uri="{FF2B5EF4-FFF2-40B4-BE49-F238E27FC236}">
                <a16:creationId xmlns:a16="http://schemas.microsoft.com/office/drawing/2014/main" id="{79DDD250-78A2-6347-999D-2082D67F5BF4}"/>
              </a:ext>
            </a:extLst>
          </p:cNvPr>
          <p:cNvSpPr txBox="1"/>
          <p:nvPr/>
        </p:nvSpPr>
        <p:spPr>
          <a:xfrm>
            <a:off x="1516690" y="3612154"/>
            <a:ext cx="4471825" cy="893834"/>
          </a:xfrm>
          <a:prstGeom prst="rect">
            <a:avLst/>
          </a:prstGeom>
          <a:noFill/>
          <a:ln>
            <a:noFill/>
          </a:ln>
        </p:spPr>
        <p:txBody>
          <a:bodyPr wrap="square" rtlCol="0">
            <a:spAutoFit/>
          </a:bodyPr>
          <a:lstStyle/>
          <a:p>
            <a:pPr algn="ctr">
              <a:lnSpc>
                <a:spcPct val="93000"/>
              </a:lnSpc>
            </a:pPr>
            <a:r>
              <a:rPr lang="en-US" sz="2800" dirty="0">
                <a:solidFill>
                  <a:schemeClr val="bg1"/>
                </a:solidFill>
                <a:latin typeface="Arial" panose="020B0604020202020204" pitchFamily="34" charset="0"/>
                <a:cs typeface="Arial" panose="020B0604020202020204" pitchFamily="34" charset="0"/>
              </a:rPr>
              <a:t>…compared to the light    </a:t>
            </a:r>
            <a:br>
              <a:rPr lang="en-US" sz="2800" dirty="0">
                <a:solidFill>
                  <a:schemeClr val="bg1"/>
                </a:solidFill>
                <a:latin typeface="Arial" panose="020B0604020202020204" pitchFamily="34" charset="0"/>
                <a:cs typeface="Arial" panose="020B0604020202020204" pitchFamily="34" charset="0"/>
              </a:rPr>
            </a:br>
            <a:r>
              <a:rPr lang="en-US" sz="2800" i="1" dirty="0">
                <a:solidFill>
                  <a:schemeClr val="accent3">
                    <a:lumMod val="40000"/>
                    <a:lumOff val="60000"/>
                  </a:schemeClr>
                </a:solidFill>
                <a:latin typeface="Arial" panose="020B0604020202020204" pitchFamily="34" charset="0"/>
                <a:cs typeface="Arial" panose="020B0604020202020204" pitchFamily="34" charset="0"/>
              </a:rPr>
              <a:t>re</a:t>
            </a:r>
            <a:r>
              <a:rPr lang="en-US" sz="2800" i="1" spc="90" dirty="0">
                <a:solidFill>
                  <a:schemeClr val="accent3">
                    <a:lumMod val="40000"/>
                    <a:lumOff val="60000"/>
                  </a:schemeClr>
                </a:solidFill>
                <a:latin typeface="Arial" panose="020B0604020202020204" pitchFamily="34" charset="0"/>
                <a:cs typeface="Arial" panose="020B0604020202020204" pitchFamily="34" charset="0"/>
              </a:rPr>
              <a:t>f</a:t>
            </a:r>
            <a:r>
              <a:rPr lang="en-US" sz="2800" i="1" dirty="0">
                <a:solidFill>
                  <a:schemeClr val="accent3">
                    <a:lumMod val="40000"/>
                    <a:lumOff val="60000"/>
                  </a:schemeClr>
                </a:solidFill>
                <a:latin typeface="Arial" panose="020B0604020202020204" pitchFamily="34" charset="0"/>
                <a:cs typeface="Arial" panose="020B0604020202020204" pitchFamily="34" charset="0"/>
              </a:rPr>
              <a:t>lected</a:t>
            </a:r>
            <a:r>
              <a:rPr lang="en-US" sz="2800" dirty="0">
                <a:solidFill>
                  <a:schemeClr val="bg1"/>
                </a:solidFill>
                <a:latin typeface="Arial" panose="020B0604020202020204" pitchFamily="34" charset="0"/>
                <a:cs typeface="Arial" panose="020B0604020202020204" pitchFamily="34" charset="0"/>
              </a:rPr>
              <a:t> by Ea</a:t>
            </a:r>
            <a:r>
              <a:rPr lang="en-US" sz="2800" spc="170" dirty="0">
                <a:solidFill>
                  <a:schemeClr val="bg1"/>
                </a:solidFill>
                <a:latin typeface="Arial" panose="020B0604020202020204" pitchFamily="34" charset="0"/>
                <a:cs typeface="Arial" panose="020B0604020202020204" pitchFamily="34" charset="0"/>
              </a:rPr>
              <a:t>r</a:t>
            </a:r>
            <a:r>
              <a:rPr lang="en-US" sz="2800" spc="100" dirty="0">
                <a:solidFill>
                  <a:schemeClr val="bg1"/>
                </a:solidFill>
                <a:latin typeface="Arial" panose="020B0604020202020204" pitchFamily="34" charset="0"/>
                <a:cs typeface="Arial" panose="020B0604020202020204" pitchFamily="34" charset="0"/>
              </a:rPr>
              <a:t>t</a:t>
            </a:r>
            <a:r>
              <a:rPr lang="en-US" sz="2800" dirty="0">
                <a:solidFill>
                  <a:schemeClr val="bg1"/>
                </a:solidFill>
                <a:latin typeface="Arial" panose="020B0604020202020204" pitchFamily="34" charset="0"/>
                <a:cs typeface="Arial" panose="020B0604020202020204" pitchFamily="34" charset="0"/>
              </a:rPr>
              <a:t>h?</a:t>
            </a:r>
          </a:p>
        </p:txBody>
      </p:sp>
      <p:sp>
        <p:nvSpPr>
          <p:cNvPr id="60" name="TextBox 59">
            <a:extLst>
              <a:ext uri="{FF2B5EF4-FFF2-40B4-BE49-F238E27FC236}">
                <a16:creationId xmlns:a16="http://schemas.microsoft.com/office/drawing/2014/main" id="{1FEF519C-425D-6447-8104-011EE878FADF}"/>
              </a:ext>
            </a:extLst>
          </p:cNvPr>
          <p:cNvSpPr txBox="1"/>
          <p:nvPr/>
        </p:nvSpPr>
        <p:spPr>
          <a:xfrm>
            <a:off x="583529" y="3869547"/>
            <a:ext cx="6004826" cy="893834"/>
          </a:xfrm>
          <a:prstGeom prst="rect">
            <a:avLst/>
          </a:prstGeom>
          <a:noFill/>
          <a:ln>
            <a:noFill/>
          </a:ln>
        </p:spPr>
        <p:txBody>
          <a:bodyPr wrap="square" rtlCol="0">
            <a:spAutoFit/>
          </a:bodyPr>
          <a:lstStyle/>
          <a:p>
            <a:pPr algn="ctr">
              <a:lnSpc>
                <a:spcPct val="93000"/>
              </a:lnSpc>
            </a:pPr>
            <a:r>
              <a:rPr lang="en-US" sz="2800" dirty="0">
                <a:solidFill>
                  <a:schemeClr val="bg1"/>
                </a:solidFill>
                <a:latin typeface="Arial" panose="020B0604020202020204" pitchFamily="34" charset="0"/>
                <a:cs typeface="Arial" panose="020B0604020202020204" pitchFamily="34" charset="0"/>
              </a:rPr>
              <a:t>About 3,400,000,000 times brighter</a:t>
            </a:r>
          </a:p>
          <a:p>
            <a:pPr algn="ctr">
              <a:lnSpc>
                <a:spcPct val="93000"/>
              </a:lnSpc>
            </a:pPr>
            <a:r>
              <a:rPr lang="en-US" sz="2800" dirty="0">
                <a:solidFill>
                  <a:schemeClr val="accent3">
                    <a:lumMod val="40000"/>
                    <a:lumOff val="60000"/>
                  </a:schemeClr>
                </a:solidFill>
                <a:latin typeface="Arial" panose="020B0604020202020204" pitchFamily="34" charset="0"/>
                <a:cs typeface="Arial" panose="020B0604020202020204" pitchFamily="34" charset="0"/>
              </a:rPr>
              <a:t>(3.4 billion times brighter)</a:t>
            </a:r>
          </a:p>
        </p:txBody>
      </p:sp>
    </p:spTree>
    <p:extLst>
      <p:ext uri="{BB962C8B-B14F-4D97-AF65-F5344CB8AC3E}">
        <p14:creationId xmlns:p14="http://schemas.microsoft.com/office/powerpoint/2010/main" val="18019667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6" presetClass="emph" presetSubtype="0" accel="50000" decel="50000" autoRev="1" fill="hold" grpId="2" nodeType="withEffect">
                                  <p:stCondLst>
                                    <p:cond delay="0"/>
                                  </p:stCondLst>
                                  <p:childTnLst>
                                    <p:animScale>
                                      <p:cBhvr>
                                        <p:cTn id="9" dur="1000" fill="hold"/>
                                        <p:tgtEl>
                                          <p:spTgt spid="43"/>
                                        </p:tgtEl>
                                      </p:cBhvr>
                                      <p:by x="110000" y="110000"/>
                                    </p:animScale>
                                  </p:childTnLst>
                                </p:cTn>
                              </p:par>
                            </p:childTnLst>
                          </p:cTn>
                        </p:par>
                        <p:par>
                          <p:cTn id="10" fill="hold">
                            <p:stCondLst>
                              <p:cond delay="2000"/>
                            </p:stCondLst>
                            <p:childTnLst>
                              <p:par>
                                <p:cTn id="11" presetID="10" presetClass="entr" presetSubtype="0" fill="hold" grpId="1"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1000"/>
                                        <p:tgtEl>
                                          <p:spTgt spid="43"/>
                                        </p:tgtEl>
                                      </p:cBhvr>
                                    </p:animEffect>
                                    <p:set>
                                      <p:cBhvr>
                                        <p:cTn id="18" dur="1" fill="hold">
                                          <p:stCondLst>
                                            <p:cond delay="999"/>
                                          </p:stCondLst>
                                        </p:cTn>
                                        <p:tgtEl>
                                          <p:spTgt spid="43"/>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0"/>
                                        <p:tgtEl>
                                          <p:spTgt spid="42"/>
                                        </p:tgtEl>
                                      </p:cBhvr>
                                    </p:animEffect>
                                    <p:set>
                                      <p:cBhvr>
                                        <p:cTn id="21" dur="1" fill="hold">
                                          <p:stCondLst>
                                            <p:cond delay="999"/>
                                          </p:stCondLst>
                                        </p:cTn>
                                        <p:tgtEl>
                                          <p:spTgt spid="4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grpId="1"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1000"/>
                                        <p:tgtEl>
                                          <p:spTgt spid="58"/>
                                        </p:tgtEl>
                                      </p:cBhvr>
                                    </p:animEffect>
                                  </p:childTnLst>
                                </p:cTn>
                              </p:par>
                            </p:childTnLst>
                          </p:cTn>
                        </p:par>
                        <p:par>
                          <p:cTn id="26" fill="hold">
                            <p:stCondLst>
                              <p:cond delay="2000"/>
                            </p:stCondLst>
                            <p:childTnLst>
                              <p:par>
                                <p:cTn id="27" presetID="8" presetClass="emph" presetSubtype="0" fill="hold" grpId="1" nodeType="afterEffect">
                                  <p:stCondLst>
                                    <p:cond delay="0"/>
                                  </p:stCondLst>
                                  <p:childTnLst>
                                    <p:animRot by="21600000">
                                      <p:cBhvr>
                                        <p:cTn id="28" dur="1500" fill="hold"/>
                                        <p:tgtEl>
                                          <p:spTgt spid="41"/>
                                        </p:tgtEl>
                                        <p:attrNameLst>
                                          <p:attrName>r</p:attrName>
                                        </p:attrNameLst>
                                      </p:cBhvr>
                                    </p:animRot>
                                  </p:childTnLst>
                                </p:cTn>
                              </p:par>
                            </p:childTnLst>
                          </p:cTn>
                        </p:par>
                        <p:par>
                          <p:cTn id="29" fill="hold">
                            <p:stCondLst>
                              <p:cond delay="3500"/>
                            </p:stCondLst>
                            <p:childTnLst>
                              <p:par>
                                <p:cTn id="30" presetID="42" presetClass="path" presetSubtype="0" fill="hold" grpId="0" nodeType="afterEffect">
                                  <p:stCondLst>
                                    <p:cond delay="0"/>
                                  </p:stCondLst>
                                  <p:childTnLst>
                                    <p:animMotion origin="layout" path="M -3.88889E-6 -3.82716E-6 L -3.88889E-6 -0.60864 " pathEditMode="relative" rAng="0" ptsTypes="AA">
                                      <p:cBhvr>
                                        <p:cTn id="31" dur="2000" fill="hold"/>
                                        <p:tgtEl>
                                          <p:spTgt spid="44"/>
                                        </p:tgtEl>
                                        <p:attrNameLst>
                                          <p:attrName>ppt_x</p:attrName>
                                          <p:attrName>ppt_y</p:attrName>
                                        </p:attrNameLst>
                                      </p:cBhvr>
                                      <p:rCtr x="0" y="-30432"/>
                                    </p:animMotion>
                                  </p:childTnLst>
                                </p:cTn>
                              </p:par>
                              <p:par>
                                <p:cTn id="32" presetID="42" presetClass="path" presetSubtype="0" fill="hold" grpId="0" nodeType="withEffect">
                                  <p:stCondLst>
                                    <p:cond delay="0"/>
                                  </p:stCondLst>
                                  <p:childTnLst>
                                    <p:animMotion origin="layout" path="M -1.38889E-6 4.19753E-6 L -0.24305 -0.43704 " pathEditMode="relative" rAng="0" ptsTypes="AA">
                                      <p:cBhvr>
                                        <p:cTn id="33" dur="2000" fill="hold"/>
                                        <p:tgtEl>
                                          <p:spTgt spid="45"/>
                                        </p:tgtEl>
                                        <p:attrNameLst>
                                          <p:attrName>ppt_x</p:attrName>
                                          <p:attrName>ppt_y</p:attrName>
                                        </p:attrNameLst>
                                      </p:cBhvr>
                                      <p:rCtr x="-12153" y="-21852"/>
                                    </p:animMotion>
                                  </p:childTnLst>
                                </p:cTn>
                              </p:par>
                              <p:par>
                                <p:cTn id="34" presetID="42" presetClass="path" presetSubtype="0" fill="hold" grpId="0" nodeType="withEffect">
                                  <p:stCondLst>
                                    <p:cond delay="0"/>
                                  </p:stCondLst>
                                  <p:childTnLst>
                                    <p:animMotion origin="layout" path="M 3.61111E-6 2.34568E-6 L -0.34584 -0.00216 " pathEditMode="relative" rAng="0" ptsTypes="AA">
                                      <p:cBhvr>
                                        <p:cTn id="35" dur="2000" fill="hold"/>
                                        <p:tgtEl>
                                          <p:spTgt spid="46"/>
                                        </p:tgtEl>
                                        <p:attrNameLst>
                                          <p:attrName>ppt_x</p:attrName>
                                          <p:attrName>ppt_y</p:attrName>
                                        </p:attrNameLst>
                                      </p:cBhvr>
                                      <p:rCtr x="-17292" y="-123"/>
                                    </p:animMotion>
                                  </p:childTnLst>
                                </p:cTn>
                              </p:par>
                              <p:par>
                                <p:cTn id="36" presetID="42" presetClass="path" presetSubtype="0" fill="hold" grpId="0" nodeType="withEffect">
                                  <p:stCondLst>
                                    <p:cond delay="0"/>
                                  </p:stCondLst>
                                  <p:childTnLst>
                                    <p:animMotion origin="layout" path="M 4.72222E-6 1.35802E-6 L -0.24948 0.43179 " pathEditMode="relative" rAng="0" ptsTypes="AA">
                                      <p:cBhvr>
                                        <p:cTn id="37" dur="2000" fill="hold"/>
                                        <p:tgtEl>
                                          <p:spTgt spid="47"/>
                                        </p:tgtEl>
                                        <p:attrNameLst>
                                          <p:attrName>ppt_x</p:attrName>
                                          <p:attrName>ppt_y</p:attrName>
                                        </p:attrNameLst>
                                      </p:cBhvr>
                                      <p:rCtr x="-12483" y="21574"/>
                                    </p:animMotion>
                                  </p:childTnLst>
                                </p:cTn>
                              </p:par>
                              <p:par>
                                <p:cTn id="38" presetID="42" presetClass="path" presetSubtype="0" fill="hold" grpId="0" nodeType="withEffect">
                                  <p:stCondLst>
                                    <p:cond delay="0"/>
                                  </p:stCondLst>
                                  <p:childTnLst>
                                    <p:animMotion origin="layout" path="M -3.88889E-6 -2.34568E-6 L -3.88889E-6 0.61883 " pathEditMode="relative" rAng="0" ptsTypes="AA">
                                      <p:cBhvr>
                                        <p:cTn id="39" dur="2000" fill="hold"/>
                                        <p:tgtEl>
                                          <p:spTgt spid="48"/>
                                        </p:tgtEl>
                                        <p:attrNameLst>
                                          <p:attrName>ppt_x</p:attrName>
                                          <p:attrName>ppt_y</p:attrName>
                                        </p:attrNameLst>
                                      </p:cBhvr>
                                      <p:rCtr x="0" y="30926"/>
                                    </p:animMotion>
                                  </p:childTnLst>
                                </p:cTn>
                              </p:par>
                              <p:par>
                                <p:cTn id="40" presetID="42" presetClass="path" presetSubtype="0" fill="hold" grpId="0" nodeType="withEffect">
                                  <p:stCondLst>
                                    <p:cond delay="0"/>
                                  </p:stCondLst>
                                  <p:childTnLst>
                                    <p:animMotion origin="layout" path="M -4.72222E-6 -3.58025E-6 L 0.24098 0.43179 " pathEditMode="relative" rAng="0" ptsTypes="AA">
                                      <p:cBhvr>
                                        <p:cTn id="41" dur="2000" fill="hold"/>
                                        <p:tgtEl>
                                          <p:spTgt spid="49"/>
                                        </p:tgtEl>
                                        <p:attrNameLst>
                                          <p:attrName>ppt_x</p:attrName>
                                          <p:attrName>ppt_y</p:attrName>
                                        </p:attrNameLst>
                                      </p:cBhvr>
                                      <p:rCtr x="12049" y="21574"/>
                                    </p:animMotion>
                                  </p:childTnLst>
                                </p:cTn>
                              </p:par>
                              <p:par>
                                <p:cTn id="42" presetID="42" presetClass="path" presetSubtype="0" fill="hold" grpId="0" nodeType="withEffect">
                                  <p:stCondLst>
                                    <p:cond delay="0"/>
                                  </p:stCondLst>
                                  <p:childTnLst>
                                    <p:animMotion origin="layout" path="M -2.77778E-7 -2.22222E-6 L 0.34462 -0.00154 " pathEditMode="relative" rAng="0" ptsTypes="AA">
                                      <p:cBhvr>
                                        <p:cTn id="43" dur="2000" fill="hold"/>
                                        <p:tgtEl>
                                          <p:spTgt spid="50"/>
                                        </p:tgtEl>
                                        <p:attrNameLst>
                                          <p:attrName>ppt_x</p:attrName>
                                          <p:attrName>ppt_y</p:attrName>
                                        </p:attrNameLst>
                                      </p:cBhvr>
                                      <p:rCtr x="17222" y="-93"/>
                                    </p:animMotion>
                                  </p:childTnLst>
                                </p:cTn>
                              </p:par>
                              <p:par>
                                <p:cTn id="44" presetID="42" presetClass="path" presetSubtype="0" fill="hold" grpId="0" nodeType="withEffect">
                                  <p:stCondLst>
                                    <p:cond delay="0"/>
                                  </p:stCondLst>
                                  <p:childTnLst>
                                    <p:animMotion origin="layout" path="M -4.72222E-6 3.20988E-6 L 0.24098 -0.44136 " pathEditMode="relative" rAng="0" ptsTypes="AA">
                                      <p:cBhvr>
                                        <p:cTn id="45" dur="2000" fill="hold"/>
                                        <p:tgtEl>
                                          <p:spTgt spid="51"/>
                                        </p:tgtEl>
                                        <p:attrNameLst>
                                          <p:attrName>ppt_x</p:attrName>
                                          <p:attrName>ppt_y</p:attrName>
                                        </p:attrNameLst>
                                      </p:cBhvr>
                                      <p:rCtr x="12049" y="-22068"/>
                                    </p:animMotion>
                                  </p:childTnLst>
                                </p:cTn>
                              </p:par>
                              <p:par>
                                <p:cTn id="46" presetID="10" presetClass="exit" presetSubtype="0" fill="hold" grpId="1" nodeType="withEffect">
                                  <p:stCondLst>
                                    <p:cond delay="1000"/>
                                  </p:stCondLst>
                                  <p:childTnLst>
                                    <p:animEffect transition="out" filter="fade">
                                      <p:cBhvr>
                                        <p:cTn id="47" dur="1000"/>
                                        <p:tgtEl>
                                          <p:spTgt spid="44"/>
                                        </p:tgtEl>
                                      </p:cBhvr>
                                    </p:animEffect>
                                    <p:set>
                                      <p:cBhvr>
                                        <p:cTn id="48" dur="1" fill="hold">
                                          <p:stCondLst>
                                            <p:cond delay="999"/>
                                          </p:stCondLst>
                                        </p:cTn>
                                        <p:tgtEl>
                                          <p:spTgt spid="44"/>
                                        </p:tgtEl>
                                        <p:attrNameLst>
                                          <p:attrName>style.visibility</p:attrName>
                                        </p:attrNameLst>
                                      </p:cBhvr>
                                      <p:to>
                                        <p:strVal val="hidden"/>
                                      </p:to>
                                    </p:set>
                                  </p:childTnLst>
                                </p:cTn>
                              </p:par>
                              <p:par>
                                <p:cTn id="49" presetID="10" presetClass="exit" presetSubtype="0" fill="hold" grpId="1" nodeType="withEffect">
                                  <p:stCondLst>
                                    <p:cond delay="1000"/>
                                  </p:stCondLst>
                                  <p:childTnLst>
                                    <p:animEffect transition="out" filter="fade">
                                      <p:cBhvr>
                                        <p:cTn id="50" dur="1000"/>
                                        <p:tgtEl>
                                          <p:spTgt spid="45"/>
                                        </p:tgtEl>
                                      </p:cBhvr>
                                    </p:animEffect>
                                    <p:set>
                                      <p:cBhvr>
                                        <p:cTn id="51" dur="1" fill="hold">
                                          <p:stCondLst>
                                            <p:cond delay="999"/>
                                          </p:stCondLst>
                                        </p:cTn>
                                        <p:tgtEl>
                                          <p:spTgt spid="45"/>
                                        </p:tgtEl>
                                        <p:attrNameLst>
                                          <p:attrName>style.visibility</p:attrName>
                                        </p:attrNameLst>
                                      </p:cBhvr>
                                      <p:to>
                                        <p:strVal val="hidden"/>
                                      </p:to>
                                    </p:set>
                                  </p:childTnLst>
                                </p:cTn>
                              </p:par>
                              <p:par>
                                <p:cTn id="52" presetID="10" presetClass="exit" presetSubtype="0" fill="hold" grpId="1" nodeType="withEffect">
                                  <p:stCondLst>
                                    <p:cond delay="1000"/>
                                  </p:stCondLst>
                                  <p:childTnLst>
                                    <p:animEffect transition="out" filter="fade">
                                      <p:cBhvr>
                                        <p:cTn id="53" dur="1000"/>
                                        <p:tgtEl>
                                          <p:spTgt spid="46"/>
                                        </p:tgtEl>
                                      </p:cBhvr>
                                    </p:animEffect>
                                    <p:set>
                                      <p:cBhvr>
                                        <p:cTn id="54" dur="1" fill="hold">
                                          <p:stCondLst>
                                            <p:cond delay="999"/>
                                          </p:stCondLst>
                                        </p:cTn>
                                        <p:tgtEl>
                                          <p:spTgt spid="46"/>
                                        </p:tgtEl>
                                        <p:attrNameLst>
                                          <p:attrName>style.visibility</p:attrName>
                                        </p:attrNameLst>
                                      </p:cBhvr>
                                      <p:to>
                                        <p:strVal val="hidden"/>
                                      </p:to>
                                    </p:set>
                                  </p:childTnLst>
                                </p:cTn>
                              </p:par>
                              <p:par>
                                <p:cTn id="55" presetID="10" presetClass="exit" presetSubtype="0" fill="hold" grpId="1" nodeType="withEffect">
                                  <p:stCondLst>
                                    <p:cond delay="1000"/>
                                  </p:stCondLst>
                                  <p:childTnLst>
                                    <p:animEffect transition="out" filter="fade">
                                      <p:cBhvr>
                                        <p:cTn id="56" dur="1000"/>
                                        <p:tgtEl>
                                          <p:spTgt spid="47"/>
                                        </p:tgtEl>
                                      </p:cBhvr>
                                    </p:animEffect>
                                    <p:set>
                                      <p:cBhvr>
                                        <p:cTn id="57" dur="1" fill="hold">
                                          <p:stCondLst>
                                            <p:cond delay="999"/>
                                          </p:stCondLst>
                                        </p:cTn>
                                        <p:tgtEl>
                                          <p:spTgt spid="47"/>
                                        </p:tgtEl>
                                        <p:attrNameLst>
                                          <p:attrName>style.visibility</p:attrName>
                                        </p:attrNameLst>
                                      </p:cBhvr>
                                      <p:to>
                                        <p:strVal val="hidden"/>
                                      </p:to>
                                    </p:set>
                                  </p:childTnLst>
                                </p:cTn>
                              </p:par>
                              <p:par>
                                <p:cTn id="58" presetID="10" presetClass="exit" presetSubtype="0" fill="hold" grpId="1" nodeType="withEffect">
                                  <p:stCondLst>
                                    <p:cond delay="1000"/>
                                  </p:stCondLst>
                                  <p:childTnLst>
                                    <p:animEffect transition="out" filter="fade">
                                      <p:cBhvr>
                                        <p:cTn id="59" dur="1000"/>
                                        <p:tgtEl>
                                          <p:spTgt spid="48"/>
                                        </p:tgtEl>
                                      </p:cBhvr>
                                    </p:animEffect>
                                    <p:set>
                                      <p:cBhvr>
                                        <p:cTn id="60" dur="1" fill="hold">
                                          <p:stCondLst>
                                            <p:cond delay="999"/>
                                          </p:stCondLst>
                                        </p:cTn>
                                        <p:tgtEl>
                                          <p:spTgt spid="48"/>
                                        </p:tgtEl>
                                        <p:attrNameLst>
                                          <p:attrName>style.visibility</p:attrName>
                                        </p:attrNameLst>
                                      </p:cBhvr>
                                      <p:to>
                                        <p:strVal val="hidden"/>
                                      </p:to>
                                    </p:set>
                                  </p:childTnLst>
                                </p:cTn>
                              </p:par>
                              <p:par>
                                <p:cTn id="61" presetID="10" presetClass="exit" presetSubtype="0" fill="hold" grpId="1" nodeType="withEffect">
                                  <p:stCondLst>
                                    <p:cond delay="1000"/>
                                  </p:stCondLst>
                                  <p:childTnLst>
                                    <p:animEffect transition="out" filter="fade">
                                      <p:cBhvr>
                                        <p:cTn id="62" dur="1000"/>
                                        <p:tgtEl>
                                          <p:spTgt spid="49"/>
                                        </p:tgtEl>
                                      </p:cBhvr>
                                    </p:animEffect>
                                    <p:set>
                                      <p:cBhvr>
                                        <p:cTn id="63" dur="1" fill="hold">
                                          <p:stCondLst>
                                            <p:cond delay="999"/>
                                          </p:stCondLst>
                                        </p:cTn>
                                        <p:tgtEl>
                                          <p:spTgt spid="49"/>
                                        </p:tgtEl>
                                        <p:attrNameLst>
                                          <p:attrName>style.visibility</p:attrName>
                                        </p:attrNameLst>
                                      </p:cBhvr>
                                      <p:to>
                                        <p:strVal val="hidden"/>
                                      </p:to>
                                    </p:set>
                                  </p:childTnLst>
                                </p:cTn>
                              </p:par>
                              <p:par>
                                <p:cTn id="64" presetID="10" presetClass="exit" presetSubtype="0" fill="hold" grpId="1" nodeType="withEffect">
                                  <p:stCondLst>
                                    <p:cond delay="1000"/>
                                  </p:stCondLst>
                                  <p:childTnLst>
                                    <p:animEffect transition="out" filter="fade">
                                      <p:cBhvr>
                                        <p:cTn id="65" dur="1000"/>
                                        <p:tgtEl>
                                          <p:spTgt spid="50"/>
                                        </p:tgtEl>
                                      </p:cBhvr>
                                    </p:animEffect>
                                    <p:set>
                                      <p:cBhvr>
                                        <p:cTn id="66" dur="1" fill="hold">
                                          <p:stCondLst>
                                            <p:cond delay="999"/>
                                          </p:stCondLst>
                                        </p:cTn>
                                        <p:tgtEl>
                                          <p:spTgt spid="50"/>
                                        </p:tgtEl>
                                        <p:attrNameLst>
                                          <p:attrName>style.visibility</p:attrName>
                                        </p:attrNameLst>
                                      </p:cBhvr>
                                      <p:to>
                                        <p:strVal val="hidden"/>
                                      </p:to>
                                    </p:set>
                                  </p:childTnLst>
                                </p:cTn>
                              </p:par>
                              <p:par>
                                <p:cTn id="67" presetID="10" presetClass="exit" presetSubtype="0" fill="hold" grpId="1" nodeType="withEffect">
                                  <p:stCondLst>
                                    <p:cond delay="1000"/>
                                  </p:stCondLst>
                                  <p:childTnLst>
                                    <p:animEffect transition="out" filter="fade">
                                      <p:cBhvr>
                                        <p:cTn id="68" dur="1000"/>
                                        <p:tgtEl>
                                          <p:spTgt spid="51"/>
                                        </p:tgtEl>
                                      </p:cBhvr>
                                    </p:animEffect>
                                    <p:set>
                                      <p:cBhvr>
                                        <p:cTn id="69" dur="1" fill="hold">
                                          <p:stCondLst>
                                            <p:cond delay="999"/>
                                          </p:stCondLst>
                                        </p:cTn>
                                        <p:tgtEl>
                                          <p:spTgt spid="51"/>
                                        </p:tgtEl>
                                        <p:attrNameLst>
                                          <p:attrName>style.visibility</p:attrName>
                                        </p:attrNameLst>
                                      </p:cBhvr>
                                      <p:to>
                                        <p:strVal val="hidden"/>
                                      </p:to>
                                    </p:set>
                                  </p:childTnLst>
                                </p:cTn>
                              </p:par>
                              <p:par>
                                <p:cTn id="70" presetID="10" presetClass="exit" presetSubtype="0" fill="hold" grpId="0" nodeType="withEffect">
                                  <p:stCondLst>
                                    <p:cond delay="2100"/>
                                  </p:stCondLst>
                                  <p:childTnLst>
                                    <p:animEffect transition="out" filter="fade">
                                      <p:cBhvr>
                                        <p:cTn id="71" dur="1000"/>
                                        <p:tgtEl>
                                          <p:spTgt spid="58"/>
                                        </p:tgtEl>
                                      </p:cBhvr>
                                    </p:animEffect>
                                    <p:set>
                                      <p:cBhvr>
                                        <p:cTn id="72" dur="1" fill="hold">
                                          <p:stCondLst>
                                            <p:cond delay="999"/>
                                          </p:stCondLst>
                                        </p:cTn>
                                        <p:tgtEl>
                                          <p:spTgt spid="58"/>
                                        </p:tgtEl>
                                        <p:attrNameLst>
                                          <p:attrName>style.visibility</p:attrName>
                                        </p:attrNameLst>
                                      </p:cBhvr>
                                      <p:to>
                                        <p:strVal val="hidden"/>
                                      </p:to>
                                    </p:set>
                                  </p:childTnLst>
                                </p:cTn>
                              </p:par>
                            </p:childTnLst>
                          </p:cTn>
                        </p:par>
                        <p:par>
                          <p:cTn id="73" fill="hold">
                            <p:stCondLst>
                              <p:cond delay="6600"/>
                            </p:stCondLst>
                            <p:childTnLst>
                              <p:par>
                                <p:cTn id="74" presetID="10" presetClass="entr" presetSubtype="0" fill="hold" grpId="1" nodeType="after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1000"/>
                                        <p:tgtEl>
                                          <p:spTgt spid="59"/>
                                        </p:tgtEl>
                                      </p:cBhvr>
                                    </p:animEffect>
                                  </p:childTnLst>
                                </p:cTn>
                              </p:par>
                            </p:childTnLst>
                          </p:cTn>
                        </p:par>
                        <p:par>
                          <p:cTn id="77" fill="hold">
                            <p:stCondLst>
                              <p:cond delay="7600"/>
                            </p:stCondLst>
                            <p:childTnLst>
                              <p:par>
                                <p:cTn id="78" presetID="8" presetClass="emph" presetSubtype="0" fill="hold" grpId="0" nodeType="afterEffect">
                                  <p:stCondLst>
                                    <p:cond delay="0"/>
                                  </p:stCondLst>
                                  <p:childTnLst>
                                    <p:animRot by="21600000">
                                      <p:cBhvr>
                                        <p:cTn id="79" dur="1400" fill="hold"/>
                                        <p:tgtEl>
                                          <p:spTgt spid="41"/>
                                        </p:tgtEl>
                                        <p:attrNameLst>
                                          <p:attrName>r</p:attrName>
                                        </p:attrNameLst>
                                      </p:cBhvr>
                                    </p:animRot>
                                  </p:childTnLst>
                                </p:cTn>
                              </p:par>
                            </p:childTnLst>
                          </p:cTn>
                        </p:par>
                        <p:par>
                          <p:cTn id="80" fill="hold">
                            <p:stCondLst>
                              <p:cond delay="9000"/>
                            </p:stCondLst>
                            <p:childTnLst>
                              <p:par>
                                <p:cTn id="81" presetID="42" presetClass="path" presetSubtype="0" fill="hold" grpId="0" nodeType="afterEffect">
                                  <p:stCondLst>
                                    <p:cond delay="0"/>
                                  </p:stCondLst>
                                  <p:childTnLst>
                                    <p:animMotion origin="layout" path="M -3.61111E-6 4.81481E-6 L -0.42187 -0.06976 " pathEditMode="relative" rAng="0" ptsTypes="AA">
                                      <p:cBhvr>
                                        <p:cTn id="82" dur="2000" fill="hold"/>
                                        <p:tgtEl>
                                          <p:spTgt spid="52"/>
                                        </p:tgtEl>
                                        <p:attrNameLst>
                                          <p:attrName>ppt_x</p:attrName>
                                          <p:attrName>ppt_y</p:attrName>
                                        </p:attrNameLst>
                                      </p:cBhvr>
                                      <p:rCtr x="-21094" y="-3488"/>
                                    </p:animMotion>
                                  </p:childTnLst>
                                </p:cTn>
                              </p:par>
                              <p:par>
                                <p:cTn id="83" presetID="42" presetClass="path" presetSubtype="0" fill="hold" grpId="0" nodeType="withEffect">
                                  <p:stCondLst>
                                    <p:cond delay="0"/>
                                  </p:stCondLst>
                                  <p:childTnLst>
                                    <p:animMotion origin="layout" path="M -3.61111E-6 -4.93827E-7 L -0.421 0.04568 " pathEditMode="relative" rAng="0" ptsTypes="AA">
                                      <p:cBhvr>
                                        <p:cTn id="84" dur="2000" fill="hold"/>
                                        <p:tgtEl>
                                          <p:spTgt spid="53"/>
                                        </p:tgtEl>
                                        <p:attrNameLst>
                                          <p:attrName>ppt_x</p:attrName>
                                          <p:attrName>ppt_y</p:attrName>
                                        </p:attrNameLst>
                                      </p:cBhvr>
                                      <p:rCtr x="-21059" y="2284"/>
                                    </p:animMotion>
                                  </p:childTnLst>
                                </p:cTn>
                              </p:par>
                              <p:par>
                                <p:cTn id="85" presetID="42" presetClass="path" presetSubtype="0" fill="hold" grpId="0" nodeType="withEffect">
                                  <p:stCondLst>
                                    <p:cond delay="1350"/>
                                  </p:stCondLst>
                                  <p:childTnLst>
                                    <p:animMotion origin="layout" path="M 2.22222E-6 -1.11111E-6 L 0.42291 -0.06944 " pathEditMode="relative" rAng="0" ptsTypes="AA">
                                      <p:cBhvr>
                                        <p:cTn id="86" dur="2000" fill="hold"/>
                                        <p:tgtEl>
                                          <p:spTgt spid="55"/>
                                        </p:tgtEl>
                                        <p:attrNameLst>
                                          <p:attrName>ppt_x</p:attrName>
                                          <p:attrName>ppt_y</p:attrName>
                                        </p:attrNameLst>
                                      </p:cBhvr>
                                      <p:rCtr x="21146" y="-3488"/>
                                    </p:animMotion>
                                  </p:childTnLst>
                                </p:cTn>
                              </p:par>
                              <p:par>
                                <p:cTn id="87" presetID="42" presetClass="path" presetSubtype="0" fill="hold" grpId="0" nodeType="withEffect">
                                  <p:stCondLst>
                                    <p:cond delay="1350"/>
                                  </p:stCondLst>
                                  <p:childTnLst>
                                    <p:animMotion origin="layout" path="M -5.55556E-7 -6.17284E-7 L 0.41476 0.05216 " pathEditMode="relative" rAng="0" ptsTypes="AA">
                                      <p:cBhvr>
                                        <p:cTn id="88" dur="2000" fill="hold"/>
                                        <p:tgtEl>
                                          <p:spTgt spid="56"/>
                                        </p:tgtEl>
                                        <p:attrNameLst>
                                          <p:attrName>ppt_x</p:attrName>
                                          <p:attrName>ppt_y</p:attrName>
                                        </p:attrNameLst>
                                      </p:cBhvr>
                                      <p:rCtr x="20729" y="2593"/>
                                    </p:animMotion>
                                  </p:childTnLst>
                                </p:cTn>
                              </p:par>
                              <p:par>
                                <p:cTn id="89" presetID="10" presetClass="exit" presetSubtype="0" fill="hold" grpId="1" nodeType="withEffect">
                                  <p:stCondLst>
                                    <p:cond delay="2100"/>
                                  </p:stCondLst>
                                  <p:childTnLst>
                                    <p:animEffect transition="out" filter="fade">
                                      <p:cBhvr>
                                        <p:cTn id="90" dur="1000"/>
                                        <p:tgtEl>
                                          <p:spTgt spid="55"/>
                                        </p:tgtEl>
                                      </p:cBhvr>
                                    </p:animEffect>
                                    <p:set>
                                      <p:cBhvr>
                                        <p:cTn id="91" dur="1" fill="hold">
                                          <p:stCondLst>
                                            <p:cond delay="999"/>
                                          </p:stCondLst>
                                        </p:cTn>
                                        <p:tgtEl>
                                          <p:spTgt spid="55"/>
                                        </p:tgtEl>
                                        <p:attrNameLst>
                                          <p:attrName>style.visibility</p:attrName>
                                        </p:attrNameLst>
                                      </p:cBhvr>
                                      <p:to>
                                        <p:strVal val="hidden"/>
                                      </p:to>
                                    </p:set>
                                  </p:childTnLst>
                                </p:cTn>
                              </p:par>
                              <p:par>
                                <p:cTn id="92" presetID="10" presetClass="exit" presetSubtype="0" fill="hold" grpId="1" nodeType="withEffect">
                                  <p:stCondLst>
                                    <p:cond delay="2100"/>
                                  </p:stCondLst>
                                  <p:childTnLst>
                                    <p:animEffect transition="out" filter="fade">
                                      <p:cBhvr>
                                        <p:cTn id="93" dur="1000"/>
                                        <p:tgtEl>
                                          <p:spTgt spid="56"/>
                                        </p:tgtEl>
                                      </p:cBhvr>
                                    </p:animEffect>
                                    <p:set>
                                      <p:cBhvr>
                                        <p:cTn id="94" dur="1" fill="hold">
                                          <p:stCondLst>
                                            <p:cond delay="999"/>
                                          </p:stCondLst>
                                        </p:cTn>
                                        <p:tgtEl>
                                          <p:spTgt spid="5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1000"/>
                                        <p:tgtEl>
                                          <p:spTgt spid="59"/>
                                        </p:tgtEl>
                                      </p:cBhvr>
                                    </p:animEffect>
                                    <p:set>
                                      <p:cBhvr>
                                        <p:cTn id="99" dur="1" fill="hold">
                                          <p:stCondLst>
                                            <p:cond delay="999"/>
                                          </p:stCondLst>
                                        </p:cTn>
                                        <p:tgtEl>
                                          <p:spTgt spid="59"/>
                                        </p:tgtEl>
                                        <p:attrNameLst>
                                          <p:attrName>style.visibility</p:attrName>
                                        </p:attrNameLst>
                                      </p:cBhvr>
                                      <p:to>
                                        <p:strVal val="hidden"/>
                                      </p:to>
                                    </p:set>
                                  </p:childTnLst>
                                </p:cTn>
                              </p:par>
                            </p:childTnLst>
                          </p:cTn>
                        </p:par>
                        <p:par>
                          <p:cTn id="100" fill="hold">
                            <p:stCondLst>
                              <p:cond delay="1000"/>
                            </p:stCondLst>
                            <p:childTnLst>
                              <p:par>
                                <p:cTn id="101" presetID="10" presetClass="entr" presetSubtype="0" fill="hold" grpId="0" nodeType="afterEffect">
                                  <p:stCondLst>
                                    <p:cond delay="0"/>
                                  </p:stCondLst>
                                  <p:childTnLst>
                                    <p:set>
                                      <p:cBhvr>
                                        <p:cTn id="102" dur="1" fill="hold">
                                          <p:stCondLst>
                                            <p:cond delay="0"/>
                                          </p:stCondLst>
                                        </p:cTn>
                                        <p:tgtEl>
                                          <p:spTgt spid="60"/>
                                        </p:tgtEl>
                                        <p:attrNameLst>
                                          <p:attrName>style.visibility</p:attrName>
                                        </p:attrNameLst>
                                      </p:cBhvr>
                                      <p:to>
                                        <p:strVal val="visible"/>
                                      </p:to>
                                    </p:set>
                                    <p:animEffect transition="in" filter="fade">
                                      <p:cBhvr>
                                        <p:cTn id="103" dur="1000"/>
                                        <p:tgtEl>
                                          <p:spTgt spid="60"/>
                                        </p:tgtEl>
                                      </p:cBhvr>
                                    </p:animEffect>
                                  </p:childTnLst>
                                </p:cTn>
                              </p:par>
                              <p:par>
                                <p:cTn id="104" presetID="6" presetClass="emph" presetSubtype="0" accel="50000" decel="50000" autoRev="1" fill="hold" grpId="1" nodeType="withEffect">
                                  <p:stCondLst>
                                    <p:cond delay="0"/>
                                  </p:stCondLst>
                                  <p:childTnLst>
                                    <p:animScale>
                                      <p:cBhvr>
                                        <p:cTn id="105" dur="750" fill="hold"/>
                                        <p:tgtEl>
                                          <p:spTgt spid="60"/>
                                        </p:tgtEl>
                                      </p:cBhvr>
                                      <p:by x="103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p:bldP spid="42" grpId="1"/>
      <p:bldP spid="43" grpId="0"/>
      <p:bldP spid="43" grpId="1"/>
      <p:bldP spid="43" grpId="2"/>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3" grpId="0" animBg="1"/>
      <p:bldP spid="55" grpId="0" animBg="1"/>
      <p:bldP spid="55" grpId="1"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8597FFA-5C94-834C-B382-BDDBBA3C7A22}"/>
              </a:ext>
            </a:extLst>
          </p:cNvPr>
          <p:cNvPicPr>
            <a:picLocks noChangeAspect="1"/>
          </p:cNvPicPr>
          <p:nvPr/>
        </p:nvPicPr>
        <p:blipFill rotWithShape="1">
          <a:blip r:embed="rId3"/>
          <a:srcRect t="-19" r="1985" b="-19"/>
          <a:stretch/>
        </p:blipFill>
        <p:spPr>
          <a:xfrm>
            <a:off x="-3" y="0"/>
            <a:ext cx="9144003" cy="5151610"/>
          </a:xfrm>
          <a:prstGeom prst="rect">
            <a:avLst/>
          </a:prstGeom>
        </p:spPr>
      </p:pic>
      <p:sp>
        <p:nvSpPr>
          <p:cNvPr id="21" name="Rectangle 20">
            <a:extLst>
              <a:ext uri="{FF2B5EF4-FFF2-40B4-BE49-F238E27FC236}">
                <a16:creationId xmlns:a16="http://schemas.microsoft.com/office/drawing/2014/main" id="{6B455F68-F0C6-ED4E-BF9F-DD17C9E0545B}"/>
              </a:ext>
            </a:extLst>
          </p:cNvPr>
          <p:cNvSpPr/>
          <p:nvPr/>
        </p:nvSpPr>
        <p:spPr>
          <a:xfrm>
            <a:off x="0" y="2690189"/>
            <a:ext cx="9144000" cy="2453312"/>
          </a:xfrm>
          <a:prstGeom prst="rect">
            <a:avLst/>
          </a:prstGeom>
          <a:gradFill flip="none" rotWithShape="1">
            <a:gsLst>
              <a:gs pos="100000">
                <a:srgbClr val="102F61">
                  <a:alpha val="0"/>
                </a:srgbClr>
              </a:gs>
              <a:gs pos="48000">
                <a:srgbClr val="102F61">
                  <a:alpha val="81000"/>
                </a:srgbClr>
              </a:gs>
              <a:gs pos="0">
                <a:srgbClr val="1C3C7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8" name="Text Placeholder 7">
            <a:extLst>
              <a:ext uri="{FF2B5EF4-FFF2-40B4-BE49-F238E27FC236}">
                <a16:creationId xmlns:a16="http://schemas.microsoft.com/office/drawing/2014/main" id="{89DD0275-CEFD-1140-9F87-7ECAFBC8547D}"/>
              </a:ext>
            </a:extLst>
          </p:cNvPr>
          <p:cNvSpPr>
            <a:spLocks noGrp="1"/>
          </p:cNvSpPr>
          <p:nvPr>
            <p:ph type="body" sz="quarter" idx="17"/>
          </p:nvPr>
        </p:nvSpPr>
        <p:spPr/>
        <p:txBody>
          <a:bodyPr/>
          <a:lstStyle/>
          <a:p>
            <a:r>
              <a:rPr lang="en-US" dirty="0"/>
              <a:t>Exoplanet Communications</a:t>
            </a:r>
          </a:p>
        </p:txBody>
      </p:sp>
      <p:sp>
        <p:nvSpPr>
          <p:cNvPr id="7" name="Title 6">
            <a:extLst>
              <a:ext uri="{FF2B5EF4-FFF2-40B4-BE49-F238E27FC236}">
                <a16:creationId xmlns:a16="http://schemas.microsoft.com/office/drawing/2014/main" id="{57246849-44C5-424F-BB42-ECF0AF8D9243}"/>
              </a:ext>
            </a:extLst>
          </p:cNvPr>
          <p:cNvSpPr>
            <a:spLocks noGrp="1"/>
          </p:cNvSpPr>
          <p:nvPr>
            <p:ph type="title"/>
          </p:nvPr>
        </p:nvSpPr>
        <p:spPr/>
        <p:txBody>
          <a:bodyPr/>
          <a:lstStyle/>
          <a:p>
            <a:r>
              <a:rPr lang="en-US" dirty="0">
                <a:solidFill>
                  <a:schemeClr val="accent1">
                    <a:lumMod val="40000"/>
                    <a:lumOff val="60000"/>
                  </a:schemeClr>
                </a:solidFill>
              </a:rPr>
              <a:t>Stars vs. Planets – Brightness</a:t>
            </a:r>
            <a:endParaRPr lang="en-US" b="0" dirty="0">
              <a:solidFill>
                <a:schemeClr val="accent1">
                  <a:lumMod val="40000"/>
                  <a:lumOff val="60000"/>
                </a:schemeClr>
              </a:solidFill>
            </a:endParaRPr>
          </a:p>
        </p:txBody>
      </p:sp>
      <p:sp>
        <p:nvSpPr>
          <p:cNvPr id="6" name="Footer Placeholder 5">
            <a:extLst>
              <a:ext uri="{FF2B5EF4-FFF2-40B4-BE49-F238E27FC236}">
                <a16:creationId xmlns:a16="http://schemas.microsoft.com/office/drawing/2014/main" id="{FE87D858-9950-6546-ABE0-E49DB2DD316A}"/>
              </a:ext>
            </a:extLst>
          </p:cNvPr>
          <p:cNvSpPr>
            <a:spLocks noGrp="1"/>
          </p:cNvSpPr>
          <p:nvPr>
            <p:ph type="ftr" sz="quarter" idx="19"/>
          </p:nvPr>
        </p:nvSpPr>
        <p:spPr/>
        <p:txBody>
          <a:bodyPr/>
          <a:lstStyle/>
          <a:p>
            <a:r>
              <a:rPr lang="en-US">
                <a:solidFill>
                  <a:schemeClr val="bg2">
                    <a:lumMod val="50000"/>
                  </a:schemeClr>
                </a:solidFill>
              </a:rPr>
              <a:t>This document has been reviewed and determined not to contain export controlled technical data.</a:t>
            </a:r>
          </a:p>
        </p:txBody>
      </p:sp>
      <p:sp>
        <p:nvSpPr>
          <p:cNvPr id="9" name="Date Placeholder 13">
            <a:extLst>
              <a:ext uri="{FF2B5EF4-FFF2-40B4-BE49-F238E27FC236}">
                <a16:creationId xmlns:a16="http://schemas.microsoft.com/office/drawing/2014/main" id="{57AEC5F0-ECFD-5644-B998-6DF31BC242E3}"/>
              </a:ext>
            </a:extLst>
          </p:cNvPr>
          <p:cNvSpPr>
            <a:spLocks noGrp="1"/>
          </p:cNvSpPr>
          <p:nvPr>
            <p:ph type="dt" sz="half" idx="18"/>
          </p:nvPr>
        </p:nvSpPr>
        <p:spPr>
          <a:xfrm>
            <a:off x="254000" y="4954249"/>
            <a:ext cx="1422400" cy="123211"/>
          </a:xfrm>
        </p:spPr>
        <p:txBody>
          <a:bodyPr/>
          <a:lstStyle/>
          <a:p>
            <a:fld id="{8620C801-1D7D-C745-9604-DA9A7D570015}" type="datetime4">
              <a:rPr lang="en-US" smtClean="0">
                <a:solidFill>
                  <a:schemeClr val="bg2">
                    <a:lumMod val="50000"/>
                  </a:schemeClr>
                </a:solidFill>
              </a:rPr>
              <a:t>November 4, 2021</a:t>
            </a:fld>
            <a:endParaRPr lang="en-US" dirty="0">
              <a:solidFill>
                <a:schemeClr val="bg2">
                  <a:lumMod val="50000"/>
                </a:schemeClr>
              </a:solidFill>
            </a:endParaRPr>
          </a:p>
        </p:txBody>
      </p:sp>
      <p:sp>
        <p:nvSpPr>
          <p:cNvPr id="24" name="Slide Number Placeholder 7">
            <a:extLst>
              <a:ext uri="{FF2B5EF4-FFF2-40B4-BE49-F238E27FC236}">
                <a16:creationId xmlns:a16="http://schemas.microsoft.com/office/drawing/2014/main" id="{F939431E-4DED-AC4B-BB87-D17EDB03EE88}"/>
              </a:ext>
            </a:extLst>
          </p:cNvPr>
          <p:cNvSpPr txBox="1">
            <a:spLocks/>
          </p:cNvSpPr>
          <p:nvPr/>
        </p:nvSpPr>
        <p:spPr>
          <a:xfrm>
            <a:off x="6803560" y="4952849"/>
            <a:ext cx="601370" cy="122071"/>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8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5C533D-D968-4A70-91E2-44C7FEDAA0E0}" type="slidenum">
              <a:rPr lang="en-US" smtClean="0">
                <a:solidFill>
                  <a:schemeClr val="bg2">
                    <a:lumMod val="50000"/>
                  </a:schemeClr>
                </a:solidFill>
              </a:rPr>
              <a:pPr/>
              <a:t>3</a:t>
            </a:fld>
            <a:endParaRPr lang="en-US">
              <a:solidFill>
                <a:schemeClr val="bg2">
                  <a:lumMod val="50000"/>
                </a:schemeClr>
              </a:solidFill>
            </a:endParaRPr>
          </a:p>
        </p:txBody>
      </p:sp>
      <p:sp>
        <p:nvSpPr>
          <p:cNvPr id="25" name="TextBox 24">
            <a:extLst>
              <a:ext uri="{FF2B5EF4-FFF2-40B4-BE49-F238E27FC236}">
                <a16:creationId xmlns:a16="http://schemas.microsoft.com/office/drawing/2014/main" id="{9A6FD1EB-47DC-6C4F-97B4-9CB7E926230D}"/>
              </a:ext>
            </a:extLst>
          </p:cNvPr>
          <p:cNvSpPr txBox="1"/>
          <p:nvPr/>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
        <p:nvSpPr>
          <p:cNvPr id="26" name="Oval 25">
            <a:extLst>
              <a:ext uri="{FF2B5EF4-FFF2-40B4-BE49-F238E27FC236}">
                <a16:creationId xmlns:a16="http://schemas.microsoft.com/office/drawing/2014/main" id="{8E3891FA-A17F-2242-A9FB-E43383CBD930}"/>
              </a:ext>
            </a:extLst>
          </p:cNvPr>
          <p:cNvSpPr/>
          <p:nvPr/>
        </p:nvSpPr>
        <p:spPr>
          <a:xfrm>
            <a:off x="6556370" y="1116417"/>
            <a:ext cx="931653" cy="931653"/>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27" name="Picture 2">
            <a:extLst>
              <a:ext uri="{FF2B5EF4-FFF2-40B4-BE49-F238E27FC236}">
                <a16:creationId xmlns:a16="http://schemas.microsoft.com/office/drawing/2014/main" id="{8091B4DF-A9E0-0945-A5B8-0102FAB89110}"/>
              </a:ext>
            </a:extLst>
          </p:cNvPr>
          <p:cNvPicPr>
            <a:picLocks noChangeAspect="1" noChangeArrowheads="1"/>
          </p:cNvPicPr>
          <p:nvPr/>
        </p:nvPicPr>
        <p:blipFill>
          <a:blip r:embed="rId4"/>
          <a:srcRect t="3720" b="3720"/>
          <a:stretch/>
        </p:blipFill>
        <p:spPr bwMode="auto">
          <a:xfrm>
            <a:off x="4841445" y="680679"/>
            <a:ext cx="3565174" cy="34384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a:extLst>
              <a:ext uri="{FF2B5EF4-FFF2-40B4-BE49-F238E27FC236}">
                <a16:creationId xmlns:a16="http://schemas.microsoft.com/office/drawing/2014/main" id="{A4722B53-8055-454C-8E6A-E92DBC4890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90" t="5955" r="5390" b="5955"/>
          <a:stretch/>
        </p:blipFill>
        <p:spPr bwMode="auto">
          <a:xfrm>
            <a:off x="1566775" y="1542951"/>
            <a:ext cx="1383670" cy="1366141"/>
          </a:xfrm>
          <a:prstGeom prst="ellipse">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27C5D224-17C8-EF49-BD4D-39E3F21325A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31000" contrast="31000"/>
                    </a14:imgEffect>
                  </a14:imgLayer>
                </a14:imgProps>
              </a:ext>
            </a:extLst>
          </a:blip>
          <a:srcRect l="37870"/>
          <a:stretch/>
        </p:blipFill>
        <p:spPr>
          <a:xfrm flipH="1">
            <a:off x="2111477" y="1116417"/>
            <a:ext cx="4574136" cy="3753293"/>
          </a:xfrm>
          <a:prstGeom prst="rect">
            <a:avLst/>
          </a:prstGeom>
        </p:spPr>
      </p:pic>
      <p:pic>
        <p:nvPicPr>
          <p:cNvPr id="30" name="Picture 29">
            <a:extLst>
              <a:ext uri="{FF2B5EF4-FFF2-40B4-BE49-F238E27FC236}">
                <a16:creationId xmlns:a16="http://schemas.microsoft.com/office/drawing/2014/main" id="{D541E425-4292-9644-B0A8-09AB11AC45D6}"/>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31000" contrast="31000"/>
                    </a14:imgEffect>
                  </a14:imgLayer>
                </a14:imgProps>
              </a:ext>
            </a:extLst>
          </a:blip>
          <a:srcRect r="62130"/>
          <a:stretch/>
        </p:blipFill>
        <p:spPr>
          <a:xfrm flipH="1">
            <a:off x="6685613" y="1116417"/>
            <a:ext cx="2788092" cy="3753293"/>
          </a:xfrm>
          <a:prstGeom prst="rect">
            <a:avLst/>
          </a:prstGeom>
        </p:spPr>
      </p:pic>
      <p:pic>
        <p:nvPicPr>
          <p:cNvPr id="32" name="Picture 31">
            <a:extLst>
              <a:ext uri="{FF2B5EF4-FFF2-40B4-BE49-F238E27FC236}">
                <a16:creationId xmlns:a16="http://schemas.microsoft.com/office/drawing/2014/main" id="{A2F72872-41BC-C647-9ADA-EAE87CAFC73F}"/>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31000" contrast="31000"/>
                    </a14:imgEffect>
                  </a14:imgLayer>
                </a14:imgProps>
              </a:ext>
            </a:extLst>
          </a:blip>
          <a:stretch>
            <a:fillRect/>
          </a:stretch>
        </p:blipFill>
        <p:spPr>
          <a:xfrm flipH="1">
            <a:off x="9249903" y="1116417"/>
            <a:ext cx="1082681" cy="3753293"/>
          </a:xfrm>
          <a:prstGeom prst="rect">
            <a:avLst/>
          </a:prstGeom>
        </p:spPr>
      </p:pic>
      <p:pic>
        <p:nvPicPr>
          <p:cNvPr id="33" name="Picture 32">
            <a:extLst>
              <a:ext uri="{FF2B5EF4-FFF2-40B4-BE49-F238E27FC236}">
                <a16:creationId xmlns:a16="http://schemas.microsoft.com/office/drawing/2014/main" id="{6AEBD7BE-7BF9-AA41-A340-3703325EB45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31000" contrast="31000"/>
                    </a14:imgEffect>
                  </a14:imgLayer>
                </a14:imgProps>
              </a:ext>
            </a:extLst>
          </a:blip>
          <a:stretch>
            <a:fillRect/>
          </a:stretch>
        </p:blipFill>
        <p:spPr>
          <a:xfrm flipH="1">
            <a:off x="1903194" y="1116417"/>
            <a:ext cx="5281076" cy="3753293"/>
          </a:xfrm>
          <a:prstGeom prst="rect">
            <a:avLst/>
          </a:prstGeom>
        </p:spPr>
      </p:pic>
      <p:pic>
        <p:nvPicPr>
          <p:cNvPr id="34" name="Picture 33">
            <a:extLst>
              <a:ext uri="{FF2B5EF4-FFF2-40B4-BE49-F238E27FC236}">
                <a16:creationId xmlns:a16="http://schemas.microsoft.com/office/drawing/2014/main" id="{4EB31F35-FDD7-864B-86ED-7C038E46204E}"/>
              </a:ext>
            </a:extLst>
          </p:cNvPr>
          <p:cNvPicPr>
            <a:picLocks noChangeAspect="1"/>
          </p:cNvPicPr>
          <p:nvPr/>
        </p:nvPicPr>
        <p:blipFill>
          <a:blip r:embed="rId12"/>
          <a:srcRect/>
          <a:stretch/>
        </p:blipFill>
        <p:spPr>
          <a:xfrm>
            <a:off x="1985023" y="2459194"/>
            <a:ext cx="540864" cy="727370"/>
          </a:xfrm>
          <a:prstGeom prst="rect">
            <a:avLst/>
          </a:prstGeom>
        </p:spPr>
      </p:pic>
      <p:pic>
        <p:nvPicPr>
          <p:cNvPr id="35" name="Picture 34">
            <a:extLst>
              <a:ext uri="{FF2B5EF4-FFF2-40B4-BE49-F238E27FC236}">
                <a16:creationId xmlns:a16="http://schemas.microsoft.com/office/drawing/2014/main" id="{03F84568-5988-F44D-BCA1-731D9018185D}"/>
              </a:ext>
            </a:extLst>
          </p:cNvPr>
          <p:cNvPicPr>
            <a:picLocks noChangeAspect="1"/>
          </p:cNvPicPr>
          <p:nvPr/>
        </p:nvPicPr>
        <p:blipFill>
          <a:blip r:embed="rId13"/>
          <a:stretch>
            <a:fillRect/>
          </a:stretch>
        </p:blipFill>
        <p:spPr>
          <a:xfrm>
            <a:off x="1942325" y="2350138"/>
            <a:ext cx="649982" cy="2571750"/>
          </a:xfrm>
          <a:prstGeom prst="rect">
            <a:avLst/>
          </a:prstGeom>
        </p:spPr>
      </p:pic>
      <p:sp>
        <p:nvSpPr>
          <p:cNvPr id="36" name="TextBox 35">
            <a:extLst>
              <a:ext uri="{FF2B5EF4-FFF2-40B4-BE49-F238E27FC236}">
                <a16:creationId xmlns:a16="http://schemas.microsoft.com/office/drawing/2014/main" id="{907FE733-8B01-4542-8A1F-599309F69B8E}"/>
              </a:ext>
            </a:extLst>
          </p:cNvPr>
          <p:cNvSpPr txBox="1"/>
          <p:nvPr/>
        </p:nvSpPr>
        <p:spPr>
          <a:xfrm>
            <a:off x="2229139" y="3106202"/>
            <a:ext cx="3778878" cy="1591782"/>
          </a:xfrm>
          <a:prstGeom prst="rect">
            <a:avLst/>
          </a:prstGeom>
          <a:noFill/>
          <a:effectLst>
            <a:outerShdw blurRad="25400" dist="25400" dir="8100000" algn="tr" rotWithShape="0">
              <a:prstClr val="black">
                <a:alpha val="40000"/>
              </a:prstClr>
            </a:outerShdw>
          </a:effectLst>
        </p:spPr>
        <p:txBody>
          <a:bodyPr wrap="square" bIns="301752" rtlCol="0">
            <a:spAutoFit/>
          </a:bodyPr>
          <a:lstStyle>
            <a:defPPr>
              <a:defRPr lang="en-US"/>
            </a:defPPr>
            <a:lvl1pPr algn="ctr">
              <a:defRPr sz="2000" spc="200">
                <a:solidFill>
                  <a:schemeClr val="accent3">
                    <a:lumMod val="40000"/>
                    <a:lumOff val="60000"/>
                  </a:schemeClr>
                </a:solidFill>
                <a:latin typeface="Arial" panose="020B0604020202020204" pitchFamily="34" charset="0"/>
                <a:cs typeface="Arial" panose="020B0604020202020204" pitchFamily="34" charset="0"/>
              </a:defRPr>
            </a:lvl1pPr>
          </a:lstStyle>
          <a:p>
            <a:pPr>
              <a:lnSpc>
                <a:spcPct val="96000"/>
              </a:lnSpc>
            </a:pPr>
            <a:r>
              <a:rPr lang="en-US" sz="2800" spc="0" dirty="0"/>
              <a:t>It’s almost like</a:t>
            </a:r>
            <a:br>
              <a:rPr lang="en-US" sz="2800" spc="0" dirty="0"/>
            </a:br>
            <a:r>
              <a:rPr lang="en-US" sz="2800" spc="0" dirty="0"/>
              <a:t>comparing the tiny light from a candle…</a:t>
            </a:r>
          </a:p>
        </p:txBody>
      </p:sp>
      <p:sp>
        <p:nvSpPr>
          <p:cNvPr id="37" name="TextBox 36">
            <a:extLst>
              <a:ext uri="{FF2B5EF4-FFF2-40B4-BE49-F238E27FC236}">
                <a16:creationId xmlns:a16="http://schemas.microsoft.com/office/drawing/2014/main" id="{FB9C25CC-F6E1-2A4C-90C3-9534C4528744}"/>
              </a:ext>
            </a:extLst>
          </p:cNvPr>
          <p:cNvSpPr txBox="1"/>
          <p:nvPr/>
        </p:nvSpPr>
        <p:spPr>
          <a:xfrm>
            <a:off x="2631170" y="3106550"/>
            <a:ext cx="2974816" cy="1591782"/>
          </a:xfrm>
          <a:prstGeom prst="rect">
            <a:avLst/>
          </a:prstGeom>
          <a:noFill/>
          <a:effectLst>
            <a:outerShdw blurRad="25400" dist="25400" dir="8100000" algn="tr" rotWithShape="0">
              <a:prstClr val="black">
                <a:alpha val="40000"/>
              </a:prstClr>
            </a:outerShdw>
          </a:effectLst>
        </p:spPr>
        <p:txBody>
          <a:bodyPr wrap="square" bIns="301752" rtlCol="0">
            <a:spAutoFit/>
          </a:bodyPr>
          <a:lstStyle>
            <a:defPPr>
              <a:defRPr lang="en-US"/>
            </a:defPPr>
            <a:lvl1pPr algn="ctr">
              <a:defRPr sz="2000" spc="200">
                <a:solidFill>
                  <a:schemeClr val="accent3">
                    <a:lumMod val="40000"/>
                    <a:lumOff val="60000"/>
                  </a:schemeClr>
                </a:solidFill>
                <a:latin typeface="Arial" panose="020B0604020202020204" pitchFamily="34" charset="0"/>
                <a:cs typeface="Arial" panose="020B0604020202020204" pitchFamily="34" charset="0"/>
              </a:defRPr>
            </a:lvl1pPr>
          </a:lstStyle>
          <a:p>
            <a:pPr>
              <a:lnSpc>
                <a:spcPct val="96000"/>
              </a:lnSpc>
            </a:pPr>
            <a:r>
              <a:rPr lang="en-US" sz="2800" spc="0" dirty="0"/>
              <a:t>…not with    </a:t>
            </a:r>
            <a:br>
              <a:rPr lang="en-US" sz="2800" spc="0" dirty="0"/>
            </a:br>
            <a:r>
              <a:rPr lang="en-US" sz="2800" spc="0" dirty="0"/>
              <a:t>one single</a:t>
            </a:r>
            <a:br>
              <a:rPr lang="en-US" sz="2800" spc="0" dirty="0"/>
            </a:br>
            <a:r>
              <a:rPr lang="en-US" sz="2800" spc="0" dirty="0"/>
              <a:t>   lighthouse…</a:t>
            </a:r>
          </a:p>
        </p:txBody>
      </p:sp>
      <p:sp>
        <p:nvSpPr>
          <p:cNvPr id="38" name="TextBox 37">
            <a:extLst>
              <a:ext uri="{FF2B5EF4-FFF2-40B4-BE49-F238E27FC236}">
                <a16:creationId xmlns:a16="http://schemas.microsoft.com/office/drawing/2014/main" id="{6C1DAAE2-0C4D-AB40-93D8-59E4BA9C9CB2}"/>
              </a:ext>
            </a:extLst>
          </p:cNvPr>
          <p:cNvSpPr txBox="1"/>
          <p:nvPr/>
        </p:nvSpPr>
        <p:spPr>
          <a:xfrm>
            <a:off x="1755271" y="3519647"/>
            <a:ext cx="4178664" cy="1591782"/>
          </a:xfrm>
          <a:prstGeom prst="rect">
            <a:avLst/>
          </a:prstGeom>
          <a:noFill/>
          <a:effectLst>
            <a:outerShdw blurRad="63500" dist="38100" dir="2700000" algn="tl" rotWithShape="0">
              <a:prstClr val="black">
                <a:alpha val="72355"/>
              </a:prstClr>
            </a:outerShdw>
          </a:effectLst>
        </p:spPr>
        <p:txBody>
          <a:bodyPr wrap="square" bIns="301752" rtlCol="0">
            <a:spAutoFit/>
          </a:bodyPr>
          <a:lstStyle>
            <a:defPPr>
              <a:defRPr lang="en-US"/>
            </a:defPPr>
            <a:lvl1pPr algn="ctr">
              <a:defRPr sz="2000" spc="200">
                <a:solidFill>
                  <a:schemeClr val="accent3">
                    <a:lumMod val="40000"/>
                    <a:lumOff val="60000"/>
                  </a:schemeClr>
                </a:solidFill>
                <a:latin typeface="Arial" panose="020B0604020202020204" pitchFamily="34" charset="0"/>
                <a:cs typeface="Arial" panose="020B0604020202020204" pitchFamily="34" charset="0"/>
              </a:defRPr>
            </a:lvl1pPr>
          </a:lstStyle>
          <a:p>
            <a:pPr>
              <a:lnSpc>
                <a:spcPct val="96000"/>
              </a:lnSpc>
            </a:pPr>
            <a:r>
              <a:rPr lang="en-US" sz="2800" spc="0" dirty="0">
                <a:solidFill>
                  <a:schemeClr val="accent5">
                    <a:lumMod val="60000"/>
                    <a:lumOff val="40000"/>
                  </a:schemeClr>
                </a:solidFill>
              </a:rPr>
              <a:t>But with the</a:t>
            </a:r>
            <a:br>
              <a:rPr lang="en-US" sz="2800" spc="0" dirty="0">
                <a:solidFill>
                  <a:schemeClr val="accent5">
                    <a:lumMod val="60000"/>
                    <a:lumOff val="40000"/>
                  </a:schemeClr>
                </a:solidFill>
              </a:rPr>
            </a:br>
            <a:r>
              <a:rPr lang="en-US" sz="2800" spc="0" dirty="0">
                <a:solidFill>
                  <a:schemeClr val="accent5">
                    <a:lumMod val="60000"/>
                    <a:lumOff val="40000"/>
                  </a:schemeClr>
                </a:solidFill>
              </a:rPr>
              <a:t>light from about</a:t>
            </a:r>
            <a:endParaRPr lang="en-US" sz="2800" spc="-110" dirty="0">
              <a:solidFill>
                <a:schemeClr val="accent5">
                  <a:lumMod val="60000"/>
                  <a:lumOff val="40000"/>
                </a:schemeClr>
              </a:solidFill>
            </a:endParaRPr>
          </a:p>
          <a:p>
            <a:pPr>
              <a:lnSpc>
                <a:spcPct val="96000"/>
              </a:lnSpc>
            </a:pPr>
            <a:r>
              <a:rPr lang="en-US" sz="2800" spc="-110" dirty="0">
                <a:solidFill>
                  <a:schemeClr val="accent5">
                    <a:lumMod val="60000"/>
                    <a:lumOff val="40000"/>
                  </a:schemeClr>
                </a:solidFill>
              </a:rPr>
              <a:t>2</a:t>
            </a:r>
            <a:r>
              <a:rPr lang="en-US" sz="2800" spc="0" dirty="0">
                <a:solidFill>
                  <a:schemeClr val="accent5">
                    <a:lumMod val="60000"/>
                    <a:lumOff val="40000"/>
                  </a:schemeClr>
                </a:solidFill>
              </a:rPr>
              <a:t>,000 lighthouses!</a:t>
            </a:r>
          </a:p>
        </p:txBody>
      </p:sp>
    </p:spTree>
    <p:extLst>
      <p:ext uri="{BB962C8B-B14F-4D97-AF65-F5344CB8AC3E}">
        <p14:creationId xmlns:p14="http://schemas.microsoft.com/office/powerpoint/2010/main" val="9423812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6" presetClass="emph" presetSubtype="0" accel="50000" decel="50000" fill="hold" nodeType="afterEffect">
                                  <p:stCondLst>
                                    <p:cond delay="1000"/>
                                  </p:stCondLst>
                                  <p:childTnLst>
                                    <p:animScale>
                                      <p:cBhvr>
                                        <p:cTn id="15" dur="2000" fill="hold"/>
                                        <p:tgtEl>
                                          <p:spTgt spid="35"/>
                                        </p:tgtEl>
                                      </p:cBhvr>
                                      <p:by x="20000" y="20000"/>
                                    </p:animScale>
                                  </p:childTnLst>
                                </p:cTn>
                              </p:par>
                              <p:par>
                                <p:cTn id="16" presetID="42" presetClass="path" presetSubtype="0" accel="50000" decel="50000" fill="hold" nodeType="withEffect">
                                  <p:stCondLst>
                                    <p:cond delay="1000"/>
                                  </p:stCondLst>
                                  <p:childTnLst>
                                    <p:animMotion origin="layout" path="M 2.22222E-6 4.5679E-6 L 2.22222E-6 0.12963 " pathEditMode="relative" rAng="0" ptsTypes="AA">
                                      <p:cBhvr>
                                        <p:cTn id="17" dur="2000" fill="hold"/>
                                        <p:tgtEl>
                                          <p:spTgt spid="34"/>
                                        </p:tgtEl>
                                        <p:attrNameLst>
                                          <p:attrName>ppt_x</p:attrName>
                                          <p:attrName>ppt_y</p:attrName>
                                        </p:attrNameLst>
                                      </p:cBhvr>
                                      <p:rCtr x="0" y="6481"/>
                                    </p:animMotion>
                                  </p:childTnLst>
                                </p:cTn>
                              </p:par>
                              <p:par>
                                <p:cTn id="18" presetID="6" presetClass="emph" presetSubtype="0" accel="50000" decel="50000" fill="hold" nodeType="withEffect">
                                  <p:stCondLst>
                                    <p:cond delay="1000"/>
                                  </p:stCondLst>
                                  <p:childTnLst>
                                    <p:animScale>
                                      <p:cBhvr>
                                        <p:cTn id="19" dur="2000" fill="hold"/>
                                        <p:tgtEl>
                                          <p:spTgt spid="34"/>
                                        </p:tgtEl>
                                      </p:cBhvr>
                                      <p:by x="16000" y="16000"/>
                                    </p:animScale>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700"/>
                                        <p:tgtEl>
                                          <p:spTgt spid="36"/>
                                        </p:tgtEl>
                                      </p:cBhvr>
                                    </p:animEffect>
                                  </p:childTnLst>
                                </p:cTn>
                              </p:par>
                            </p:childTnLst>
                          </p:cTn>
                        </p:par>
                        <p:par>
                          <p:cTn id="24" fill="hold">
                            <p:stCondLst>
                              <p:cond delay="4200"/>
                            </p:stCondLst>
                            <p:childTnLst>
                              <p:par>
                                <p:cTn id="25" presetID="42" presetClass="path" presetSubtype="0" accel="50000" decel="50000" fill="hold" nodeType="afterEffect">
                                  <p:stCondLst>
                                    <p:cond delay="1500"/>
                                  </p:stCondLst>
                                  <p:childTnLst>
                                    <p:animMotion origin="layout" path="M -3.33333E-6 -1.23457E-7 L -0.34461 0.00031 " pathEditMode="relative" rAng="0" ptsTypes="AA">
                                      <p:cBhvr>
                                        <p:cTn id="26" dur="1000" fill="hold"/>
                                        <p:tgtEl>
                                          <p:spTgt spid="32"/>
                                        </p:tgtEl>
                                        <p:attrNameLst>
                                          <p:attrName>ppt_x</p:attrName>
                                          <p:attrName>ppt_y</p:attrName>
                                        </p:attrNameLst>
                                      </p:cBhvr>
                                      <p:rCtr x="-17240" y="0"/>
                                    </p:animMotion>
                                  </p:childTnLst>
                                </p:cTn>
                              </p:par>
                            </p:childTnLst>
                          </p:cTn>
                        </p:par>
                        <p:par>
                          <p:cTn id="27" fill="hold">
                            <p:stCondLst>
                              <p:cond delay="6700"/>
                            </p:stCondLst>
                            <p:childTnLst>
                              <p:par>
                                <p:cTn id="28" presetID="22" presetClass="entr" presetSubtype="2"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right)">
                                      <p:cBhvr>
                                        <p:cTn id="30" dur="200"/>
                                        <p:tgtEl>
                                          <p:spTgt spid="33"/>
                                        </p:tgtEl>
                                      </p:cBhvr>
                                    </p:animEffect>
                                  </p:childTnLst>
                                </p:cTn>
                              </p:par>
                              <p:par>
                                <p:cTn id="31" presetID="10" presetClass="exit" presetSubtype="0" fill="hold" grpId="1" nodeType="withEffect">
                                  <p:stCondLst>
                                    <p:cond delay="0"/>
                                  </p:stCondLst>
                                  <p:childTnLst>
                                    <p:animEffect transition="out" filter="fade">
                                      <p:cBhvr>
                                        <p:cTn id="32" dur="500"/>
                                        <p:tgtEl>
                                          <p:spTgt spid="36"/>
                                        </p:tgtEl>
                                      </p:cBhvr>
                                    </p:animEffect>
                                    <p:set>
                                      <p:cBhvr>
                                        <p:cTn id="33" dur="1" fill="hold">
                                          <p:stCondLst>
                                            <p:cond delay="499"/>
                                          </p:stCondLst>
                                        </p:cTn>
                                        <p:tgtEl>
                                          <p:spTgt spid="36"/>
                                        </p:tgtEl>
                                        <p:attrNameLst>
                                          <p:attrName>style.visibility</p:attrName>
                                        </p:attrNameLst>
                                      </p:cBhvr>
                                      <p:to>
                                        <p:strVal val="hidden"/>
                                      </p:to>
                                    </p:set>
                                  </p:childTnLst>
                                </p:cTn>
                              </p:par>
                            </p:childTnLst>
                          </p:cTn>
                        </p:par>
                        <p:par>
                          <p:cTn id="34" fill="hold">
                            <p:stCondLst>
                              <p:cond delay="7200"/>
                            </p:stCondLst>
                            <p:childTnLst>
                              <p:par>
                                <p:cTn id="35" presetID="10" presetClass="entr" presetSubtype="0"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700"/>
                                        <p:tgtEl>
                                          <p:spTgt spid="37"/>
                                        </p:tgtEl>
                                      </p:cBhvr>
                                    </p:animEffect>
                                  </p:childTnLst>
                                </p:cTn>
                              </p:par>
                            </p:childTnLst>
                          </p:cTn>
                        </p:par>
                        <p:par>
                          <p:cTn id="38" fill="hold">
                            <p:stCondLst>
                              <p:cond delay="7900"/>
                            </p:stCondLst>
                            <p:childTnLst>
                              <p:par>
                                <p:cTn id="39" presetID="8" presetClass="emph" presetSubtype="0" fill="hold" grpId="1" nodeType="afterEffect">
                                  <p:stCondLst>
                                    <p:cond delay="0"/>
                                  </p:stCondLst>
                                  <p:childTnLst>
                                    <p:animRot by="21600000">
                                      <p:cBhvr>
                                        <p:cTn id="40" dur="1000" fill="hold"/>
                                        <p:tgtEl>
                                          <p:spTgt spid="26"/>
                                        </p:tgtEl>
                                        <p:attrNameLst>
                                          <p:attrName>r</p:attrName>
                                        </p:attrNameLst>
                                      </p:cBhvr>
                                    </p:animRot>
                                  </p:childTnLst>
                                </p:cTn>
                              </p:par>
                            </p:childTnLst>
                          </p:cTn>
                        </p:par>
                        <p:par>
                          <p:cTn id="41" fill="hold">
                            <p:stCondLst>
                              <p:cond delay="8900"/>
                            </p:stCondLst>
                            <p:childTnLst>
                              <p:par>
                                <p:cTn id="42" presetID="10" presetClass="exit" presetSubtype="0" fill="hold" nodeType="afterEffect">
                                  <p:stCondLst>
                                    <p:cond delay="2000"/>
                                  </p:stCondLst>
                                  <p:childTnLst>
                                    <p:animEffect transition="out" filter="fade">
                                      <p:cBhvr>
                                        <p:cTn id="43" dur="500"/>
                                        <p:tgtEl>
                                          <p:spTgt spid="32"/>
                                        </p:tgtEl>
                                      </p:cBhvr>
                                    </p:animEffect>
                                    <p:set>
                                      <p:cBhvr>
                                        <p:cTn id="44" dur="1" fill="hold">
                                          <p:stCondLst>
                                            <p:cond delay="499"/>
                                          </p:stCondLst>
                                        </p:cTn>
                                        <p:tgtEl>
                                          <p:spTgt spid="32"/>
                                        </p:tgtEl>
                                        <p:attrNameLst>
                                          <p:attrName>style.visibility</p:attrName>
                                        </p:attrNameLst>
                                      </p:cBhvr>
                                      <p:to>
                                        <p:strVal val="hidden"/>
                                      </p:to>
                                    </p:set>
                                  </p:childTnLst>
                                </p:cTn>
                              </p:par>
                              <p:par>
                                <p:cTn id="45" presetID="10" presetClass="exit" presetSubtype="0" fill="hold" grpId="1" nodeType="withEffect">
                                  <p:stCondLst>
                                    <p:cond delay="2000"/>
                                  </p:stCondLst>
                                  <p:childTnLst>
                                    <p:animEffect transition="out" filter="fade">
                                      <p:cBhvr>
                                        <p:cTn id="46" dur="500"/>
                                        <p:tgtEl>
                                          <p:spTgt spid="37"/>
                                        </p:tgtEl>
                                      </p:cBhvr>
                                    </p:animEffect>
                                    <p:set>
                                      <p:cBhvr>
                                        <p:cTn id="47" dur="1" fill="hold">
                                          <p:stCondLst>
                                            <p:cond delay="499"/>
                                          </p:stCondLst>
                                        </p:cTn>
                                        <p:tgtEl>
                                          <p:spTgt spid="37"/>
                                        </p:tgtEl>
                                        <p:attrNameLst>
                                          <p:attrName>style.visibility</p:attrName>
                                        </p:attrNameLst>
                                      </p:cBhvr>
                                      <p:to>
                                        <p:strVal val="hidden"/>
                                      </p:to>
                                    </p:set>
                                  </p:childTnLst>
                                </p:cTn>
                              </p:par>
                            </p:childTnLst>
                          </p:cTn>
                        </p:par>
                        <p:par>
                          <p:cTn id="48" fill="hold">
                            <p:stCondLst>
                              <p:cond delay="11400"/>
                            </p:stCondLst>
                            <p:childTnLst>
                              <p:par>
                                <p:cTn id="49" presetID="22" presetClass="entr" presetSubtype="8"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1000"/>
                                        <p:tgtEl>
                                          <p:spTgt spid="30"/>
                                        </p:tgtEl>
                                      </p:cBhvr>
                                    </p:animEffect>
                                  </p:childTnLst>
                                </p:cTn>
                              </p:par>
                              <p:par>
                                <p:cTn id="52" presetID="22" presetClass="entr" presetSubtype="2"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right)">
                                      <p:cBhvr>
                                        <p:cTn id="54" dur="1000"/>
                                        <p:tgtEl>
                                          <p:spTgt spid="29"/>
                                        </p:tgtEl>
                                      </p:cBhvr>
                                    </p:animEffect>
                                  </p:childTnLst>
                                </p:cTn>
                              </p:par>
                              <p:par>
                                <p:cTn id="55" presetID="10" presetClass="exit" presetSubtype="0" fill="hold" nodeType="withEffect">
                                  <p:stCondLst>
                                    <p:cond delay="0"/>
                                  </p:stCondLst>
                                  <p:childTnLst>
                                    <p:animEffect transition="out" filter="fade">
                                      <p:cBhvr>
                                        <p:cTn id="56" dur="500"/>
                                        <p:tgtEl>
                                          <p:spTgt spid="33"/>
                                        </p:tgtEl>
                                      </p:cBhvr>
                                    </p:animEffect>
                                    <p:set>
                                      <p:cBhvr>
                                        <p:cTn id="57" dur="1" fill="hold">
                                          <p:stCondLst>
                                            <p:cond delay="499"/>
                                          </p:stCondLst>
                                        </p:cTn>
                                        <p:tgtEl>
                                          <p:spTgt spid="33"/>
                                        </p:tgtEl>
                                        <p:attrNameLst>
                                          <p:attrName>style.visibility</p:attrName>
                                        </p:attrNameLst>
                                      </p:cBhvr>
                                      <p:to>
                                        <p:strVal val="hidden"/>
                                      </p:to>
                                    </p:set>
                                  </p:childTnLst>
                                </p:cTn>
                              </p:par>
                            </p:childTnLst>
                          </p:cTn>
                        </p:par>
                        <p:par>
                          <p:cTn id="58" fill="hold">
                            <p:stCondLst>
                              <p:cond delay="12400"/>
                            </p:stCondLst>
                            <p:childTnLst>
                              <p:par>
                                <p:cTn id="59" presetID="10" presetClass="entr" presetSubtype="0" fill="hold" grpId="0" nodeType="afterEffect">
                                  <p:stCondLst>
                                    <p:cond delay="50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par>
                                <p:cTn id="62" presetID="6" presetClass="emph" presetSubtype="0" decel="50000" fill="hold" grpId="1" nodeType="withEffect">
                                  <p:stCondLst>
                                    <p:cond delay="0"/>
                                  </p:stCondLst>
                                  <p:childTnLst>
                                    <p:animScale>
                                      <p:cBhvr>
                                        <p:cTn id="63" dur="3000" fill="hold"/>
                                        <p:tgtEl>
                                          <p:spTgt spid="38"/>
                                        </p:tgtEl>
                                      </p:cBhvr>
                                      <p:by x="106000" y="106000"/>
                                    </p:animScale>
                                  </p:childTnLst>
                                </p:cTn>
                              </p:par>
                            </p:childTnLst>
                          </p:cTn>
                        </p:par>
                        <p:par>
                          <p:cTn id="64" fill="hold">
                            <p:stCondLst>
                              <p:cond delay="15400"/>
                            </p:stCondLst>
                            <p:childTnLst>
                              <p:par>
                                <p:cTn id="65" presetID="8" presetClass="emph" presetSubtype="0" fill="hold" grpId="0" nodeType="afterEffect">
                                  <p:stCondLst>
                                    <p:cond delay="0"/>
                                  </p:stCondLst>
                                  <p:childTnLst>
                                    <p:animRot by="21600000">
                                      <p:cBhvr>
                                        <p:cTn id="66" dur="14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36" grpId="0" bldLvl="2"/>
      <p:bldP spid="36" grpId="1"/>
      <p:bldP spid="37" grpId="0" bldLvl="2"/>
      <p:bldP spid="37" grpId="1"/>
      <p:bldP spid="38" grpId="0" bldLvl="2"/>
      <p:bldP spid="3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483CBB70-A934-A943-A704-6665F03828F2}"/>
              </a:ext>
            </a:extLst>
          </p:cNvPr>
          <p:cNvPicPr>
            <a:picLocks noChangeAspect="1"/>
          </p:cNvPicPr>
          <p:nvPr/>
        </p:nvPicPr>
        <p:blipFill rotWithShape="1">
          <a:blip r:embed="rId3"/>
          <a:srcRect t="-19" r="1985" b="-19"/>
          <a:stretch/>
        </p:blipFill>
        <p:spPr>
          <a:xfrm>
            <a:off x="-3" y="0"/>
            <a:ext cx="9144003" cy="5151610"/>
          </a:xfrm>
          <a:prstGeom prst="rect">
            <a:avLst/>
          </a:prstGeom>
        </p:spPr>
      </p:pic>
      <p:sp>
        <p:nvSpPr>
          <p:cNvPr id="8" name="Text Placeholder 7">
            <a:extLst>
              <a:ext uri="{FF2B5EF4-FFF2-40B4-BE49-F238E27FC236}">
                <a16:creationId xmlns:a16="http://schemas.microsoft.com/office/drawing/2014/main" id="{89DD0275-CEFD-1140-9F87-7ECAFBC8547D}"/>
              </a:ext>
            </a:extLst>
          </p:cNvPr>
          <p:cNvSpPr>
            <a:spLocks noGrp="1"/>
          </p:cNvSpPr>
          <p:nvPr>
            <p:ph type="body" sz="quarter" idx="17"/>
          </p:nvPr>
        </p:nvSpPr>
        <p:spPr/>
        <p:txBody>
          <a:bodyPr/>
          <a:lstStyle/>
          <a:p>
            <a:r>
              <a:rPr lang="en-US" dirty="0"/>
              <a:t>Exoplanet Communications</a:t>
            </a:r>
          </a:p>
        </p:txBody>
      </p:sp>
      <p:sp>
        <p:nvSpPr>
          <p:cNvPr id="7" name="Title 6">
            <a:extLst>
              <a:ext uri="{FF2B5EF4-FFF2-40B4-BE49-F238E27FC236}">
                <a16:creationId xmlns:a16="http://schemas.microsoft.com/office/drawing/2014/main" id="{57246849-44C5-424F-BB42-ECF0AF8D9243}"/>
              </a:ext>
            </a:extLst>
          </p:cNvPr>
          <p:cNvSpPr>
            <a:spLocks noGrp="1"/>
          </p:cNvSpPr>
          <p:nvPr>
            <p:ph type="title"/>
          </p:nvPr>
        </p:nvSpPr>
        <p:spPr/>
        <p:txBody>
          <a:bodyPr/>
          <a:lstStyle/>
          <a:p>
            <a:r>
              <a:rPr lang="en-US" dirty="0">
                <a:solidFill>
                  <a:schemeClr val="accent1">
                    <a:lumMod val="40000"/>
                    <a:lumOff val="60000"/>
                  </a:schemeClr>
                </a:solidFill>
              </a:rPr>
              <a:t>Stars vs. Planets – Size</a:t>
            </a:r>
            <a:endParaRPr lang="en-US" b="0" dirty="0">
              <a:solidFill>
                <a:schemeClr val="accent1">
                  <a:lumMod val="40000"/>
                  <a:lumOff val="60000"/>
                </a:schemeClr>
              </a:solidFill>
            </a:endParaRPr>
          </a:p>
        </p:txBody>
      </p:sp>
      <p:sp>
        <p:nvSpPr>
          <p:cNvPr id="6" name="Footer Placeholder 5">
            <a:extLst>
              <a:ext uri="{FF2B5EF4-FFF2-40B4-BE49-F238E27FC236}">
                <a16:creationId xmlns:a16="http://schemas.microsoft.com/office/drawing/2014/main" id="{FE87D858-9950-6546-ABE0-E49DB2DD316A}"/>
              </a:ext>
            </a:extLst>
          </p:cNvPr>
          <p:cNvSpPr>
            <a:spLocks noGrp="1"/>
          </p:cNvSpPr>
          <p:nvPr>
            <p:ph type="ftr" sz="quarter" idx="19"/>
          </p:nvPr>
        </p:nvSpPr>
        <p:spPr/>
        <p:txBody>
          <a:bodyPr/>
          <a:lstStyle/>
          <a:p>
            <a:r>
              <a:rPr lang="en-US">
                <a:solidFill>
                  <a:schemeClr val="bg2">
                    <a:lumMod val="50000"/>
                  </a:schemeClr>
                </a:solidFill>
              </a:rPr>
              <a:t>This document has been reviewed and determined not to contain export controlled technical data.</a:t>
            </a:r>
          </a:p>
        </p:txBody>
      </p:sp>
      <p:sp>
        <p:nvSpPr>
          <p:cNvPr id="9" name="Date Placeholder 13">
            <a:extLst>
              <a:ext uri="{FF2B5EF4-FFF2-40B4-BE49-F238E27FC236}">
                <a16:creationId xmlns:a16="http://schemas.microsoft.com/office/drawing/2014/main" id="{57AEC5F0-ECFD-5644-B998-6DF31BC242E3}"/>
              </a:ext>
            </a:extLst>
          </p:cNvPr>
          <p:cNvSpPr>
            <a:spLocks noGrp="1"/>
          </p:cNvSpPr>
          <p:nvPr>
            <p:ph type="dt" sz="half" idx="18"/>
          </p:nvPr>
        </p:nvSpPr>
        <p:spPr>
          <a:xfrm>
            <a:off x="254000" y="4954249"/>
            <a:ext cx="1422400" cy="123211"/>
          </a:xfrm>
        </p:spPr>
        <p:txBody>
          <a:bodyPr/>
          <a:lstStyle/>
          <a:p>
            <a:fld id="{38E3EF3C-12C2-2A40-9568-3241DBD54158}" type="datetime4">
              <a:rPr lang="en-US" smtClean="0">
                <a:solidFill>
                  <a:schemeClr val="bg2">
                    <a:lumMod val="50000"/>
                  </a:schemeClr>
                </a:solidFill>
              </a:rPr>
              <a:t>November 4, 2021</a:t>
            </a:fld>
            <a:endParaRPr lang="en-US" dirty="0">
              <a:solidFill>
                <a:schemeClr val="bg2">
                  <a:lumMod val="50000"/>
                </a:schemeClr>
              </a:solidFill>
            </a:endParaRPr>
          </a:p>
        </p:txBody>
      </p:sp>
      <p:sp>
        <p:nvSpPr>
          <p:cNvPr id="28" name="Slide Number Placeholder 7">
            <a:extLst>
              <a:ext uri="{FF2B5EF4-FFF2-40B4-BE49-F238E27FC236}">
                <a16:creationId xmlns:a16="http://schemas.microsoft.com/office/drawing/2014/main" id="{6F28C064-FFD5-5242-A45C-DB037DBD3051}"/>
              </a:ext>
            </a:extLst>
          </p:cNvPr>
          <p:cNvSpPr txBox="1">
            <a:spLocks/>
          </p:cNvSpPr>
          <p:nvPr/>
        </p:nvSpPr>
        <p:spPr>
          <a:xfrm>
            <a:off x="6803560" y="4952849"/>
            <a:ext cx="601370" cy="122071"/>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8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5C533D-D968-4A70-91E2-44C7FEDAA0E0}" type="slidenum">
              <a:rPr lang="en-US" smtClean="0">
                <a:solidFill>
                  <a:schemeClr val="bg2">
                    <a:lumMod val="50000"/>
                  </a:schemeClr>
                </a:solidFill>
              </a:rPr>
              <a:pPr/>
              <a:t>4</a:t>
            </a:fld>
            <a:endParaRPr lang="en-US">
              <a:solidFill>
                <a:schemeClr val="bg2">
                  <a:lumMod val="50000"/>
                </a:schemeClr>
              </a:solidFill>
            </a:endParaRPr>
          </a:p>
        </p:txBody>
      </p:sp>
      <p:sp>
        <p:nvSpPr>
          <p:cNvPr id="30" name="TextBox 29">
            <a:extLst>
              <a:ext uri="{FF2B5EF4-FFF2-40B4-BE49-F238E27FC236}">
                <a16:creationId xmlns:a16="http://schemas.microsoft.com/office/drawing/2014/main" id="{037D1A5F-888B-9140-9F1C-B2F1F592F342}"/>
              </a:ext>
            </a:extLst>
          </p:cNvPr>
          <p:cNvSpPr txBox="1"/>
          <p:nvPr/>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
        <p:nvSpPr>
          <p:cNvPr id="33" name="Rectangle 32">
            <a:extLst>
              <a:ext uri="{FF2B5EF4-FFF2-40B4-BE49-F238E27FC236}">
                <a16:creationId xmlns:a16="http://schemas.microsoft.com/office/drawing/2014/main" id="{6FBE1E15-843A-B348-95CA-861BAE503D81}"/>
              </a:ext>
            </a:extLst>
          </p:cNvPr>
          <p:cNvSpPr/>
          <p:nvPr/>
        </p:nvSpPr>
        <p:spPr>
          <a:xfrm>
            <a:off x="0" y="2690189"/>
            <a:ext cx="9144000" cy="2453312"/>
          </a:xfrm>
          <a:prstGeom prst="rect">
            <a:avLst/>
          </a:prstGeom>
          <a:gradFill flip="none" rotWithShape="1">
            <a:gsLst>
              <a:gs pos="100000">
                <a:srgbClr val="102F61">
                  <a:alpha val="0"/>
                </a:srgbClr>
              </a:gs>
              <a:gs pos="48000">
                <a:srgbClr val="102F61">
                  <a:alpha val="81000"/>
                </a:srgbClr>
              </a:gs>
              <a:gs pos="0">
                <a:srgbClr val="1C3C7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39" name="Picture 2">
            <a:extLst>
              <a:ext uri="{FF2B5EF4-FFF2-40B4-BE49-F238E27FC236}">
                <a16:creationId xmlns:a16="http://schemas.microsoft.com/office/drawing/2014/main" id="{AF255EB3-E429-004C-960B-1362013DB59A}"/>
              </a:ext>
            </a:extLst>
          </p:cNvPr>
          <p:cNvPicPr>
            <a:picLocks noChangeAspect="1" noChangeArrowheads="1"/>
          </p:cNvPicPr>
          <p:nvPr/>
        </p:nvPicPr>
        <p:blipFill>
          <a:blip r:embed="rId4"/>
          <a:srcRect t="3720" b="3720"/>
          <a:stretch/>
        </p:blipFill>
        <p:spPr bwMode="auto">
          <a:xfrm>
            <a:off x="3239566" y="-2514978"/>
            <a:ext cx="10794111" cy="1041033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84080712-2370-6A47-9C59-F9D9C9293F17}"/>
              </a:ext>
            </a:extLst>
          </p:cNvPr>
          <p:cNvPicPr>
            <a:picLocks noChangeAspect="1" noChangeArrowheads="1"/>
          </p:cNvPicPr>
          <p:nvPr/>
        </p:nvPicPr>
        <p:blipFill>
          <a:blip r:embed="rId4"/>
          <a:srcRect t="3720" b="3720"/>
          <a:stretch/>
        </p:blipFill>
        <p:spPr bwMode="auto">
          <a:xfrm>
            <a:off x="-4002138" y="680679"/>
            <a:ext cx="3565174" cy="343841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F44574F-0BD3-5E4A-B4CF-1417A32040E5}"/>
              </a:ext>
            </a:extLst>
          </p:cNvPr>
          <p:cNvSpPr txBox="1"/>
          <p:nvPr/>
        </p:nvSpPr>
        <p:spPr>
          <a:xfrm>
            <a:off x="1310897" y="3267255"/>
            <a:ext cx="4304370" cy="1815882"/>
          </a:xfrm>
          <a:prstGeom prst="rect">
            <a:avLst/>
          </a:prstGeom>
          <a:noFill/>
        </p:spPr>
        <p:txBody>
          <a:bodyPr wrap="square" rtlCol="0">
            <a:spAutoFit/>
          </a:bodyPr>
          <a:lstStyle/>
          <a:p>
            <a:pPr algn="ctr">
              <a:lnSpc>
                <a:spcPct val="96000"/>
              </a:lnSpc>
            </a:pPr>
            <a:r>
              <a:rPr lang="en-US" sz="2800" dirty="0">
                <a:solidFill>
                  <a:schemeClr val="bg1"/>
                </a:solidFill>
                <a:latin typeface="Arial" panose="020B0604020202020204" pitchFamily="34" charset="0"/>
                <a:cs typeface="Arial" panose="020B0604020202020204" pitchFamily="34" charset="0"/>
              </a:rPr>
              <a:t>So, how many Ea</a:t>
            </a:r>
            <a:r>
              <a:rPr lang="en-US" sz="2800" spc="100" dirty="0">
                <a:solidFill>
                  <a:schemeClr val="bg1"/>
                </a:solidFill>
                <a:latin typeface="Arial" panose="020B0604020202020204" pitchFamily="34" charset="0"/>
                <a:cs typeface="Arial" panose="020B0604020202020204" pitchFamily="34" charset="0"/>
              </a:rPr>
              <a:t>r</a:t>
            </a:r>
            <a:r>
              <a:rPr lang="en-US" sz="2800" dirty="0">
                <a:solidFill>
                  <a:schemeClr val="bg1"/>
                </a:solidFill>
                <a:latin typeface="Arial" panose="020B0604020202020204" pitchFamily="34" charset="0"/>
                <a:cs typeface="Arial" panose="020B0604020202020204" pitchFamily="34" charset="0"/>
              </a:rPr>
              <a:t>ths would it take to equal the width of the Sun?</a:t>
            </a:r>
          </a:p>
          <a:p>
            <a:pPr algn="ctr">
              <a:lnSpc>
                <a:spcPct val="96000"/>
              </a:lnSpc>
            </a:pPr>
            <a:endParaRPr lang="en-US" sz="2800" dirty="0">
              <a:solidFill>
                <a:schemeClr val="bg1"/>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CC2A878B-ECB7-AF45-ACB1-B316560EA610}"/>
              </a:ext>
            </a:extLst>
          </p:cNvPr>
          <p:cNvSpPr txBox="1"/>
          <p:nvPr/>
        </p:nvSpPr>
        <p:spPr>
          <a:xfrm>
            <a:off x="6194131" y="2450579"/>
            <a:ext cx="928652" cy="904863"/>
          </a:xfrm>
          <a:prstGeom prst="rect">
            <a:avLst/>
          </a:prstGeom>
          <a:noFill/>
          <a:effectLst>
            <a:outerShdw blurRad="50800" dist="12700" dir="5400000" algn="t" rotWithShape="0">
              <a:prstClr val="black">
                <a:alpha val="30000"/>
              </a:prstClr>
            </a:outerShdw>
          </a:effectLst>
        </p:spPr>
        <p:txBody>
          <a:bodyPr wrap="none" bIns="301752" rtlCol="0">
            <a:spAutoFit/>
          </a:bodyPr>
          <a:lstStyle/>
          <a:p>
            <a:pPr algn="ctr"/>
            <a:r>
              <a:rPr lang="en-US" sz="3600" b="1" dirty="0">
                <a:solidFill>
                  <a:srgbClr val="2E3D9B"/>
                </a:solidFill>
                <a:latin typeface="Arial" panose="020B0604020202020204" pitchFamily="34" charset="0"/>
                <a:cs typeface="Arial" panose="020B0604020202020204" pitchFamily="34" charset="0"/>
              </a:rPr>
              <a:t>110</a:t>
            </a:r>
          </a:p>
        </p:txBody>
      </p:sp>
      <p:sp>
        <p:nvSpPr>
          <p:cNvPr id="49" name="TextBox 48">
            <a:extLst>
              <a:ext uri="{FF2B5EF4-FFF2-40B4-BE49-F238E27FC236}">
                <a16:creationId xmlns:a16="http://schemas.microsoft.com/office/drawing/2014/main" id="{9B35E635-EDFA-9147-AC66-5FD452022CFB}"/>
              </a:ext>
            </a:extLst>
          </p:cNvPr>
          <p:cNvSpPr txBox="1"/>
          <p:nvPr/>
        </p:nvSpPr>
        <p:spPr>
          <a:xfrm>
            <a:off x="6456392" y="1689001"/>
            <a:ext cx="497252" cy="966418"/>
          </a:xfrm>
          <a:prstGeom prst="rect">
            <a:avLst/>
          </a:prstGeom>
          <a:noFill/>
          <a:effectLst>
            <a:outerShdw blurRad="50800" dist="12700" dir="5400000" algn="t" rotWithShape="0">
              <a:prstClr val="black">
                <a:alpha val="40000"/>
              </a:prstClr>
            </a:outerShdw>
          </a:effectLst>
        </p:spPr>
        <p:txBody>
          <a:bodyPr wrap="none" bIns="301752" rtlCol="0">
            <a:spAutoFit/>
          </a:bodyPr>
          <a:lstStyle/>
          <a:p>
            <a:pPr algn="ctr"/>
            <a:r>
              <a:rPr lang="en-US" sz="4000" b="1" dirty="0">
                <a:solidFill>
                  <a:schemeClr val="bg1"/>
                </a:solidFill>
                <a:latin typeface="Arial" panose="020B0604020202020204" pitchFamily="34" charset="0"/>
                <a:cs typeface="Arial" panose="020B0604020202020204" pitchFamily="34" charset="0"/>
              </a:rPr>
              <a:t>?</a:t>
            </a:r>
          </a:p>
        </p:txBody>
      </p:sp>
      <p:grpSp>
        <p:nvGrpSpPr>
          <p:cNvPr id="50" name="Group 49">
            <a:extLst>
              <a:ext uri="{FF2B5EF4-FFF2-40B4-BE49-F238E27FC236}">
                <a16:creationId xmlns:a16="http://schemas.microsoft.com/office/drawing/2014/main" id="{6D511C7E-A22A-C74D-B3E3-F847B143842D}"/>
              </a:ext>
            </a:extLst>
          </p:cNvPr>
          <p:cNvGrpSpPr/>
          <p:nvPr/>
        </p:nvGrpSpPr>
        <p:grpSpPr>
          <a:xfrm>
            <a:off x="5311467" y="2217127"/>
            <a:ext cx="2728416" cy="301752"/>
            <a:chOff x="1952469" y="2969730"/>
            <a:chExt cx="1232452" cy="301752"/>
          </a:xfrm>
        </p:grpSpPr>
        <p:cxnSp>
          <p:nvCxnSpPr>
            <p:cNvPr id="51" name="Straight Connector 50">
              <a:extLst>
                <a:ext uri="{FF2B5EF4-FFF2-40B4-BE49-F238E27FC236}">
                  <a16:creationId xmlns:a16="http://schemas.microsoft.com/office/drawing/2014/main" id="{E7B728EE-0502-7B41-9B22-19BAA69E570D}"/>
                </a:ext>
              </a:extLst>
            </p:cNvPr>
            <p:cNvCxnSpPr>
              <a:cxnSpLocks/>
            </p:cNvCxnSpPr>
            <p:nvPr/>
          </p:nvCxnSpPr>
          <p:spPr>
            <a:xfrm>
              <a:off x="1952469" y="2969730"/>
              <a:ext cx="0" cy="301752"/>
            </a:xfrm>
            <a:prstGeom prst="line">
              <a:avLst/>
            </a:prstGeom>
            <a:ln w="28575" cmpd="sng">
              <a:solidFill>
                <a:schemeClr val="bg1"/>
              </a:solidFill>
              <a:headEnd type="non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874E2448-EF0F-A948-8BAA-6986D8315FA7}"/>
                </a:ext>
              </a:extLst>
            </p:cNvPr>
            <p:cNvCxnSpPr>
              <a:cxnSpLocks/>
            </p:cNvCxnSpPr>
            <p:nvPr/>
          </p:nvCxnSpPr>
          <p:spPr>
            <a:xfrm>
              <a:off x="3184921" y="2969730"/>
              <a:ext cx="0" cy="301752"/>
            </a:xfrm>
            <a:prstGeom prst="line">
              <a:avLst/>
            </a:prstGeom>
            <a:ln w="28575" cmpd="sng">
              <a:solidFill>
                <a:schemeClr val="bg1"/>
              </a:solidFill>
              <a:headEnd type="none" w="lg" len="lg"/>
              <a:tailEnd type="none" w="lg" len="lg"/>
            </a:ln>
            <a:effectLst/>
          </p:spPr>
          <p:style>
            <a:lnRef idx="2">
              <a:schemeClr val="accent1"/>
            </a:lnRef>
            <a:fillRef idx="0">
              <a:schemeClr val="accent1"/>
            </a:fillRef>
            <a:effectRef idx="1">
              <a:schemeClr val="accent1"/>
            </a:effectRef>
            <a:fontRef idx="minor">
              <a:schemeClr val="tx1"/>
            </a:fontRef>
          </p:style>
        </p:cxnSp>
      </p:grpSp>
      <p:pic>
        <p:nvPicPr>
          <p:cNvPr id="53" name="Picture 3">
            <a:extLst>
              <a:ext uri="{FF2B5EF4-FFF2-40B4-BE49-F238E27FC236}">
                <a16:creationId xmlns:a16="http://schemas.microsoft.com/office/drawing/2014/main" id="{39ABE5F7-4706-8541-B022-236D834F7D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90" t="5955" r="5390" b="5955"/>
          <a:stretch/>
        </p:blipFill>
        <p:spPr bwMode="auto">
          <a:xfrm>
            <a:off x="1563166" y="1538185"/>
            <a:ext cx="1383670" cy="1366141"/>
          </a:xfrm>
          <a:prstGeom prst="ellipse">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FB0EBFC6-6E89-6E40-BB60-62D4E4F86B97}"/>
              </a:ext>
            </a:extLst>
          </p:cNvPr>
          <p:cNvSpPr txBox="1"/>
          <p:nvPr/>
        </p:nvSpPr>
        <p:spPr>
          <a:xfrm>
            <a:off x="408728" y="3363730"/>
            <a:ext cx="3680179" cy="893834"/>
          </a:xfrm>
          <a:prstGeom prst="rect">
            <a:avLst/>
          </a:prstGeom>
          <a:noFill/>
        </p:spPr>
        <p:txBody>
          <a:bodyPr wrap="square" rtlCol="0">
            <a:spAutoFit/>
          </a:bodyPr>
          <a:lstStyle/>
          <a:p>
            <a:pPr algn="ctr">
              <a:lnSpc>
                <a:spcPct val="93000"/>
              </a:lnSpc>
            </a:pPr>
            <a:r>
              <a:rPr lang="en-US" sz="2800" dirty="0">
                <a:solidFill>
                  <a:schemeClr val="bg1"/>
                </a:solidFill>
                <a:latin typeface="Arial" panose="020B0604020202020204" pitchFamily="34" charset="0"/>
                <a:cs typeface="Arial" panose="020B0604020202020204" pitchFamily="34" charset="0"/>
              </a:rPr>
              <a:t>The Sun is 110 times wider than Earth.</a:t>
            </a:r>
          </a:p>
        </p:txBody>
      </p:sp>
      <p:sp>
        <p:nvSpPr>
          <p:cNvPr id="55" name="TextBox 54">
            <a:extLst>
              <a:ext uri="{FF2B5EF4-FFF2-40B4-BE49-F238E27FC236}">
                <a16:creationId xmlns:a16="http://schemas.microsoft.com/office/drawing/2014/main" id="{B8042209-ADAA-A444-8B19-9716FC060DB0}"/>
              </a:ext>
            </a:extLst>
          </p:cNvPr>
          <p:cNvSpPr txBox="1"/>
          <p:nvPr/>
        </p:nvSpPr>
        <p:spPr>
          <a:xfrm>
            <a:off x="245229" y="2704925"/>
            <a:ext cx="4017852" cy="1695336"/>
          </a:xfrm>
          <a:prstGeom prst="rect">
            <a:avLst/>
          </a:prstGeom>
          <a:noFill/>
        </p:spPr>
        <p:txBody>
          <a:bodyPr wrap="square" rtlCol="0">
            <a:spAutoFit/>
          </a:bodyPr>
          <a:lstStyle/>
          <a:p>
            <a:pPr algn="ctr">
              <a:lnSpc>
                <a:spcPct val="93000"/>
              </a:lnSpc>
            </a:pPr>
            <a:r>
              <a:rPr lang="en-US" sz="2800" dirty="0">
                <a:solidFill>
                  <a:schemeClr val="bg1"/>
                </a:solidFill>
                <a:latin typeface="Arial" panose="020B0604020202020204" pitchFamily="34" charset="0"/>
                <a:cs typeface="Arial" panose="020B0604020202020204" pitchFamily="34" charset="0"/>
              </a:rPr>
              <a:t>Stars like the Sun are massive objects,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far wider than planets such as Earth.</a:t>
            </a:r>
          </a:p>
        </p:txBody>
      </p:sp>
      <p:cxnSp>
        <p:nvCxnSpPr>
          <p:cNvPr id="56" name="Straight Arrow Connector 55">
            <a:extLst>
              <a:ext uri="{FF2B5EF4-FFF2-40B4-BE49-F238E27FC236}">
                <a16:creationId xmlns:a16="http://schemas.microsoft.com/office/drawing/2014/main" id="{E3F4C1FB-17C4-ED40-A2F0-09B479EB51DD}"/>
              </a:ext>
            </a:extLst>
          </p:cNvPr>
          <p:cNvCxnSpPr>
            <a:cxnSpLocks/>
          </p:cNvCxnSpPr>
          <p:nvPr/>
        </p:nvCxnSpPr>
        <p:spPr>
          <a:xfrm>
            <a:off x="5311467" y="2368003"/>
            <a:ext cx="2728416" cy="0"/>
          </a:xfrm>
          <a:prstGeom prst="straightConnector1">
            <a:avLst/>
          </a:prstGeom>
          <a:ln w="57150" cmpd="sng">
            <a:solidFill>
              <a:schemeClr val="bg1"/>
            </a:solidFill>
            <a:headEnd type="triangle" w="lg" len="lg"/>
            <a:tailEnd type="triangle" w="lg" len="lg"/>
          </a:ln>
          <a:effectLst>
            <a:outerShdw blurRad="50800" dist="127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57" name="Group 56">
            <a:extLst>
              <a:ext uri="{FF2B5EF4-FFF2-40B4-BE49-F238E27FC236}">
                <a16:creationId xmlns:a16="http://schemas.microsoft.com/office/drawing/2014/main" id="{923D17BA-461C-D34E-8F58-31AB4D5796B7}"/>
              </a:ext>
            </a:extLst>
          </p:cNvPr>
          <p:cNvGrpSpPr>
            <a:grpSpLocks noChangeAspect="1"/>
          </p:cNvGrpSpPr>
          <p:nvPr/>
        </p:nvGrpSpPr>
        <p:grpSpPr>
          <a:xfrm>
            <a:off x="4300132" y="2168745"/>
            <a:ext cx="2048921" cy="462280"/>
            <a:chOff x="768660" y="-142281"/>
            <a:chExt cx="7880466" cy="1778000"/>
          </a:xfrm>
        </p:grpSpPr>
        <p:pic>
          <p:nvPicPr>
            <p:cNvPr id="58" name="Picture 57">
              <a:extLst>
                <a:ext uri="{FF2B5EF4-FFF2-40B4-BE49-F238E27FC236}">
                  <a16:creationId xmlns:a16="http://schemas.microsoft.com/office/drawing/2014/main" id="{1558AE6F-082D-4045-B6C5-48D48FDB1474}"/>
                </a:ext>
              </a:extLst>
            </p:cNvPr>
            <p:cNvPicPr>
              <a:picLocks noChangeAspect="1"/>
            </p:cNvPicPr>
            <p:nvPr/>
          </p:nvPicPr>
          <p:blipFill>
            <a:blip r:embed="rId6"/>
            <a:srcRect/>
            <a:stretch/>
          </p:blipFill>
          <p:spPr>
            <a:xfrm>
              <a:off x="4724826" y="-142281"/>
              <a:ext cx="3924300" cy="1778000"/>
            </a:xfrm>
            <a:prstGeom prst="rect">
              <a:avLst/>
            </a:prstGeom>
          </p:spPr>
        </p:pic>
        <p:pic>
          <p:nvPicPr>
            <p:cNvPr id="59" name="Picture 58">
              <a:extLst>
                <a:ext uri="{FF2B5EF4-FFF2-40B4-BE49-F238E27FC236}">
                  <a16:creationId xmlns:a16="http://schemas.microsoft.com/office/drawing/2014/main" id="{3144EC1F-CAD4-BF48-B622-08124CC105F9}"/>
                </a:ext>
              </a:extLst>
            </p:cNvPr>
            <p:cNvPicPr>
              <a:picLocks noChangeAspect="1"/>
            </p:cNvPicPr>
            <p:nvPr/>
          </p:nvPicPr>
          <p:blipFill>
            <a:blip r:embed="rId7">
              <a:alphaModFix amt="0"/>
            </a:blip>
            <a:srcRect/>
            <a:stretch/>
          </p:blipFill>
          <p:spPr>
            <a:xfrm>
              <a:off x="768660" y="-142281"/>
              <a:ext cx="3924300" cy="1778000"/>
            </a:xfrm>
            <a:prstGeom prst="rect">
              <a:avLst/>
            </a:prstGeom>
          </p:spPr>
        </p:pic>
      </p:grpSp>
      <p:pic>
        <p:nvPicPr>
          <p:cNvPr id="60" name="Picture 3">
            <a:extLst>
              <a:ext uri="{FF2B5EF4-FFF2-40B4-BE49-F238E27FC236}">
                <a16:creationId xmlns:a16="http://schemas.microsoft.com/office/drawing/2014/main" id="{ED0FAB0A-5A3E-B74C-AC46-F1FBDBF8D6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90" t="5955" r="5390" b="5955"/>
          <a:stretch/>
        </p:blipFill>
        <p:spPr bwMode="auto">
          <a:xfrm>
            <a:off x="1563166" y="1538185"/>
            <a:ext cx="1383670" cy="1366141"/>
          </a:xfrm>
          <a:prstGeom prst="ellipse">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B2AA8794-83CE-2D4C-AFAE-DAE91A2E7DC5}"/>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100000"/>
                    </a14:imgEffect>
                    <a14:imgEffect>
                      <a14:brightnessContrast bright="12000" contrast="10000"/>
                    </a14:imgEffect>
                  </a14:imgLayer>
                </a14:imgProps>
              </a:ext>
            </a:extLst>
          </a:blip>
          <a:stretch>
            <a:fillRect/>
          </a:stretch>
        </p:blipFill>
        <p:spPr>
          <a:xfrm>
            <a:off x="5524520" y="2345275"/>
            <a:ext cx="2496312" cy="106680"/>
          </a:xfrm>
          <a:prstGeom prst="rect">
            <a:avLst/>
          </a:prstGeom>
        </p:spPr>
      </p:pic>
      <p:sp>
        <p:nvSpPr>
          <p:cNvPr id="62" name="TextBox 61">
            <a:extLst>
              <a:ext uri="{FF2B5EF4-FFF2-40B4-BE49-F238E27FC236}">
                <a16:creationId xmlns:a16="http://schemas.microsoft.com/office/drawing/2014/main" id="{70545B74-8E11-0C43-9BEE-DCDCD5692002}"/>
              </a:ext>
            </a:extLst>
          </p:cNvPr>
          <p:cNvSpPr txBox="1"/>
          <p:nvPr/>
        </p:nvSpPr>
        <p:spPr>
          <a:xfrm>
            <a:off x="1370753" y="2282421"/>
            <a:ext cx="1840906" cy="493084"/>
          </a:xfrm>
          <a:prstGeom prst="rect">
            <a:avLst/>
          </a:prstGeom>
          <a:noFill/>
          <a:effectLst>
            <a:outerShdw blurRad="12700" dist="12700" dir="2700000" algn="tl" rotWithShape="0">
              <a:schemeClr val="tx1">
                <a:alpha val="40000"/>
              </a:schemeClr>
            </a:outerShdw>
          </a:effectLst>
        </p:spPr>
        <p:txBody>
          <a:bodyPr wrap="square" rtlCol="0">
            <a:spAutoFit/>
          </a:bodyPr>
          <a:lstStyle/>
          <a:p>
            <a:pPr algn="ctr">
              <a:lnSpc>
                <a:spcPct val="93000"/>
              </a:lnSpc>
            </a:pPr>
            <a:r>
              <a:rPr lang="en-US" sz="2800" b="1" i="1" dirty="0">
                <a:solidFill>
                  <a:schemeClr val="accent5">
                    <a:lumMod val="60000"/>
                    <a:lumOff val="40000"/>
                  </a:schemeClr>
                </a:solidFill>
                <a:latin typeface="Arial" panose="020B0604020202020204" pitchFamily="34" charset="0"/>
                <a:cs typeface="Arial" panose="020B0604020202020204" pitchFamily="34" charset="0"/>
              </a:rPr>
              <a:t>Size:</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86554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childTnLst>
                                </p:cTn>
                              </p:par>
                              <p:par>
                                <p:cTn id="8" presetID="6" presetClass="emph" presetSubtype="0" accel="50000" decel="50000" autoRev="1" fill="hold" grpId="2" nodeType="withEffect">
                                  <p:stCondLst>
                                    <p:cond delay="0"/>
                                  </p:stCondLst>
                                  <p:childTnLst>
                                    <p:animScale>
                                      <p:cBhvr>
                                        <p:cTn id="9" dur="1000" fill="hold"/>
                                        <p:tgtEl>
                                          <p:spTgt spid="62"/>
                                        </p:tgtEl>
                                      </p:cBhvr>
                                      <p:by x="110000" y="110000"/>
                                    </p:animScale>
                                  </p:childTnLst>
                                </p:cTn>
                              </p:par>
                            </p:childTnLst>
                          </p:cTn>
                        </p:par>
                        <p:par>
                          <p:cTn id="10" fill="hold">
                            <p:stCondLst>
                              <p:cond delay="2000"/>
                            </p:stCondLst>
                            <p:childTnLst>
                              <p:par>
                                <p:cTn id="11" presetID="10" presetClass="entr" presetSubtype="0" fill="hold" grpId="1"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10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1000"/>
                                        <p:tgtEl>
                                          <p:spTgt spid="62"/>
                                        </p:tgtEl>
                                      </p:cBhvr>
                                    </p:animEffect>
                                    <p:set>
                                      <p:cBhvr>
                                        <p:cTn id="18" dur="1" fill="hold">
                                          <p:stCondLst>
                                            <p:cond delay="999"/>
                                          </p:stCondLst>
                                        </p:cTn>
                                        <p:tgtEl>
                                          <p:spTgt spid="62"/>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0"/>
                                        <p:tgtEl>
                                          <p:spTgt spid="55"/>
                                        </p:tgtEl>
                                      </p:cBhvr>
                                    </p:animEffect>
                                    <p:set>
                                      <p:cBhvr>
                                        <p:cTn id="21" dur="1" fill="hold">
                                          <p:stCondLst>
                                            <p:cond delay="999"/>
                                          </p:stCondLst>
                                        </p:cTn>
                                        <p:tgtEl>
                                          <p:spTgt spid="55"/>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4.44444E-6 4.93827E-7 L -0.22083 -0.05556 " pathEditMode="relative" rAng="0" ptsTypes="AA">
                                      <p:cBhvr>
                                        <p:cTn id="23" dur="2000" fill="hold"/>
                                        <p:tgtEl>
                                          <p:spTgt spid="39"/>
                                        </p:tgtEl>
                                        <p:attrNameLst>
                                          <p:attrName>ppt_x</p:attrName>
                                          <p:attrName>ppt_y</p:attrName>
                                        </p:attrNameLst>
                                      </p:cBhvr>
                                      <p:rCtr x="-11042" y="-2778"/>
                                    </p:animMotion>
                                  </p:childTnLst>
                                </p:cTn>
                              </p:par>
                              <p:par>
                                <p:cTn id="24" presetID="6" presetClass="emph" presetSubtype="0" accel="50000" decel="50000" fill="hold" nodeType="withEffect">
                                  <p:stCondLst>
                                    <p:cond delay="0"/>
                                  </p:stCondLst>
                                  <p:childTnLst>
                                    <p:animScale>
                                      <p:cBhvr>
                                        <p:cTn id="25" dur="2000" fill="hold"/>
                                        <p:tgtEl>
                                          <p:spTgt spid="39"/>
                                        </p:tgtEl>
                                      </p:cBhvr>
                                      <p:by x="33000" y="33000"/>
                                    </p:animScale>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1500"/>
                                        <p:tgtEl>
                                          <p:spTgt spid="60"/>
                                        </p:tgtEl>
                                      </p:cBhvr>
                                    </p:animEffect>
                                  </p:childTnLst>
                                </p:cTn>
                              </p:par>
                            </p:childTnLst>
                          </p:cTn>
                        </p:par>
                        <p:par>
                          <p:cTn id="30" fill="hold">
                            <p:stCondLst>
                              <p:cond delay="3500"/>
                            </p:stCondLst>
                            <p:childTnLst>
                              <p:par>
                                <p:cTn id="31" presetID="10" presetClass="entr" presetSubtype="0" fill="hold" grpId="1" nodeType="afterEffect">
                                  <p:stCondLst>
                                    <p:cond delay="25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childTnLst>
                                </p:cTn>
                              </p:par>
                              <p:par>
                                <p:cTn id="34" presetID="17" presetClass="entr" presetSubtype="10" fill="hold" nodeType="withEffect">
                                  <p:stCondLst>
                                    <p:cond delay="250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strVal val="#ppt_h"/>
                                          </p:val>
                                        </p:tav>
                                        <p:tav tm="100000">
                                          <p:val>
                                            <p:strVal val="#ppt_h"/>
                                          </p:val>
                                        </p:tav>
                                      </p:tavLst>
                                    </p:anim>
                                  </p:childTnLst>
                                </p:cTn>
                              </p:par>
                              <p:par>
                                <p:cTn id="38" presetID="10" presetClass="entr" presetSubtype="0" fill="hold" nodeType="withEffect">
                                  <p:stCondLst>
                                    <p:cond delay="300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par>
                                <p:cTn id="41" presetID="6" presetClass="emph" presetSubtype="0" accel="50000" decel="50000" autoRev="1" fill="hold" nodeType="withEffect">
                                  <p:stCondLst>
                                    <p:cond delay="3000"/>
                                  </p:stCondLst>
                                  <p:childTnLst>
                                    <p:animScale>
                                      <p:cBhvr>
                                        <p:cTn id="42" dur="500" fill="hold"/>
                                        <p:tgtEl>
                                          <p:spTgt spid="50"/>
                                        </p:tgtEl>
                                      </p:cBhvr>
                                      <p:by x="100000" y="150000"/>
                                    </p:animScale>
                                  </p:childTnLst>
                                </p:cTn>
                              </p:par>
                              <p:par>
                                <p:cTn id="43" presetID="10" presetClass="entr" presetSubtype="0" fill="hold" grpId="2" nodeType="withEffect">
                                  <p:stCondLst>
                                    <p:cond delay="350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par>
                                <p:cTn id="46" presetID="6" presetClass="emph" presetSubtype="0" accel="50000" decel="50000" autoRev="1" fill="hold" grpId="1" nodeType="withEffect">
                                  <p:stCondLst>
                                    <p:cond delay="3500"/>
                                  </p:stCondLst>
                                  <p:childTnLst>
                                    <p:animScale>
                                      <p:cBhvr>
                                        <p:cTn id="47" dur="1000" fill="hold"/>
                                        <p:tgtEl>
                                          <p:spTgt spid="49"/>
                                        </p:tgtEl>
                                      </p:cBhvr>
                                      <p:by x="120000" y="120000"/>
                                    </p:animScale>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9"/>
                                        </p:tgtEl>
                                      </p:cBhvr>
                                    </p:animEffect>
                                    <p:set>
                                      <p:cBhvr>
                                        <p:cTn id="52" dur="1" fill="hold">
                                          <p:stCondLst>
                                            <p:cond delay="499"/>
                                          </p:stCondLst>
                                        </p:cTn>
                                        <p:tgtEl>
                                          <p:spTgt spid="49"/>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50"/>
                                        </p:tgtEl>
                                      </p:cBhvr>
                                    </p:animEffect>
                                    <p:set>
                                      <p:cBhvr>
                                        <p:cTn id="58" dur="1" fill="hold">
                                          <p:stCondLst>
                                            <p:cond delay="499"/>
                                          </p:stCondLst>
                                        </p:cTn>
                                        <p:tgtEl>
                                          <p:spTgt spid="50"/>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6"/>
                                        </p:tgtEl>
                                      </p:cBhvr>
                                    </p:animEffect>
                                    <p:set>
                                      <p:cBhvr>
                                        <p:cTn id="61" dur="1" fill="hold">
                                          <p:stCondLst>
                                            <p:cond delay="499"/>
                                          </p:stCondLst>
                                        </p:cTn>
                                        <p:tgtEl>
                                          <p:spTgt spid="56"/>
                                        </p:tgtEl>
                                        <p:attrNameLst>
                                          <p:attrName>style.visibility</p:attrName>
                                        </p:attrNameLst>
                                      </p:cBhvr>
                                      <p:to>
                                        <p:strVal val="hidden"/>
                                      </p:to>
                                    </p:set>
                                  </p:childTnLst>
                                </p:cTn>
                              </p:par>
                            </p:childTnLst>
                          </p:cTn>
                        </p:par>
                        <p:par>
                          <p:cTn id="62" fill="hold">
                            <p:stCondLst>
                              <p:cond delay="500"/>
                            </p:stCondLst>
                            <p:childTnLst>
                              <p:par>
                                <p:cTn id="63" presetID="42" presetClass="path" presetSubtype="0" accel="50000" decel="50000" fill="hold" nodeType="afterEffect">
                                  <p:stCondLst>
                                    <p:cond delay="0"/>
                                  </p:stCondLst>
                                  <p:childTnLst>
                                    <p:animMotion origin="layout" path="M 2.22222E-6 -1.23457E-7 L 0.34166 0.03426 " pathEditMode="relative" rAng="0" ptsTypes="AA">
                                      <p:cBhvr>
                                        <p:cTn id="64" dur="2000" fill="hold"/>
                                        <p:tgtEl>
                                          <p:spTgt spid="60"/>
                                        </p:tgtEl>
                                        <p:attrNameLst>
                                          <p:attrName>ppt_x</p:attrName>
                                          <p:attrName>ppt_y</p:attrName>
                                        </p:attrNameLst>
                                      </p:cBhvr>
                                      <p:rCtr x="17083" y="1698"/>
                                    </p:animMotion>
                                  </p:childTnLst>
                                </p:cTn>
                              </p:par>
                              <p:par>
                                <p:cTn id="65" presetID="6" presetClass="emph" presetSubtype="0" accel="50000" decel="50000" fill="hold" nodeType="withEffect">
                                  <p:stCondLst>
                                    <p:cond delay="0"/>
                                  </p:stCondLst>
                                  <p:childTnLst>
                                    <p:animScale>
                                      <p:cBhvr>
                                        <p:cTn id="66" dur="2000" fill="hold"/>
                                        <p:tgtEl>
                                          <p:spTgt spid="60"/>
                                        </p:tgtEl>
                                      </p:cBhvr>
                                      <p:by x="7000" y="7000"/>
                                    </p:animScale>
                                  </p:childTnLst>
                                </p:cTn>
                              </p:par>
                            </p:childTnLst>
                          </p:cTn>
                        </p:par>
                        <p:par>
                          <p:cTn id="67" fill="hold">
                            <p:stCondLst>
                              <p:cond delay="2500"/>
                            </p:stCondLst>
                            <p:childTnLst>
                              <p:par>
                                <p:cTn id="68" presetID="16" presetClass="entr" presetSubtype="37" fill="hold" nodeType="after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barn(outVertical)">
                                      <p:cBhvr>
                                        <p:cTn id="70" dur="3200"/>
                                        <p:tgtEl>
                                          <p:spTgt spid="57"/>
                                        </p:tgtEl>
                                      </p:cBhvr>
                                    </p:animEffect>
                                  </p:childTnLst>
                                </p:cTn>
                              </p:par>
                              <p:par>
                                <p:cTn id="71" presetID="10" presetClass="exit" presetSubtype="0" fill="hold" nodeType="withEffect">
                                  <p:stCondLst>
                                    <p:cond delay="400"/>
                                  </p:stCondLst>
                                  <p:childTnLst>
                                    <p:animEffect transition="out" filter="fade">
                                      <p:cBhvr>
                                        <p:cTn id="72" dur="200"/>
                                        <p:tgtEl>
                                          <p:spTgt spid="60"/>
                                        </p:tgtEl>
                                      </p:cBhvr>
                                    </p:animEffect>
                                    <p:set>
                                      <p:cBhvr>
                                        <p:cTn id="73" dur="1" fill="hold">
                                          <p:stCondLst>
                                            <p:cond delay="199"/>
                                          </p:stCondLst>
                                        </p:cTn>
                                        <p:tgtEl>
                                          <p:spTgt spid="60"/>
                                        </p:tgtEl>
                                        <p:attrNameLst>
                                          <p:attrName>style.visibility</p:attrName>
                                        </p:attrNameLst>
                                      </p:cBhvr>
                                      <p:to>
                                        <p:strVal val="hidden"/>
                                      </p:to>
                                    </p:set>
                                  </p:childTnLst>
                                </p:cTn>
                              </p:par>
                              <p:par>
                                <p:cTn id="74" presetID="6" presetClass="emph" presetSubtype="0" accel="50000" decel="50000" fill="hold" nodeType="withEffect">
                                  <p:stCondLst>
                                    <p:cond delay="0"/>
                                  </p:stCondLst>
                                  <p:childTnLst>
                                    <p:animScale>
                                      <p:cBhvr>
                                        <p:cTn id="75" dur="3000" fill="hold"/>
                                        <p:tgtEl>
                                          <p:spTgt spid="57"/>
                                        </p:tgtEl>
                                      </p:cBhvr>
                                      <p:by x="24000" y="24000"/>
                                    </p:animScale>
                                  </p:childTnLst>
                                </p:cTn>
                              </p:par>
                              <p:par>
                                <p:cTn id="76" presetID="22" presetClass="entr" presetSubtype="8" fill="hold" nodeType="withEffect">
                                  <p:stCondLst>
                                    <p:cond delay="2800"/>
                                  </p:stCondLst>
                                  <p:childTnLst>
                                    <p:set>
                                      <p:cBhvr>
                                        <p:cTn id="77" dur="1" fill="hold">
                                          <p:stCondLst>
                                            <p:cond delay="0"/>
                                          </p:stCondLst>
                                        </p:cTn>
                                        <p:tgtEl>
                                          <p:spTgt spid="61"/>
                                        </p:tgtEl>
                                        <p:attrNameLst>
                                          <p:attrName>style.visibility</p:attrName>
                                        </p:attrNameLst>
                                      </p:cBhvr>
                                      <p:to>
                                        <p:strVal val="visible"/>
                                      </p:to>
                                    </p:set>
                                    <p:animEffect transition="in" filter="wipe(left)">
                                      <p:cBhvr>
                                        <p:cTn id="78" dur="3000"/>
                                        <p:tgtEl>
                                          <p:spTgt spid="61"/>
                                        </p:tgtEl>
                                      </p:cBhvr>
                                    </p:animEffect>
                                  </p:childTnLst>
                                </p:cTn>
                              </p:par>
                            </p:childTnLst>
                          </p:cTn>
                        </p:par>
                        <p:par>
                          <p:cTn id="79" fill="hold">
                            <p:stCondLst>
                              <p:cond delay="8300"/>
                            </p:stCondLst>
                            <p:childTnLst>
                              <p:par>
                                <p:cTn id="80" presetID="10" presetClass="entr" presetSubtype="0" fill="hold" grpId="0"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par>
                                <p:cTn id="83" presetID="6" presetClass="emph" presetSubtype="0" accel="50000" decel="50000" autoRev="1" fill="hold" grpId="2" nodeType="withEffect">
                                  <p:stCondLst>
                                    <p:cond delay="0"/>
                                  </p:stCondLst>
                                  <p:childTnLst>
                                    <p:animScale>
                                      <p:cBhvr>
                                        <p:cTn id="84" dur="1000" fill="hold"/>
                                        <p:tgtEl>
                                          <p:spTgt spid="42"/>
                                        </p:tgtEl>
                                      </p:cBhvr>
                                      <p:by x="125000" y="125000"/>
                                    </p:animScale>
                                  </p:childTnLst>
                                </p:cTn>
                              </p:par>
                            </p:childTnLst>
                          </p:cTn>
                        </p:par>
                        <p:par>
                          <p:cTn id="85" fill="hold">
                            <p:stCondLst>
                              <p:cond delay="10300"/>
                            </p:stCondLst>
                            <p:childTnLst>
                              <p:par>
                                <p:cTn id="86" presetID="10" presetClass="exit" presetSubtype="0" fill="hold" grpId="1" nodeType="afterEffect">
                                  <p:stCondLst>
                                    <p:cond delay="0"/>
                                  </p:stCondLst>
                                  <p:childTnLst>
                                    <p:animEffect transition="out" filter="fade">
                                      <p:cBhvr>
                                        <p:cTn id="87" dur="500"/>
                                        <p:tgtEl>
                                          <p:spTgt spid="42"/>
                                        </p:tgtEl>
                                      </p:cBhvr>
                                    </p:animEffect>
                                    <p:set>
                                      <p:cBhvr>
                                        <p:cTn id="88" dur="1" fill="hold">
                                          <p:stCondLst>
                                            <p:cond delay="499"/>
                                          </p:stCondLst>
                                        </p:cTn>
                                        <p:tgtEl>
                                          <p:spTgt spid="42"/>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fade">
                                      <p:cBhvr>
                                        <p:cTn id="91" dur="2000"/>
                                        <p:tgtEl>
                                          <p:spTgt spid="53"/>
                                        </p:tgtEl>
                                      </p:cBhvr>
                                    </p:animEffect>
                                  </p:childTnLst>
                                </p:cTn>
                              </p:par>
                            </p:childTnLst>
                          </p:cTn>
                        </p:par>
                        <p:par>
                          <p:cTn id="92" fill="hold">
                            <p:stCondLst>
                              <p:cond delay="12300"/>
                            </p:stCondLst>
                            <p:childTnLst>
                              <p:par>
                                <p:cTn id="93" presetID="10" presetClass="entr" presetSubtype="0" fill="hold" grpId="0" nodeType="afterEffect">
                                  <p:stCondLst>
                                    <p:cond delay="0"/>
                                  </p:stCondLst>
                                  <p:childTnLst>
                                    <p:set>
                                      <p:cBhvr>
                                        <p:cTn id="94" dur="1" fill="hold">
                                          <p:stCondLst>
                                            <p:cond delay="0"/>
                                          </p:stCondLst>
                                        </p:cTn>
                                        <p:tgtEl>
                                          <p:spTgt spid="54"/>
                                        </p:tgtEl>
                                        <p:attrNameLst>
                                          <p:attrName>style.visibility</p:attrName>
                                        </p:attrNameLst>
                                      </p:cBhvr>
                                      <p:to>
                                        <p:strVal val="visible"/>
                                      </p:to>
                                    </p:set>
                                    <p:animEffect transition="in" filter="fade">
                                      <p:cBhvr>
                                        <p:cTn id="9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42" grpId="0"/>
      <p:bldP spid="42" grpId="1"/>
      <p:bldP spid="42" grpId="2"/>
      <p:bldP spid="49" grpId="0"/>
      <p:bldP spid="49" grpId="1"/>
      <p:bldP spid="49" grpId="2"/>
      <p:bldP spid="54" grpId="0"/>
      <p:bldP spid="55" grpId="0"/>
      <p:bldP spid="55" grpId="1"/>
      <p:bldP spid="62" grpId="0"/>
      <p:bldP spid="62" grpId="1"/>
      <p:bldP spid="62"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C20BD6-6049-8C4D-AFB9-A18BE8B801B1}"/>
              </a:ext>
            </a:extLst>
          </p:cNvPr>
          <p:cNvPicPr>
            <a:picLocks noChangeAspect="1"/>
          </p:cNvPicPr>
          <p:nvPr/>
        </p:nvPicPr>
        <p:blipFill rotWithShape="1">
          <a:blip r:embed="rId3"/>
          <a:srcRect t="-19" r="1985" b="-19"/>
          <a:stretch/>
        </p:blipFill>
        <p:spPr>
          <a:xfrm>
            <a:off x="-3" y="0"/>
            <a:ext cx="9144003" cy="5151610"/>
          </a:xfrm>
          <a:prstGeom prst="rect">
            <a:avLst/>
          </a:prstGeom>
        </p:spPr>
      </p:pic>
      <p:sp>
        <p:nvSpPr>
          <p:cNvPr id="24" name="Rectangle 23">
            <a:extLst>
              <a:ext uri="{FF2B5EF4-FFF2-40B4-BE49-F238E27FC236}">
                <a16:creationId xmlns:a16="http://schemas.microsoft.com/office/drawing/2014/main" id="{157E7CD8-F1AD-6247-8EA8-181D7F71ACA4}"/>
              </a:ext>
            </a:extLst>
          </p:cNvPr>
          <p:cNvSpPr/>
          <p:nvPr/>
        </p:nvSpPr>
        <p:spPr>
          <a:xfrm>
            <a:off x="0" y="2690189"/>
            <a:ext cx="9144000" cy="2453312"/>
          </a:xfrm>
          <a:prstGeom prst="rect">
            <a:avLst/>
          </a:prstGeom>
          <a:gradFill flip="none" rotWithShape="1">
            <a:gsLst>
              <a:gs pos="100000">
                <a:srgbClr val="102F61">
                  <a:alpha val="0"/>
                </a:srgbClr>
              </a:gs>
              <a:gs pos="48000">
                <a:srgbClr val="102F61">
                  <a:alpha val="81000"/>
                </a:srgbClr>
              </a:gs>
              <a:gs pos="0">
                <a:srgbClr val="1C3C7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26" name="Picture 3">
            <a:extLst>
              <a:ext uri="{FF2B5EF4-FFF2-40B4-BE49-F238E27FC236}">
                <a16:creationId xmlns:a16="http://schemas.microsoft.com/office/drawing/2014/main" id="{D7A5DA17-D1B9-1D44-AC62-8261F0F17D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90" t="5955" r="5390" b="5955"/>
          <a:stretch/>
        </p:blipFill>
        <p:spPr bwMode="auto">
          <a:xfrm>
            <a:off x="1566775" y="1542951"/>
            <a:ext cx="1383670" cy="1366141"/>
          </a:xfrm>
          <a:prstGeom prst="ellipse">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A9F3A4F6-DB17-D745-9431-89F57B27254B}"/>
              </a:ext>
            </a:extLst>
          </p:cNvPr>
          <p:cNvPicPr>
            <a:picLocks noChangeAspect="1" noChangeArrowheads="1"/>
          </p:cNvPicPr>
          <p:nvPr/>
        </p:nvPicPr>
        <p:blipFill>
          <a:blip r:embed="rId5"/>
          <a:srcRect t="3720" b="3720"/>
          <a:stretch/>
        </p:blipFill>
        <p:spPr bwMode="auto">
          <a:xfrm>
            <a:off x="4841445" y="680680"/>
            <a:ext cx="3565174" cy="343841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89DD0275-CEFD-1140-9F87-7ECAFBC8547D}"/>
              </a:ext>
            </a:extLst>
          </p:cNvPr>
          <p:cNvSpPr>
            <a:spLocks noGrp="1"/>
          </p:cNvSpPr>
          <p:nvPr>
            <p:ph type="body" sz="quarter" idx="17"/>
          </p:nvPr>
        </p:nvSpPr>
        <p:spPr>
          <a:xfrm>
            <a:off x="254000" y="132080"/>
            <a:ext cx="8514080" cy="205979"/>
          </a:xfrm>
        </p:spPr>
        <p:txBody>
          <a:bodyPr/>
          <a:lstStyle/>
          <a:p>
            <a:r>
              <a:rPr lang="en-US" dirty="0"/>
              <a:t>Exoplanet Communications</a:t>
            </a:r>
          </a:p>
        </p:txBody>
      </p:sp>
      <p:sp>
        <p:nvSpPr>
          <p:cNvPr id="7" name="Title 6">
            <a:extLst>
              <a:ext uri="{FF2B5EF4-FFF2-40B4-BE49-F238E27FC236}">
                <a16:creationId xmlns:a16="http://schemas.microsoft.com/office/drawing/2014/main" id="{57246849-44C5-424F-BB42-ECF0AF8D9243}"/>
              </a:ext>
            </a:extLst>
          </p:cNvPr>
          <p:cNvSpPr>
            <a:spLocks noGrp="1"/>
          </p:cNvSpPr>
          <p:nvPr>
            <p:ph type="title"/>
          </p:nvPr>
        </p:nvSpPr>
        <p:spPr>
          <a:xfrm>
            <a:off x="254000" y="327899"/>
            <a:ext cx="8514080" cy="434101"/>
          </a:xfrm>
        </p:spPr>
        <p:txBody>
          <a:bodyPr/>
          <a:lstStyle/>
          <a:p>
            <a:r>
              <a:rPr lang="en-US" dirty="0">
                <a:solidFill>
                  <a:schemeClr val="accent1">
                    <a:lumMod val="40000"/>
                    <a:lumOff val="60000"/>
                  </a:schemeClr>
                </a:solidFill>
              </a:rPr>
              <a:t>Stars vs. Planets – Size</a:t>
            </a:r>
          </a:p>
        </p:txBody>
      </p:sp>
      <p:sp>
        <p:nvSpPr>
          <p:cNvPr id="9" name="Date Placeholder 13">
            <a:extLst>
              <a:ext uri="{FF2B5EF4-FFF2-40B4-BE49-F238E27FC236}">
                <a16:creationId xmlns:a16="http://schemas.microsoft.com/office/drawing/2014/main" id="{57AEC5F0-ECFD-5644-B998-6DF31BC242E3}"/>
              </a:ext>
            </a:extLst>
          </p:cNvPr>
          <p:cNvSpPr>
            <a:spLocks noGrp="1"/>
          </p:cNvSpPr>
          <p:nvPr>
            <p:ph type="dt" sz="half" idx="18"/>
          </p:nvPr>
        </p:nvSpPr>
        <p:spPr>
          <a:xfrm>
            <a:off x="254000" y="4954249"/>
            <a:ext cx="1422400" cy="123211"/>
          </a:xfrm>
        </p:spPr>
        <p:txBody>
          <a:bodyPr/>
          <a:lstStyle/>
          <a:p>
            <a:fld id="{42E00FDD-993F-054C-8BA0-E63F9F3A0BB5}" type="datetime4">
              <a:rPr lang="en-US" smtClean="0">
                <a:solidFill>
                  <a:schemeClr val="bg2">
                    <a:lumMod val="50000"/>
                  </a:schemeClr>
                </a:solidFill>
              </a:rPr>
              <a:t>November 4, 2021</a:t>
            </a:fld>
            <a:endParaRPr lang="en-US" dirty="0">
              <a:solidFill>
                <a:schemeClr val="bg2">
                  <a:lumMod val="50000"/>
                </a:schemeClr>
              </a:solidFill>
            </a:endParaRPr>
          </a:p>
        </p:txBody>
      </p:sp>
      <p:sp>
        <p:nvSpPr>
          <p:cNvPr id="6" name="Footer Placeholder 5">
            <a:extLst>
              <a:ext uri="{FF2B5EF4-FFF2-40B4-BE49-F238E27FC236}">
                <a16:creationId xmlns:a16="http://schemas.microsoft.com/office/drawing/2014/main" id="{FE87D858-9950-6546-ABE0-E49DB2DD316A}"/>
              </a:ext>
            </a:extLst>
          </p:cNvPr>
          <p:cNvSpPr>
            <a:spLocks noGrp="1"/>
          </p:cNvSpPr>
          <p:nvPr>
            <p:ph type="ftr" sz="quarter" idx="19"/>
          </p:nvPr>
        </p:nvSpPr>
        <p:spPr>
          <a:xfrm>
            <a:off x="1676400" y="4954249"/>
            <a:ext cx="5775960" cy="123211"/>
          </a:xfrm>
        </p:spPr>
        <p:txBody>
          <a:bodyPr/>
          <a:lstStyle/>
          <a:p>
            <a:r>
              <a:rPr lang="en-US" dirty="0">
                <a:solidFill>
                  <a:schemeClr val="bg2">
                    <a:lumMod val="50000"/>
                  </a:schemeClr>
                </a:solidFill>
              </a:rPr>
              <a:t>This document has been reviewed and determined not to contain export controlled technical data.</a:t>
            </a:r>
          </a:p>
        </p:txBody>
      </p:sp>
      <p:pic>
        <p:nvPicPr>
          <p:cNvPr id="14" name="Picture 13">
            <a:extLst>
              <a:ext uri="{FF2B5EF4-FFF2-40B4-BE49-F238E27FC236}">
                <a16:creationId xmlns:a16="http://schemas.microsoft.com/office/drawing/2014/main" id="{0739A1E1-318C-414F-8D6E-5503618AB518}"/>
              </a:ext>
            </a:extLst>
          </p:cNvPr>
          <p:cNvPicPr>
            <a:picLocks noChangeAspect="1"/>
          </p:cNvPicPr>
          <p:nvPr/>
        </p:nvPicPr>
        <p:blipFill>
          <a:blip r:embed="rId6"/>
          <a:stretch>
            <a:fillRect/>
          </a:stretch>
        </p:blipFill>
        <p:spPr>
          <a:xfrm>
            <a:off x="1230630" y="6157796"/>
            <a:ext cx="848345" cy="848345"/>
          </a:xfrm>
          <a:prstGeom prst="rect">
            <a:avLst/>
          </a:prstGeom>
        </p:spPr>
      </p:pic>
      <p:pic>
        <p:nvPicPr>
          <p:cNvPr id="39" name="Picture 38">
            <a:extLst>
              <a:ext uri="{FF2B5EF4-FFF2-40B4-BE49-F238E27FC236}">
                <a16:creationId xmlns:a16="http://schemas.microsoft.com/office/drawing/2014/main" id="{96AD6521-DE7C-1C41-8242-1290994CD056}"/>
              </a:ext>
            </a:extLst>
          </p:cNvPr>
          <p:cNvPicPr>
            <a:picLocks noChangeAspect="1"/>
          </p:cNvPicPr>
          <p:nvPr/>
        </p:nvPicPr>
        <p:blipFill>
          <a:blip r:embed="rId7"/>
          <a:stretch>
            <a:fillRect/>
          </a:stretch>
        </p:blipFill>
        <p:spPr>
          <a:xfrm>
            <a:off x="1926575" y="5169886"/>
            <a:ext cx="942953" cy="942953"/>
          </a:xfrm>
          <a:prstGeom prst="rect">
            <a:avLst/>
          </a:prstGeom>
        </p:spPr>
      </p:pic>
      <p:pic>
        <p:nvPicPr>
          <p:cNvPr id="20" name="Picture 19">
            <a:extLst>
              <a:ext uri="{FF2B5EF4-FFF2-40B4-BE49-F238E27FC236}">
                <a16:creationId xmlns:a16="http://schemas.microsoft.com/office/drawing/2014/main" id="{A6089C2A-B955-DA43-A22D-77C99C25804F}"/>
              </a:ext>
            </a:extLst>
          </p:cNvPr>
          <p:cNvPicPr>
            <a:picLocks noChangeAspect="1"/>
          </p:cNvPicPr>
          <p:nvPr/>
        </p:nvPicPr>
        <p:blipFill>
          <a:blip r:embed="rId8"/>
          <a:stretch>
            <a:fillRect/>
          </a:stretch>
        </p:blipFill>
        <p:spPr>
          <a:xfrm>
            <a:off x="1772612" y="5803199"/>
            <a:ext cx="848345" cy="848345"/>
          </a:xfrm>
          <a:prstGeom prst="rect">
            <a:avLst/>
          </a:prstGeom>
        </p:spPr>
      </p:pic>
      <p:pic>
        <p:nvPicPr>
          <p:cNvPr id="22" name="Picture 21">
            <a:extLst>
              <a:ext uri="{FF2B5EF4-FFF2-40B4-BE49-F238E27FC236}">
                <a16:creationId xmlns:a16="http://schemas.microsoft.com/office/drawing/2014/main" id="{59A81261-FF6C-D045-84BA-0F94737923F6}"/>
              </a:ext>
            </a:extLst>
          </p:cNvPr>
          <p:cNvPicPr>
            <a:picLocks noChangeAspect="1"/>
          </p:cNvPicPr>
          <p:nvPr/>
        </p:nvPicPr>
        <p:blipFill>
          <a:blip r:embed="rId9"/>
          <a:stretch>
            <a:fillRect/>
          </a:stretch>
        </p:blipFill>
        <p:spPr>
          <a:xfrm>
            <a:off x="2890346" y="5640689"/>
            <a:ext cx="848345" cy="848345"/>
          </a:xfrm>
          <a:prstGeom prst="rect">
            <a:avLst/>
          </a:prstGeom>
        </p:spPr>
      </p:pic>
      <p:pic>
        <p:nvPicPr>
          <p:cNvPr id="43" name="Picture 42">
            <a:extLst>
              <a:ext uri="{FF2B5EF4-FFF2-40B4-BE49-F238E27FC236}">
                <a16:creationId xmlns:a16="http://schemas.microsoft.com/office/drawing/2014/main" id="{C168844A-2280-AB4E-9665-9F5BAB8EB6B4}"/>
              </a:ext>
            </a:extLst>
          </p:cNvPr>
          <p:cNvPicPr>
            <a:picLocks noChangeAspect="1"/>
          </p:cNvPicPr>
          <p:nvPr/>
        </p:nvPicPr>
        <p:blipFill>
          <a:blip r:embed="rId8"/>
          <a:stretch>
            <a:fillRect/>
          </a:stretch>
        </p:blipFill>
        <p:spPr>
          <a:xfrm flipH="1">
            <a:off x="2550451" y="5748355"/>
            <a:ext cx="848345" cy="848345"/>
          </a:xfrm>
          <a:prstGeom prst="rect">
            <a:avLst/>
          </a:prstGeom>
        </p:spPr>
      </p:pic>
      <p:pic>
        <p:nvPicPr>
          <p:cNvPr id="45" name="Picture 44">
            <a:extLst>
              <a:ext uri="{FF2B5EF4-FFF2-40B4-BE49-F238E27FC236}">
                <a16:creationId xmlns:a16="http://schemas.microsoft.com/office/drawing/2014/main" id="{6CF31B2C-4134-5E40-B5BC-9EA95A64D61A}"/>
              </a:ext>
            </a:extLst>
          </p:cNvPr>
          <p:cNvPicPr>
            <a:picLocks noChangeAspect="1"/>
          </p:cNvPicPr>
          <p:nvPr/>
        </p:nvPicPr>
        <p:blipFill>
          <a:blip r:embed="rId10"/>
          <a:stretch>
            <a:fillRect/>
          </a:stretch>
        </p:blipFill>
        <p:spPr>
          <a:xfrm>
            <a:off x="2140130" y="5198345"/>
            <a:ext cx="515841" cy="814486"/>
          </a:xfrm>
          <a:prstGeom prst="rect">
            <a:avLst/>
          </a:prstGeom>
        </p:spPr>
      </p:pic>
      <p:pic>
        <p:nvPicPr>
          <p:cNvPr id="19" name="Picture 18">
            <a:extLst>
              <a:ext uri="{FF2B5EF4-FFF2-40B4-BE49-F238E27FC236}">
                <a16:creationId xmlns:a16="http://schemas.microsoft.com/office/drawing/2014/main" id="{4ECCA1EC-70B1-864A-91C1-FF03AB2BEB02}"/>
              </a:ext>
            </a:extLst>
          </p:cNvPr>
          <p:cNvPicPr>
            <a:picLocks noChangeAspect="1"/>
          </p:cNvPicPr>
          <p:nvPr/>
        </p:nvPicPr>
        <p:blipFill>
          <a:blip r:embed="rId11"/>
          <a:stretch>
            <a:fillRect/>
          </a:stretch>
        </p:blipFill>
        <p:spPr>
          <a:xfrm rot="1815017">
            <a:off x="2051734" y="5413565"/>
            <a:ext cx="133350" cy="1111250"/>
          </a:xfrm>
          <a:prstGeom prst="rect">
            <a:avLst/>
          </a:prstGeom>
        </p:spPr>
      </p:pic>
      <p:pic>
        <p:nvPicPr>
          <p:cNvPr id="21" name="Picture 20">
            <a:extLst>
              <a:ext uri="{FF2B5EF4-FFF2-40B4-BE49-F238E27FC236}">
                <a16:creationId xmlns:a16="http://schemas.microsoft.com/office/drawing/2014/main" id="{846836C6-81A1-AF4D-A1AA-9591F8996A25}"/>
              </a:ext>
            </a:extLst>
          </p:cNvPr>
          <p:cNvPicPr>
            <a:picLocks noChangeAspect="1"/>
          </p:cNvPicPr>
          <p:nvPr/>
        </p:nvPicPr>
        <p:blipFill>
          <a:blip r:embed="rId11"/>
          <a:stretch>
            <a:fillRect/>
          </a:stretch>
        </p:blipFill>
        <p:spPr>
          <a:xfrm rot="20727448">
            <a:off x="1930910" y="5355796"/>
            <a:ext cx="152400" cy="1270000"/>
          </a:xfrm>
          <a:prstGeom prst="rect">
            <a:avLst/>
          </a:prstGeom>
        </p:spPr>
      </p:pic>
      <p:pic>
        <p:nvPicPr>
          <p:cNvPr id="32" name="Picture 31">
            <a:extLst>
              <a:ext uri="{FF2B5EF4-FFF2-40B4-BE49-F238E27FC236}">
                <a16:creationId xmlns:a16="http://schemas.microsoft.com/office/drawing/2014/main" id="{495C8331-4089-E44F-B01D-CB056C814302}"/>
              </a:ext>
            </a:extLst>
          </p:cNvPr>
          <p:cNvPicPr>
            <a:picLocks noChangeAspect="1"/>
          </p:cNvPicPr>
          <p:nvPr/>
        </p:nvPicPr>
        <p:blipFill>
          <a:blip r:embed="rId12"/>
          <a:srcRect/>
          <a:stretch/>
        </p:blipFill>
        <p:spPr>
          <a:xfrm flipH="1">
            <a:off x="5050520" y="2234990"/>
            <a:ext cx="3565175" cy="2568375"/>
          </a:xfrm>
          <a:prstGeom prst="rect">
            <a:avLst/>
          </a:prstGeom>
          <a:effectLst>
            <a:outerShdw blurRad="101600" dist="38100" dir="5400000" algn="t" rotWithShape="0">
              <a:prstClr val="black">
                <a:alpha val="40000"/>
              </a:prstClr>
            </a:outerShdw>
          </a:effectLst>
        </p:spPr>
      </p:pic>
      <p:sp>
        <p:nvSpPr>
          <p:cNvPr id="27" name="TextBox 26">
            <a:extLst>
              <a:ext uri="{FF2B5EF4-FFF2-40B4-BE49-F238E27FC236}">
                <a16:creationId xmlns:a16="http://schemas.microsoft.com/office/drawing/2014/main" id="{F15121CA-643C-5B4F-B34A-1C83C0781F06}"/>
              </a:ext>
            </a:extLst>
          </p:cNvPr>
          <p:cNvSpPr txBox="1"/>
          <p:nvPr/>
        </p:nvSpPr>
        <p:spPr>
          <a:xfrm>
            <a:off x="2240317" y="2961118"/>
            <a:ext cx="3637172" cy="1591782"/>
          </a:xfrm>
          <a:prstGeom prst="rect">
            <a:avLst/>
          </a:prstGeom>
          <a:noFill/>
          <a:effectLst>
            <a:outerShdw blurRad="25400" dist="25400" dir="8100000" algn="tr" rotWithShape="0">
              <a:prstClr val="black">
                <a:alpha val="40000"/>
              </a:prstClr>
            </a:outerShdw>
          </a:effectLst>
        </p:spPr>
        <p:txBody>
          <a:bodyPr wrap="square" bIns="301752" rtlCol="0">
            <a:spAutoFit/>
          </a:bodyPr>
          <a:lstStyle>
            <a:defPPr>
              <a:defRPr lang="en-US"/>
            </a:defPPr>
            <a:lvl1pPr algn="ctr">
              <a:defRPr sz="2000" spc="200">
                <a:solidFill>
                  <a:schemeClr val="accent3">
                    <a:lumMod val="40000"/>
                    <a:lumOff val="60000"/>
                  </a:schemeClr>
                </a:solidFill>
                <a:latin typeface="Arial" panose="020B0604020202020204" pitchFamily="34" charset="0"/>
                <a:cs typeface="Arial" panose="020B0604020202020204" pitchFamily="34" charset="0"/>
              </a:defRPr>
            </a:lvl1pPr>
          </a:lstStyle>
          <a:p>
            <a:pPr>
              <a:lnSpc>
                <a:spcPct val="96000"/>
              </a:lnSpc>
            </a:pPr>
            <a:r>
              <a:rPr lang="en-US" sz="2800" spc="0" dirty="0"/>
              <a:t>It’s almost like comparing a piece</a:t>
            </a:r>
            <a:br>
              <a:rPr lang="en-US" sz="2800" spc="0" dirty="0"/>
            </a:br>
            <a:r>
              <a:rPr lang="en-US" sz="2800" spc="0" dirty="0"/>
              <a:t>of popcorn…</a:t>
            </a:r>
          </a:p>
        </p:txBody>
      </p:sp>
      <p:sp>
        <p:nvSpPr>
          <p:cNvPr id="28" name="TextBox 27">
            <a:extLst>
              <a:ext uri="{FF2B5EF4-FFF2-40B4-BE49-F238E27FC236}">
                <a16:creationId xmlns:a16="http://schemas.microsoft.com/office/drawing/2014/main" id="{56ED2AA1-D5B8-524F-9C58-CF119693C085}"/>
              </a:ext>
            </a:extLst>
          </p:cNvPr>
          <p:cNvSpPr txBox="1"/>
          <p:nvPr/>
        </p:nvSpPr>
        <p:spPr>
          <a:xfrm>
            <a:off x="3017591" y="4173745"/>
            <a:ext cx="2082622" cy="781752"/>
          </a:xfrm>
          <a:prstGeom prst="rect">
            <a:avLst/>
          </a:prstGeom>
          <a:noFill/>
          <a:effectLst>
            <a:outerShdw blurRad="25400" dist="25400" dir="8100000" algn="tr" rotWithShape="0">
              <a:prstClr val="black">
                <a:alpha val="40000"/>
              </a:prstClr>
            </a:outerShdw>
          </a:effectLst>
        </p:spPr>
        <p:txBody>
          <a:bodyPr wrap="none" bIns="301752" rtlCol="0">
            <a:spAutoFit/>
          </a:bodyPr>
          <a:lstStyle>
            <a:defPPr>
              <a:defRPr lang="en-US"/>
            </a:defPPr>
            <a:lvl1pPr algn="ctr">
              <a:defRPr sz="2000" spc="200">
                <a:solidFill>
                  <a:schemeClr val="accent3">
                    <a:lumMod val="40000"/>
                    <a:lumOff val="60000"/>
                  </a:schemeClr>
                </a:solidFill>
                <a:latin typeface="Arial" panose="020B0604020202020204" pitchFamily="34" charset="0"/>
                <a:cs typeface="Arial" panose="020B0604020202020204" pitchFamily="34" charset="0"/>
              </a:defRPr>
            </a:lvl1pPr>
          </a:lstStyle>
          <a:p>
            <a:r>
              <a:rPr lang="en-US" sz="2800" spc="0" dirty="0"/>
              <a:t>to a bicycle.</a:t>
            </a:r>
          </a:p>
        </p:txBody>
      </p:sp>
      <p:sp>
        <p:nvSpPr>
          <p:cNvPr id="29" name="Slide Number Placeholder 7">
            <a:extLst>
              <a:ext uri="{FF2B5EF4-FFF2-40B4-BE49-F238E27FC236}">
                <a16:creationId xmlns:a16="http://schemas.microsoft.com/office/drawing/2014/main" id="{366ECAEB-8501-2F47-9B40-466DD7A22EE2}"/>
              </a:ext>
            </a:extLst>
          </p:cNvPr>
          <p:cNvSpPr txBox="1">
            <a:spLocks/>
          </p:cNvSpPr>
          <p:nvPr/>
        </p:nvSpPr>
        <p:spPr>
          <a:xfrm>
            <a:off x="6803560" y="4952849"/>
            <a:ext cx="601370" cy="122071"/>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8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5C533D-D968-4A70-91E2-44C7FEDAA0E0}" type="slidenum">
              <a:rPr lang="en-US" smtClean="0">
                <a:solidFill>
                  <a:schemeClr val="bg2">
                    <a:lumMod val="50000"/>
                  </a:schemeClr>
                </a:solidFill>
              </a:rPr>
              <a:pPr/>
              <a:t>5</a:t>
            </a:fld>
            <a:endParaRPr lang="en-US">
              <a:solidFill>
                <a:schemeClr val="bg2">
                  <a:lumMod val="50000"/>
                </a:schemeClr>
              </a:solidFill>
            </a:endParaRPr>
          </a:p>
        </p:txBody>
      </p:sp>
      <p:sp>
        <p:nvSpPr>
          <p:cNvPr id="33" name="TextBox 32">
            <a:extLst>
              <a:ext uri="{FF2B5EF4-FFF2-40B4-BE49-F238E27FC236}">
                <a16:creationId xmlns:a16="http://schemas.microsoft.com/office/drawing/2014/main" id="{4FD7CE07-1633-E544-B3CD-00AFBB43D622}"/>
              </a:ext>
            </a:extLst>
          </p:cNvPr>
          <p:cNvSpPr txBox="1"/>
          <p:nvPr/>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Tree>
    <p:extLst>
      <p:ext uri="{BB962C8B-B14F-4D97-AF65-F5344CB8AC3E}">
        <p14:creationId xmlns:p14="http://schemas.microsoft.com/office/powerpoint/2010/main" val="23222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2000" accel="50000" decel="50000" autoRev="1" fill="hold" nodeType="afterEffect">
                                  <p:stCondLst>
                                    <p:cond delay="500"/>
                                  </p:stCondLst>
                                  <p:childTnLst>
                                    <p:animMotion origin="layout" path="M -2.77778E-6 3.7037E-7 L 0.00226 -0.69074 " pathEditMode="relative" rAng="0" ptsTypes="AA">
                                      <p:cBhvr>
                                        <p:cTn id="6" dur="700" fill="hold"/>
                                        <p:tgtEl>
                                          <p:spTgt spid="14"/>
                                        </p:tgtEl>
                                        <p:attrNameLst>
                                          <p:attrName>ppt_x</p:attrName>
                                          <p:attrName>ppt_y</p:attrName>
                                        </p:attrNameLst>
                                      </p:cBhvr>
                                      <p:rCtr x="104" y="-34537"/>
                                    </p:animMotion>
                                  </p:childTnLst>
                                </p:cTn>
                              </p:par>
                              <p:par>
                                <p:cTn id="7" presetID="42" presetClass="path" presetSubtype="0" fill="hold" nodeType="withEffect">
                                  <p:stCondLst>
                                    <p:cond delay="1000"/>
                                  </p:stCondLst>
                                  <p:childTnLst>
                                    <p:animMotion origin="layout" path="M -4.44444E-6 -4.81481E-6 L -0.26059 -1.7503 " pathEditMode="relative" rAng="0" ptsTypes="AA">
                                      <p:cBhvr>
                                        <p:cTn id="8" dur="1000" fill="hold"/>
                                        <p:tgtEl>
                                          <p:spTgt spid="21"/>
                                        </p:tgtEl>
                                        <p:attrNameLst>
                                          <p:attrName>ppt_x</p:attrName>
                                          <p:attrName>ppt_y</p:attrName>
                                        </p:attrNameLst>
                                      </p:cBhvr>
                                      <p:rCtr x="-13038" y="-87531"/>
                                    </p:animMotion>
                                  </p:childTnLst>
                                </p:cTn>
                              </p:par>
                              <p:par>
                                <p:cTn id="9" presetID="42" presetClass="path" presetSubtype="0" repeatCount="2000" accel="50000" decel="50000" autoRev="1" fill="hold" nodeType="withEffect">
                                  <p:stCondLst>
                                    <p:cond delay="650"/>
                                  </p:stCondLst>
                                  <p:childTnLst>
                                    <p:animMotion origin="layout" path="M 2.22222E-6 -2.46914E-6 L 0.00156 -0.68765 " pathEditMode="relative" rAng="0" ptsTypes="AA">
                                      <p:cBhvr>
                                        <p:cTn id="10" dur="750" fill="hold"/>
                                        <p:tgtEl>
                                          <p:spTgt spid="20"/>
                                        </p:tgtEl>
                                        <p:attrNameLst>
                                          <p:attrName>ppt_x</p:attrName>
                                          <p:attrName>ppt_y</p:attrName>
                                        </p:attrNameLst>
                                      </p:cBhvr>
                                      <p:rCtr x="69" y="-34383"/>
                                    </p:animMotion>
                                  </p:childTnLst>
                                </p:cTn>
                              </p:par>
                              <p:par>
                                <p:cTn id="11" presetID="42" presetClass="path" presetSubtype="0" fill="hold" nodeType="withEffect">
                                  <p:stCondLst>
                                    <p:cond delay="2000"/>
                                  </p:stCondLst>
                                  <p:childTnLst>
                                    <p:animMotion origin="layout" path="M 2.77778E-6 -3.82716E-6 L 0.48732 -1.45802 " pathEditMode="relative" rAng="0" ptsTypes="AA">
                                      <p:cBhvr>
                                        <p:cTn id="12" dur="1200" fill="hold"/>
                                        <p:tgtEl>
                                          <p:spTgt spid="19"/>
                                        </p:tgtEl>
                                        <p:attrNameLst>
                                          <p:attrName>ppt_x</p:attrName>
                                          <p:attrName>ppt_y</p:attrName>
                                        </p:attrNameLst>
                                      </p:cBhvr>
                                      <p:rCtr x="24358" y="-72901"/>
                                    </p:animMotion>
                                  </p:childTnLst>
                                </p:cTn>
                              </p:par>
                              <p:par>
                                <p:cTn id="13" presetID="42" presetClass="path" presetSubtype="0" repeatCount="2000" accel="50000" decel="50000" autoRev="1" fill="hold" nodeType="withEffect">
                                  <p:stCondLst>
                                    <p:cond delay="600"/>
                                  </p:stCondLst>
                                  <p:childTnLst>
                                    <p:animMotion origin="layout" path="M 5.55112E-17 -2.34568E-6 L -0.00434 -0.575 " pathEditMode="relative" rAng="0" ptsTypes="AA">
                                      <p:cBhvr>
                                        <p:cTn id="14" dur="800" fill="hold"/>
                                        <p:tgtEl>
                                          <p:spTgt spid="22"/>
                                        </p:tgtEl>
                                        <p:attrNameLst>
                                          <p:attrName>ppt_x</p:attrName>
                                          <p:attrName>ppt_y</p:attrName>
                                        </p:attrNameLst>
                                      </p:cBhvr>
                                      <p:rCtr x="-226" y="-28765"/>
                                    </p:animMotion>
                                  </p:childTnLst>
                                </p:cTn>
                              </p:par>
                              <p:par>
                                <p:cTn id="15" presetID="42" presetClass="path" presetSubtype="0" decel="50000" fill="hold" nodeType="withEffect">
                                  <p:stCondLst>
                                    <p:cond delay="3000"/>
                                  </p:stCondLst>
                                  <p:childTnLst>
                                    <p:animMotion origin="layout" path="M 3.61111E-6 -3.58025E-6 L 3.61111E-6 -0.62253 " pathEditMode="relative" rAng="0" ptsTypes="AA">
                                      <p:cBhvr>
                                        <p:cTn id="16" dur="600" fill="hold"/>
                                        <p:tgtEl>
                                          <p:spTgt spid="39"/>
                                        </p:tgtEl>
                                        <p:attrNameLst>
                                          <p:attrName>ppt_x</p:attrName>
                                          <p:attrName>ppt_y</p:attrName>
                                        </p:attrNameLst>
                                      </p:cBhvr>
                                      <p:rCtr x="0" y="-31142"/>
                                    </p:animMotion>
                                  </p:childTnLst>
                                </p:cTn>
                              </p:par>
                              <p:par>
                                <p:cTn id="17" presetID="42" presetClass="path" presetSubtype="0" repeatCount="0" accel="50000" decel="50000" autoRev="1" fill="hold" nodeType="withEffect">
                                  <p:stCondLst>
                                    <p:cond delay="1500"/>
                                  </p:stCondLst>
                                  <p:childTnLst>
                                    <p:animMotion origin="layout" path="M 2.77778E-6 0 L -0.00521 -0.41173 " pathEditMode="relative" rAng="0" ptsTypes="AA">
                                      <p:cBhvr>
                                        <p:cTn id="18" dur="600" fill="hold"/>
                                        <p:tgtEl>
                                          <p:spTgt spid="43"/>
                                        </p:tgtEl>
                                        <p:attrNameLst>
                                          <p:attrName>ppt_x</p:attrName>
                                          <p:attrName>ppt_y</p:attrName>
                                        </p:attrNameLst>
                                      </p:cBhvr>
                                      <p:rCtr x="-260" y="-20586"/>
                                    </p:animMotion>
                                  </p:childTnLst>
                                </p:cTn>
                              </p:par>
                              <p:par>
                                <p:cTn id="19" presetID="0" presetClass="path" presetSubtype="0" accel="50000" decel="50000" fill="hold" nodeType="withEffect">
                                  <p:stCondLst>
                                    <p:cond delay="3600"/>
                                  </p:stCondLst>
                                  <p:childTnLst>
                                    <p:animMotion origin="layout" path="M 3.61111E-6 -0.62253 L 3.61111E-6 -0.39321 " pathEditMode="relative" rAng="0" ptsTypes="AA">
                                      <p:cBhvr>
                                        <p:cTn id="20" dur="750" fill="hold"/>
                                        <p:tgtEl>
                                          <p:spTgt spid="39"/>
                                        </p:tgtEl>
                                        <p:attrNameLst>
                                          <p:attrName>ppt_x</p:attrName>
                                          <p:attrName>ppt_y</p:attrName>
                                        </p:attrNameLst>
                                      </p:cBhvr>
                                      <p:rCtr x="0" y="11451"/>
                                    </p:animMotion>
                                  </p:childTnLst>
                                </p:cTn>
                              </p:par>
                              <p:par>
                                <p:cTn id="21" presetID="8" presetClass="emph" presetSubtype="0" fill="hold" nodeType="withEffect">
                                  <p:stCondLst>
                                    <p:cond delay="500"/>
                                  </p:stCondLst>
                                  <p:childTnLst>
                                    <p:animRot by="54000000">
                                      <p:cBhvr>
                                        <p:cTn id="22" dur="3000" fill="hold"/>
                                        <p:tgtEl>
                                          <p:spTgt spid="14"/>
                                        </p:tgtEl>
                                        <p:attrNameLst>
                                          <p:attrName>r</p:attrName>
                                        </p:attrNameLst>
                                      </p:cBhvr>
                                    </p:animRot>
                                  </p:childTnLst>
                                </p:cTn>
                              </p:par>
                              <p:par>
                                <p:cTn id="23" presetID="8" presetClass="emph" presetSubtype="0" fill="hold" nodeType="withEffect">
                                  <p:stCondLst>
                                    <p:cond delay="650"/>
                                  </p:stCondLst>
                                  <p:childTnLst>
                                    <p:animRot by="-21600000">
                                      <p:cBhvr>
                                        <p:cTn id="24" dur="3000" fill="hold"/>
                                        <p:tgtEl>
                                          <p:spTgt spid="20"/>
                                        </p:tgtEl>
                                        <p:attrNameLst>
                                          <p:attrName>r</p:attrName>
                                        </p:attrNameLst>
                                      </p:cBhvr>
                                    </p:animRot>
                                  </p:childTnLst>
                                </p:cTn>
                              </p:par>
                              <p:par>
                                <p:cTn id="25" presetID="8" presetClass="emph" presetSubtype="0" fill="hold" nodeType="withEffect">
                                  <p:stCondLst>
                                    <p:cond delay="800"/>
                                  </p:stCondLst>
                                  <p:childTnLst>
                                    <p:animRot by="63000000">
                                      <p:cBhvr>
                                        <p:cTn id="26" dur="3000" fill="hold"/>
                                        <p:tgtEl>
                                          <p:spTgt spid="22"/>
                                        </p:tgtEl>
                                        <p:attrNameLst>
                                          <p:attrName>r</p:attrName>
                                        </p:attrNameLst>
                                      </p:cBhvr>
                                    </p:animRot>
                                  </p:childTnLst>
                                </p:cTn>
                              </p:par>
                              <p:par>
                                <p:cTn id="27" presetID="8" presetClass="emph" presetSubtype="0" decel="50000" fill="hold" nodeType="withEffect">
                                  <p:stCondLst>
                                    <p:cond delay="3350"/>
                                  </p:stCondLst>
                                  <p:childTnLst>
                                    <p:animRot by="-10800000">
                                      <p:cBhvr>
                                        <p:cTn id="28" dur="1000" fill="hold"/>
                                        <p:tgtEl>
                                          <p:spTgt spid="39"/>
                                        </p:tgtEl>
                                        <p:attrNameLst>
                                          <p:attrName>r</p:attrName>
                                        </p:attrNameLst>
                                      </p:cBhvr>
                                    </p:animRot>
                                  </p:childTnLst>
                                </p:cTn>
                              </p:par>
                              <p:par>
                                <p:cTn id="29" presetID="8" presetClass="emph" presetSubtype="0" decel="50000" fill="hold" nodeType="withEffect">
                                  <p:stCondLst>
                                    <p:cond delay="0"/>
                                  </p:stCondLst>
                                  <p:childTnLst>
                                    <p:animRot by="-21600000">
                                      <p:cBhvr>
                                        <p:cTn id="30" dur="3000" fill="hold"/>
                                        <p:tgtEl>
                                          <p:spTgt spid="43"/>
                                        </p:tgtEl>
                                        <p:attrNameLst>
                                          <p:attrName>r</p:attrName>
                                        </p:attrNameLst>
                                      </p:cBhvr>
                                    </p:animRot>
                                  </p:childTnLst>
                                </p:cTn>
                              </p:par>
                            </p:childTnLst>
                          </p:cTn>
                        </p:par>
                        <p:par>
                          <p:cTn id="31" fill="hold">
                            <p:stCondLst>
                              <p:cond delay="4350"/>
                            </p:stCondLst>
                            <p:childTnLst>
                              <p:par>
                                <p:cTn id="32" presetID="6" presetClass="emph" presetSubtype="0" accel="50000" decel="50000" fill="hold" nodeType="afterEffect">
                                  <p:stCondLst>
                                    <p:cond delay="1000"/>
                                  </p:stCondLst>
                                  <p:childTnLst>
                                    <p:animScale>
                                      <p:cBhvr>
                                        <p:cTn id="33" dur="1000" fill="hold"/>
                                        <p:tgtEl>
                                          <p:spTgt spid="39"/>
                                        </p:tgtEl>
                                      </p:cBhvr>
                                      <p:by x="10000" y="10000"/>
                                    </p:animScale>
                                  </p:childTnLst>
                                </p:cTn>
                              </p:par>
                            </p:childTnLst>
                          </p:cTn>
                        </p:par>
                        <p:par>
                          <p:cTn id="34" fill="hold">
                            <p:stCondLst>
                              <p:cond delay="6350"/>
                            </p:stCondLst>
                            <p:childTnLst>
                              <p:par>
                                <p:cTn id="35" presetID="42" presetClass="path" presetSubtype="0" decel="50000" fill="hold" nodeType="afterEffect">
                                  <p:stCondLst>
                                    <p:cond delay="0"/>
                                  </p:stCondLst>
                                  <p:childTnLst>
                                    <p:animMotion origin="layout" path="M -2.77778E-6 -4.81481E-6 L -2.77778E-6 -0.25524 " pathEditMode="relative" rAng="0" ptsTypes="AA">
                                      <p:cBhvr>
                                        <p:cTn id="36" dur="500" fill="hold"/>
                                        <p:tgtEl>
                                          <p:spTgt spid="45"/>
                                        </p:tgtEl>
                                        <p:attrNameLst>
                                          <p:attrName>ppt_x</p:attrName>
                                          <p:attrName>ppt_y</p:attrName>
                                        </p:attrNameLst>
                                      </p:cBhvr>
                                      <p:rCtr x="0" y="-12778"/>
                                    </p:animMotion>
                                  </p:childTnLst>
                                </p:cTn>
                              </p:par>
                            </p:childTnLst>
                          </p:cTn>
                        </p:par>
                        <p:par>
                          <p:cTn id="37" fill="hold">
                            <p:stCondLst>
                              <p:cond delay="6850"/>
                            </p:stCondLst>
                            <p:childTnLst>
                              <p:par>
                                <p:cTn id="38" presetID="0" presetClass="path" presetSubtype="0" accel="50000" fill="hold" nodeType="afterEffect">
                                  <p:stCondLst>
                                    <p:cond delay="0"/>
                                  </p:stCondLst>
                                  <p:childTnLst>
                                    <p:animMotion origin="layout" path="M 3.61111E-6 -0.39321 L 3.61111E-6 -0.33333 " pathEditMode="relative" rAng="0" ptsTypes="AA">
                                      <p:cBhvr>
                                        <p:cTn id="39" dur="350" fill="hold"/>
                                        <p:tgtEl>
                                          <p:spTgt spid="39"/>
                                        </p:tgtEl>
                                        <p:attrNameLst>
                                          <p:attrName>ppt_x</p:attrName>
                                          <p:attrName>ppt_y</p:attrName>
                                        </p:attrNameLst>
                                      </p:cBhvr>
                                      <p:rCtr x="0" y="3025"/>
                                    </p:animMotion>
                                  </p:childTnLst>
                                </p:cTn>
                              </p:par>
                            </p:childTnLst>
                          </p:cTn>
                        </p:par>
                        <p:par>
                          <p:cTn id="40" fill="hold">
                            <p:stCondLst>
                              <p:cond delay="7200"/>
                            </p:stCondLst>
                            <p:childTnLst>
                              <p:par>
                                <p:cTn id="41" presetID="42" presetClass="path" presetSubtype="0" decel="50000" autoRev="1" fill="hold" nodeType="afterEffect">
                                  <p:stCondLst>
                                    <p:cond delay="0"/>
                                  </p:stCondLst>
                                  <p:childTnLst>
                                    <p:animMotion origin="layout" path="M 3.61111E-6 -0.33333 L 3.61111E-6 -0.34321 " pathEditMode="relative" rAng="0" ptsTypes="AA">
                                      <p:cBhvr>
                                        <p:cTn id="42" dur="150" fill="hold"/>
                                        <p:tgtEl>
                                          <p:spTgt spid="39"/>
                                        </p:tgtEl>
                                        <p:attrNameLst>
                                          <p:attrName>ppt_x</p:attrName>
                                          <p:attrName>ppt_y</p:attrName>
                                        </p:attrNameLst>
                                      </p:cBhvr>
                                      <p:rCtr x="0" y="-494"/>
                                    </p:animMotion>
                                  </p:childTnLst>
                                </p:cTn>
                              </p:par>
                            </p:childTnLst>
                          </p:cTn>
                        </p:par>
                        <p:par>
                          <p:cTn id="43" fill="hold">
                            <p:stCondLst>
                              <p:cond delay="7500"/>
                            </p:stCondLst>
                            <p:childTnLst>
                              <p:par>
                                <p:cTn id="44" presetID="10"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700"/>
                                        <p:tgtEl>
                                          <p:spTgt spid="27"/>
                                        </p:tgtEl>
                                      </p:cBhvr>
                                    </p:animEffect>
                                  </p:childTnLst>
                                </p:cTn>
                              </p:par>
                            </p:childTnLst>
                          </p:cTn>
                        </p:par>
                        <p:par>
                          <p:cTn id="47" fill="hold">
                            <p:stCondLst>
                              <p:cond delay="8200"/>
                            </p:stCondLst>
                            <p:childTnLst>
                              <p:par>
                                <p:cTn id="48" presetID="2" presetClass="entr" presetSubtype="2" decel="50000" fill="hold" nodeType="afterEffect">
                                  <p:stCondLst>
                                    <p:cond delay="100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1000" fill="hold"/>
                                        <p:tgtEl>
                                          <p:spTgt spid="32"/>
                                        </p:tgtEl>
                                        <p:attrNameLst>
                                          <p:attrName>ppt_x</p:attrName>
                                        </p:attrNameLst>
                                      </p:cBhvr>
                                      <p:tavLst>
                                        <p:tav tm="0">
                                          <p:val>
                                            <p:strVal val="1+#ppt_w/2"/>
                                          </p:val>
                                        </p:tav>
                                        <p:tav tm="100000">
                                          <p:val>
                                            <p:strVal val="#ppt_x"/>
                                          </p:val>
                                        </p:tav>
                                      </p:tavLst>
                                    </p:anim>
                                    <p:anim calcmode="lin" valueType="num">
                                      <p:cBhvr additive="base">
                                        <p:cTn id="51" dur="1000" fill="hold"/>
                                        <p:tgtEl>
                                          <p:spTgt spid="32"/>
                                        </p:tgtEl>
                                        <p:attrNameLst>
                                          <p:attrName>ppt_y</p:attrName>
                                        </p:attrNameLst>
                                      </p:cBhvr>
                                      <p:tavLst>
                                        <p:tav tm="0">
                                          <p:val>
                                            <p:strVal val="#ppt_y"/>
                                          </p:val>
                                        </p:tav>
                                        <p:tav tm="100000">
                                          <p:val>
                                            <p:strVal val="#ppt_y"/>
                                          </p:val>
                                        </p:tav>
                                      </p:tavLst>
                                    </p:anim>
                                  </p:childTnLst>
                                </p:cTn>
                              </p:par>
                            </p:childTnLst>
                          </p:cTn>
                        </p:par>
                        <p:par>
                          <p:cTn id="52" fill="hold">
                            <p:stCondLst>
                              <p:cond delay="10200"/>
                            </p:stCondLst>
                            <p:childTnLst>
                              <p:par>
                                <p:cTn id="53" presetID="10" presetClass="entr" presetSubtype="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2"/>
      <p:bldP spid="28" grpId="0"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C20BD6-6049-8C4D-AFB9-A18BE8B801B1}"/>
              </a:ext>
            </a:extLst>
          </p:cNvPr>
          <p:cNvPicPr>
            <a:picLocks noChangeAspect="1"/>
          </p:cNvPicPr>
          <p:nvPr/>
        </p:nvPicPr>
        <p:blipFill rotWithShape="1">
          <a:blip r:embed="rId3"/>
          <a:srcRect t="-19" r="1985" b="-19"/>
          <a:stretch/>
        </p:blipFill>
        <p:spPr>
          <a:xfrm>
            <a:off x="-3" y="0"/>
            <a:ext cx="9144003" cy="5151610"/>
          </a:xfrm>
          <a:prstGeom prst="rect">
            <a:avLst/>
          </a:prstGeom>
        </p:spPr>
      </p:pic>
      <p:sp>
        <p:nvSpPr>
          <p:cNvPr id="35" name="Rectangle 34">
            <a:extLst>
              <a:ext uri="{FF2B5EF4-FFF2-40B4-BE49-F238E27FC236}">
                <a16:creationId xmlns:a16="http://schemas.microsoft.com/office/drawing/2014/main" id="{F652AEF1-1E3E-1F41-A91C-1B7572AFE7C7}"/>
              </a:ext>
            </a:extLst>
          </p:cNvPr>
          <p:cNvSpPr/>
          <p:nvPr/>
        </p:nvSpPr>
        <p:spPr>
          <a:xfrm>
            <a:off x="0" y="2690189"/>
            <a:ext cx="9144000" cy="2453312"/>
          </a:xfrm>
          <a:prstGeom prst="rect">
            <a:avLst/>
          </a:prstGeom>
          <a:gradFill flip="none" rotWithShape="1">
            <a:gsLst>
              <a:gs pos="100000">
                <a:srgbClr val="102F61">
                  <a:alpha val="0"/>
                </a:srgbClr>
              </a:gs>
              <a:gs pos="48000">
                <a:srgbClr val="102F61">
                  <a:alpha val="81000"/>
                </a:srgbClr>
              </a:gs>
              <a:gs pos="0">
                <a:srgbClr val="1C3C7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8" name="Text Placeholder 7">
            <a:extLst>
              <a:ext uri="{FF2B5EF4-FFF2-40B4-BE49-F238E27FC236}">
                <a16:creationId xmlns:a16="http://schemas.microsoft.com/office/drawing/2014/main" id="{89DD0275-CEFD-1140-9F87-7ECAFBC8547D}"/>
              </a:ext>
            </a:extLst>
          </p:cNvPr>
          <p:cNvSpPr>
            <a:spLocks noGrp="1"/>
          </p:cNvSpPr>
          <p:nvPr>
            <p:ph type="body" sz="quarter" idx="17"/>
          </p:nvPr>
        </p:nvSpPr>
        <p:spPr>
          <a:xfrm>
            <a:off x="254000" y="132080"/>
            <a:ext cx="8514080" cy="205979"/>
          </a:xfrm>
        </p:spPr>
        <p:txBody>
          <a:bodyPr/>
          <a:lstStyle/>
          <a:p>
            <a:r>
              <a:rPr lang="en-US" dirty="0"/>
              <a:t>Exoplanet Communications</a:t>
            </a:r>
          </a:p>
        </p:txBody>
      </p:sp>
      <p:sp>
        <p:nvSpPr>
          <p:cNvPr id="9" name="Date Placeholder 13">
            <a:extLst>
              <a:ext uri="{FF2B5EF4-FFF2-40B4-BE49-F238E27FC236}">
                <a16:creationId xmlns:a16="http://schemas.microsoft.com/office/drawing/2014/main" id="{57AEC5F0-ECFD-5644-B998-6DF31BC242E3}"/>
              </a:ext>
            </a:extLst>
          </p:cNvPr>
          <p:cNvSpPr>
            <a:spLocks noGrp="1"/>
          </p:cNvSpPr>
          <p:nvPr>
            <p:ph type="dt" sz="half" idx="18"/>
          </p:nvPr>
        </p:nvSpPr>
        <p:spPr>
          <a:xfrm>
            <a:off x="254000" y="4954249"/>
            <a:ext cx="1422400" cy="123211"/>
          </a:xfrm>
        </p:spPr>
        <p:txBody>
          <a:bodyPr/>
          <a:lstStyle/>
          <a:p>
            <a:fld id="{9B007EE5-3ED6-0147-BDA4-F8B2968180C9}" type="datetime4">
              <a:rPr lang="en-US" smtClean="0">
                <a:solidFill>
                  <a:schemeClr val="bg2">
                    <a:lumMod val="50000"/>
                  </a:schemeClr>
                </a:solidFill>
              </a:rPr>
              <a:t>November 4, 2021</a:t>
            </a:fld>
            <a:endParaRPr lang="en-US" dirty="0">
              <a:solidFill>
                <a:schemeClr val="bg2">
                  <a:lumMod val="50000"/>
                </a:schemeClr>
              </a:solidFill>
            </a:endParaRPr>
          </a:p>
        </p:txBody>
      </p:sp>
      <p:sp>
        <p:nvSpPr>
          <p:cNvPr id="6" name="Footer Placeholder 5">
            <a:extLst>
              <a:ext uri="{FF2B5EF4-FFF2-40B4-BE49-F238E27FC236}">
                <a16:creationId xmlns:a16="http://schemas.microsoft.com/office/drawing/2014/main" id="{FE87D858-9950-6546-ABE0-E49DB2DD316A}"/>
              </a:ext>
            </a:extLst>
          </p:cNvPr>
          <p:cNvSpPr>
            <a:spLocks noGrp="1"/>
          </p:cNvSpPr>
          <p:nvPr>
            <p:ph type="ftr" sz="quarter" idx="19"/>
          </p:nvPr>
        </p:nvSpPr>
        <p:spPr>
          <a:xfrm>
            <a:off x="1676400" y="4954249"/>
            <a:ext cx="5775960" cy="123211"/>
          </a:xfrm>
        </p:spPr>
        <p:txBody>
          <a:bodyPr/>
          <a:lstStyle/>
          <a:p>
            <a:r>
              <a:rPr lang="en-US">
                <a:solidFill>
                  <a:schemeClr val="bg2">
                    <a:lumMod val="50000"/>
                  </a:schemeClr>
                </a:solidFill>
              </a:rPr>
              <a:t>This document has been reviewed and determined not to contain export controlled technical data.</a:t>
            </a:r>
          </a:p>
        </p:txBody>
      </p:sp>
      <p:pic>
        <p:nvPicPr>
          <p:cNvPr id="51" name="Picture 2">
            <a:extLst>
              <a:ext uri="{FF2B5EF4-FFF2-40B4-BE49-F238E27FC236}">
                <a16:creationId xmlns:a16="http://schemas.microsoft.com/office/drawing/2014/main" id="{79DF7F68-849A-0547-A617-12008B4A9D7D}"/>
              </a:ext>
            </a:extLst>
          </p:cNvPr>
          <p:cNvPicPr>
            <a:picLocks noChangeAspect="1" noChangeArrowheads="1"/>
          </p:cNvPicPr>
          <p:nvPr/>
        </p:nvPicPr>
        <p:blipFill>
          <a:blip r:embed="rId4"/>
          <a:srcRect t="3720" b="3720"/>
          <a:stretch/>
        </p:blipFill>
        <p:spPr bwMode="auto">
          <a:xfrm>
            <a:off x="5020973" y="744179"/>
            <a:ext cx="3565174" cy="343841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
            <a:extLst>
              <a:ext uri="{FF2B5EF4-FFF2-40B4-BE49-F238E27FC236}">
                <a16:creationId xmlns:a16="http://schemas.microsoft.com/office/drawing/2014/main" id="{CAF45C4C-F38E-CC4D-9899-888B20B5E0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90" t="5955" r="5390" b="5955"/>
          <a:stretch/>
        </p:blipFill>
        <p:spPr bwMode="auto">
          <a:xfrm>
            <a:off x="1604875" y="1780315"/>
            <a:ext cx="1383670" cy="1366141"/>
          </a:xfrm>
          <a:prstGeom prst="ellipse">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BC554CA8-1C2E-1249-8C53-DE94A2B70E84}"/>
              </a:ext>
            </a:extLst>
          </p:cNvPr>
          <p:cNvPicPr>
            <a:picLocks noChangeAspect="1"/>
          </p:cNvPicPr>
          <p:nvPr/>
        </p:nvPicPr>
        <p:blipFill>
          <a:blip r:embed="rId6"/>
          <a:srcRect/>
          <a:stretch/>
        </p:blipFill>
        <p:spPr>
          <a:xfrm>
            <a:off x="1653942" y="1605853"/>
            <a:ext cx="1290955" cy="2191004"/>
          </a:xfrm>
          <a:prstGeom prst="rect">
            <a:avLst/>
          </a:prstGeom>
        </p:spPr>
      </p:pic>
      <p:pic>
        <p:nvPicPr>
          <p:cNvPr id="58" name="Picture 57">
            <a:extLst>
              <a:ext uri="{FF2B5EF4-FFF2-40B4-BE49-F238E27FC236}">
                <a16:creationId xmlns:a16="http://schemas.microsoft.com/office/drawing/2014/main" id="{2BFFBC5D-9A16-AF41-8360-68C0404ADC97}"/>
              </a:ext>
            </a:extLst>
          </p:cNvPr>
          <p:cNvPicPr>
            <a:picLocks noChangeAspect="1"/>
          </p:cNvPicPr>
          <p:nvPr/>
        </p:nvPicPr>
        <p:blipFill>
          <a:blip r:embed="rId6"/>
          <a:srcRect/>
          <a:stretch/>
        </p:blipFill>
        <p:spPr>
          <a:xfrm>
            <a:off x="6209900" y="1605853"/>
            <a:ext cx="1290955" cy="2191004"/>
          </a:xfrm>
          <a:prstGeom prst="rect">
            <a:avLst/>
          </a:prstGeom>
        </p:spPr>
      </p:pic>
      <p:pic>
        <p:nvPicPr>
          <p:cNvPr id="59" name="Picture 58">
            <a:extLst>
              <a:ext uri="{FF2B5EF4-FFF2-40B4-BE49-F238E27FC236}">
                <a16:creationId xmlns:a16="http://schemas.microsoft.com/office/drawing/2014/main" id="{96189530-EACB-3C4F-BB53-E6728CAADDA2}"/>
              </a:ext>
            </a:extLst>
          </p:cNvPr>
          <p:cNvPicPr>
            <a:picLocks noChangeAspect="1"/>
          </p:cNvPicPr>
          <p:nvPr/>
        </p:nvPicPr>
        <p:blipFill>
          <a:blip r:embed="rId7"/>
          <a:srcRect/>
          <a:stretch/>
        </p:blipFill>
        <p:spPr>
          <a:xfrm>
            <a:off x="2166239" y="1467801"/>
            <a:ext cx="4811522" cy="263017"/>
          </a:xfrm>
          <a:prstGeom prst="rect">
            <a:avLst/>
          </a:prstGeom>
        </p:spPr>
      </p:pic>
      <p:pic>
        <p:nvPicPr>
          <p:cNvPr id="60" name="Picture 59">
            <a:extLst>
              <a:ext uri="{FF2B5EF4-FFF2-40B4-BE49-F238E27FC236}">
                <a16:creationId xmlns:a16="http://schemas.microsoft.com/office/drawing/2014/main" id="{AED99ECE-6968-1F46-94EB-83FF2F9296A4}"/>
              </a:ext>
            </a:extLst>
          </p:cNvPr>
          <p:cNvPicPr>
            <a:picLocks noChangeAspect="1"/>
          </p:cNvPicPr>
          <p:nvPr/>
        </p:nvPicPr>
        <p:blipFill>
          <a:blip r:embed="rId8"/>
          <a:srcRect/>
          <a:stretch/>
        </p:blipFill>
        <p:spPr>
          <a:xfrm>
            <a:off x="3732210" y="1053741"/>
            <a:ext cx="1679581" cy="3855178"/>
          </a:xfrm>
          <a:prstGeom prst="rect">
            <a:avLst/>
          </a:prstGeom>
        </p:spPr>
      </p:pic>
      <p:pic>
        <p:nvPicPr>
          <p:cNvPr id="61" name="Picture 60">
            <a:extLst>
              <a:ext uri="{FF2B5EF4-FFF2-40B4-BE49-F238E27FC236}">
                <a16:creationId xmlns:a16="http://schemas.microsoft.com/office/drawing/2014/main" id="{06D27052-60B2-4947-869D-5B64AF0F308D}"/>
              </a:ext>
            </a:extLst>
          </p:cNvPr>
          <p:cNvPicPr>
            <a:picLocks noChangeAspect="1"/>
          </p:cNvPicPr>
          <p:nvPr/>
        </p:nvPicPr>
        <p:blipFill>
          <a:blip r:embed="rId9"/>
          <a:srcRect/>
          <a:stretch/>
        </p:blipFill>
        <p:spPr>
          <a:xfrm>
            <a:off x="1653942" y="1607901"/>
            <a:ext cx="1288542" cy="2186908"/>
          </a:xfrm>
          <a:prstGeom prst="rect">
            <a:avLst/>
          </a:prstGeom>
        </p:spPr>
      </p:pic>
      <p:sp>
        <p:nvSpPr>
          <p:cNvPr id="63" name="TextBox 62">
            <a:extLst>
              <a:ext uri="{FF2B5EF4-FFF2-40B4-BE49-F238E27FC236}">
                <a16:creationId xmlns:a16="http://schemas.microsoft.com/office/drawing/2014/main" id="{F21CB380-B207-4D4A-B66B-521E003685A0}"/>
              </a:ext>
            </a:extLst>
          </p:cNvPr>
          <p:cNvSpPr txBox="1"/>
          <p:nvPr/>
        </p:nvSpPr>
        <p:spPr>
          <a:xfrm>
            <a:off x="-57175" y="2722013"/>
            <a:ext cx="4654260" cy="1294585"/>
          </a:xfrm>
          <a:prstGeom prst="rect">
            <a:avLst/>
          </a:prstGeom>
          <a:noFill/>
          <a:effectLst>
            <a:outerShdw blurRad="12700" dist="12700" dir="2700000" algn="tl" rotWithShape="0">
              <a:schemeClr val="tx1">
                <a:alpha val="40000"/>
              </a:schemeClr>
            </a:outerShdw>
          </a:effectLst>
        </p:spPr>
        <p:txBody>
          <a:bodyPr wrap="square" rtlCol="0">
            <a:spAutoFit/>
          </a:bodyPr>
          <a:lstStyle/>
          <a:p>
            <a:pPr algn="ctr">
              <a:lnSpc>
                <a:spcPct val="93000"/>
              </a:lnSpc>
            </a:pPr>
            <a:r>
              <a:rPr lang="en-US" sz="2800" dirty="0">
                <a:solidFill>
                  <a:schemeClr val="bg1"/>
                </a:solidFill>
                <a:latin typeface="Arial" panose="020B0604020202020204" pitchFamily="34" charset="0"/>
                <a:cs typeface="Arial" panose="020B0604020202020204" pitchFamily="34" charset="0"/>
              </a:rPr>
              <a:t>So, how many Ea</a:t>
            </a:r>
            <a:r>
              <a:rPr lang="en-US" sz="2800" spc="150" dirty="0">
                <a:solidFill>
                  <a:schemeClr val="bg1"/>
                </a:solidFill>
                <a:latin typeface="Arial" panose="020B0604020202020204" pitchFamily="34" charset="0"/>
                <a:cs typeface="Arial" panose="020B0604020202020204" pitchFamily="34" charset="0"/>
              </a:rPr>
              <a:t>r</a:t>
            </a:r>
            <a:r>
              <a:rPr lang="en-US" sz="2800" dirty="0">
                <a:solidFill>
                  <a:schemeClr val="bg1"/>
                </a:solidFill>
                <a:latin typeface="Arial" panose="020B0604020202020204" pitchFamily="34" charset="0"/>
                <a:cs typeface="Arial" panose="020B0604020202020204" pitchFamily="34" charset="0"/>
              </a:rPr>
              <a:t>ths</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would it take to equal the weight of the Sun?</a:t>
            </a:r>
          </a:p>
        </p:txBody>
      </p:sp>
      <p:sp>
        <p:nvSpPr>
          <p:cNvPr id="64" name="TextBox 63">
            <a:extLst>
              <a:ext uri="{FF2B5EF4-FFF2-40B4-BE49-F238E27FC236}">
                <a16:creationId xmlns:a16="http://schemas.microsoft.com/office/drawing/2014/main" id="{ABABFA9A-B61B-CB4B-A6DC-0712DEEAE674}"/>
              </a:ext>
            </a:extLst>
          </p:cNvPr>
          <p:cNvSpPr txBox="1"/>
          <p:nvPr/>
        </p:nvSpPr>
        <p:spPr>
          <a:xfrm>
            <a:off x="812318" y="3527428"/>
            <a:ext cx="6483254" cy="1294585"/>
          </a:xfrm>
          <a:prstGeom prst="rect">
            <a:avLst/>
          </a:prstGeom>
          <a:noFill/>
          <a:effectLst>
            <a:outerShdw blurRad="12700" dist="12700" dir="2700000" algn="tl" rotWithShape="0">
              <a:schemeClr val="tx1">
                <a:alpha val="40000"/>
              </a:schemeClr>
            </a:outerShdw>
          </a:effectLst>
        </p:spPr>
        <p:txBody>
          <a:bodyPr wrap="square" rtlCol="0">
            <a:spAutoFit/>
          </a:bodyPr>
          <a:lstStyle/>
          <a:p>
            <a:pPr algn="ctr">
              <a:lnSpc>
                <a:spcPct val="93000"/>
              </a:lnSpc>
            </a:pPr>
            <a:endParaRPr lang="en-US" sz="2800" b="1" i="1" dirty="0">
              <a:solidFill>
                <a:schemeClr val="accent5">
                  <a:lumMod val="60000"/>
                  <a:lumOff val="40000"/>
                </a:schemeClr>
              </a:solidFill>
              <a:latin typeface="Arial" panose="020B0604020202020204" pitchFamily="34" charset="0"/>
              <a:cs typeface="Arial" panose="020B0604020202020204" pitchFamily="34" charset="0"/>
            </a:endParaRPr>
          </a:p>
          <a:p>
            <a:pPr algn="ctr">
              <a:lnSpc>
                <a:spcPct val="93000"/>
              </a:lnSpc>
            </a:pPr>
            <a:r>
              <a:rPr lang="en-US" sz="2800" dirty="0">
                <a:solidFill>
                  <a:schemeClr val="bg1"/>
                </a:solidFill>
                <a:latin typeface="Arial" panose="020B0604020202020204" pitchFamily="34" charset="0"/>
                <a:cs typeface="Arial" panose="020B0604020202020204" pitchFamily="34" charset="0"/>
              </a:rPr>
              <a:t>Planets are much lighter than stars, which tend to be massive…</a:t>
            </a:r>
          </a:p>
        </p:txBody>
      </p:sp>
      <p:sp>
        <p:nvSpPr>
          <p:cNvPr id="62" name="TextBox 61">
            <a:extLst>
              <a:ext uri="{FF2B5EF4-FFF2-40B4-BE49-F238E27FC236}">
                <a16:creationId xmlns:a16="http://schemas.microsoft.com/office/drawing/2014/main" id="{3AA8B03B-2F87-7544-AE58-CFF622F2F361}"/>
              </a:ext>
            </a:extLst>
          </p:cNvPr>
          <p:cNvSpPr txBox="1"/>
          <p:nvPr/>
        </p:nvSpPr>
        <p:spPr>
          <a:xfrm>
            <a:off x="2421544" y="3458416"/>
            <a:ext cx="3095988" cy="493084"/>
          </a:xfrm>
          <a:prstGeom prst="rect">
            <a:avLst/>
          </a:prstGeom>
          <a:noFill/>
          <a:effectLst>
            <a:outerShdw blurRad="12700" dist="12700" dir="2700000" algn="tl" rotWithShape="0">
              <a:schemeClr val="tx1">
                <a:alpha val="40000"/>
              </a:schemeClr>
            </a:outerShdw>
          </a:effectLst>
        </p:spPr>
        <p:txBody>
          <a:bodyPr wrap="square" rtlCol="0">
            <a:spAutoFit/>
          </a:bodyPr>
          <a:lstStyle/>
          <a:p>
            <a:pPr algn="ctr">
              <a:lnSpc>
                <a:spcPct val="93000"/>
              </a:lnSpc>
            </a:pPr>
            <a:r>
              <a:rPr lang="en-US" sz="2800" b="1" i="1" dirty="0">
                <a:solidFill>
                  <a:schemeClr val="accent5">
                    <a:lumMod val="60000"/>
                    <a:lumOff val="40000"/>
                  </a:schemeClr>
                </a:solidFill>
                <a:latin typeface="Arial" panose="020B0604020202020204" pitchFamily="34" charset="0"/>
                <a:cs typeface="Arial" panose="020B0604020202020204" pitchFamily="34" charset="0"/>
              </a:rPr>
              <a:t>Weight:</a:t>
            </a:r>
            <a:endParaRPr lang="en-US" sz="2800" dirty="0">
              <a:solidFill>
                <a:schemeClr val="bg1"/>
              </a:solidFill>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DDC8D013-B6A7-D648-8B23-FE8F85AD6CE8}"/>
              </a:ext>
            </a:extLst>
          </p:cNvPr>
          <p:cNvSpPr txBox="1"/>
          <p:nvPr/>
        </p:nvSpPr>
        <p:spPr>
          <a:xfrm>
            <a:off x="549087" y="3848021"/>
            <a:ext cx="3519040" cy="658642"/>
          </a:xfrm>
          <a:prstGeom prst="rect">
            <a:avLst/>
          </a:prstGeom>
          <a:noFill/>
          <a:effectLst/>
        </p:spPr>
        <p:txBody>
          <a:bodyPr wrap="none" bIns="301752" rtlCol="0">
            <a:spAutoFit/>
          </a:bodyPr>
          <a:lstStyle/>
          <a:p>
            <a:pPr algn="ctr"/>
            <a:r>
              <a:rPr lang="en-US" sz="2000" spc="200" dirty="0">
                <a:solidFill>
                  <a:schemeClr val="accent3">
                    <a:lumMod val="40000"/>
                    <a:lumOff val="60000"/>
                  </a:schemeClr>
                </a:solidFill>
                <a:latin typeface="Arial" panose="020B0604020202020204" pitchFamily="34" charset="0"/>
                <a:cs typeface="Arial" panose="020B0604020202020204" pitchFamily="34" charset="0"/>
              </a:rPr>
              <a:t>(</a:t>
            </a:r>
            <a:r>
              <a:rPr lang="en-US" sz="2000" dirty="0">
                <a:solidFill>
                  <a:schemeClr val="accent3">
                    <a:lumMod val="40000"/>
                    <a:lumOff val="60000"/>
                  </a:schemeClr>
                </a:solidFill>
                <a:latin typeface="Arial" panose="020B0604020202020204" pitchFamily="34" charset="0"/>
                <a:cs typeface="Arial" panose="020B0604020202020204" pitchFamily="34" charset="0"/>
              </a:rPr>
              <a:t>Way too many to show here)</a:t>
            </a:r>
          </a:p>
        </p:txBody>
      </p:sp>
      <p:sp>
        <p:nvSpPr>
          <p:cNvPr id="7" name="Title 6">
            <a:extLst>
              <a:ext uri="{FF2B5EF4-FFF2-40B4-BE49-F238E27FC236}">
                <a16:creationId xmlns:a16="http://schemas.microsoft.com/office/drawing/2014/main" id="{57246849-44C5-424F-BB42-ECF0AF8D9243}"/>
              </a:ext>
            </a:extLst>
          </p:cNvPr>
          <p:cNvSpPr>
            <a:spLocks noGrp="1"/>
          </p:cNvSpPr>
          <p:nvPr>
            <p:ph type="title"/>
          </p:nvPr>
        </p:nvSpPr>
        <p:spPr>
          <a:xfrm>
            <a:off x="254000" y="327899"/>
            <a:ext cx="8514080" cy="434101"/>
          </a:xfrm>
          <a:effectLst>
            <a:outerShdw blurRad="50800" dist="38100" dir="2700000" algn="tl" rotWithShape="0">
              <a:prstClr val="black">
                <a:alpha val="69332"/>
              </a:prstClr>
            </a:outerShdw>
          </a:effectLst>
        </p:spPr>
        <p:txBody>
          <a:bodyPr/>
          <a:lstStyle/>
          <a:p>
            <a:r>
              <a:rPr lang="en-US" dirty="0">
                <a:solidFill>
                  <a:schemeClr val="accent1">
                    <a:lumMod val="40000"/>
                    <a:lumOff val="60000"/>
                  </a:schemeClr>
                </a:solidFill>
              </a:rPr>
              <a:t>Stars vs. Planets – Weight (Mass)</a:t>
            </a:r>
          </a:p>
        </p:txBody>
      </p:sp>
      <p:sp>
        <p:nvSpPr>
          <p:cNvPr id="22" name="Slide Number Placeholder 7">
            <a:extLst>
              <a:ext uri="{FF2B5EF4-FFF2-40B4-BE49-F238E27FC236}">
                <a16:creationId xmlns:a16="http://schemas.microsoft.com/office/drawing/2014/main" id="{FD2193F7-6A6E-7E4E-A85C-06D8124FA11A}"/>
              </a:ext>
            </a:extLst>
          </p:cNvPr>
          <p:cNvSpPr txBox="1">
            <a:spLocks/>
          </p:cNvSpPr>
          <p:nvPr/>
        </p:nvSpPr>
        <p:spPr>
          <a:xfrm>
            <a:off x="6803560" y="4952849"/>
            <a:ext cx="601370" cy="122071"/>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8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5C533D-D968-4A70-91E2-44C7FEDAA0E0}" type="slidenum">
              <a:rPr lang="en-US" smtClean="0">
                <a:solidFill>
                  <a:schemeClr val="bg2">
                    <a:lumMod val="50000"/>
                  </a:schemeClr>
                </a:solidFill>
              </a:rPr>
              <a:pPr/>
              <a:t>6</a:t>
            </a:fld>
            <a:endParaRPr lang="en-US">
              <a:solidFill>
                <a:schemeClr val="bg2">
                  <a:lumMod val="50000"/>
                </a:schemeClr>
              </a:solidFill>
            </a:endParaRPr>
          </a:p>
        </p:txBody>
      </p:sp>
      <p:sp>
        <p:nvSpPr>
          <p:cNvPr id="23" name="TextBox 22">
            <a:extLst>
              <a:ext uri="{FF2B5EF4-FFF2-40B4-BE49-F238E27FC236}">
                <a16:creationId xmlns:a16="http://schemas.microsoft.com/office/drawing/2014/main" id="{5468EE7C-99FF-9C47-8B4D-A18335FF256A}"/>
              </a:ext>
            </a:extLst>
          </p:cNvPr>
          <p:cNvSpPr txBox="1"/>
          <p:nvPr/>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Tree>
    <p:extLst>
      <p:ext uri="{BB962C8B-B14F-4D97-AF65-F5344CB8AC3E}">
        <p14:creationId xmlns:p14="http://schemas.microsoft.com/office/powerpoint/2010/main" val="385220243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childTnLst>
                                </p:cTn>
                              </p:par>
                              <p:par>
                                <p:cTn id="8" presetID="6" presetClass="emph" presetSubtype="0" accel="50000" decel="50000" autoRev="1" fill="hold" grpId="2" nodeType="withEffect">
                                  <p:stCondLst>
                                    <p:cond delay="250"/>
                                  </p:stCondLst>
                                  <p:childTnLst>
                                    <p:animScale>
                                      <p:cBhvr>
                                        <p:cTn id="9" dur="1000" fill="hold"/>
                                        <p:tgtEl>
                                          <p:spTgt spid="62"/>
                                        </p:tgtEl>
                                      </p:cBhvr>
                                      <p:by x="110000" y="110000"/>
                                    </p:animScale>
                                  </p:childTnLst>
                                </p:cTn>
                              </p:par>
                            </p:childTnLst>
                          </p:cTn>
                        </p:par>
                        <p:par>
                          <p:cTn id="10" fill="hold">
                            <p:stCondLst>
                              <p:cond delay="2250"/>
                            </p:stCondLst>
                            <p:childTnLst>
                              <p:par>
                                <p:cTn id="11" presetID="10" presetClass="entr" presetSubtype="0" fill="hold" grpId="0" nodeType="after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1000"/>
                                        <p:tgtEl>
                                          <p:spTgt spid="6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1000"/>
                                        <p:tgtEl>
                                          <p:spTgt spid="62"/>
                                        </p:tgtEl>
                                      </p:cBhvr>
                                    </p:animEffect>
                                    <p:set>
                                      <p:cBhvr>
                                        <p:cTn id="18" dur="1" fill="hold">
                                          <p:stCondLst>
                                            <p:cond delay="999"/>
                                          </p:stCondLst>
                                        </p:cTn>
                                        <p:tgtEl>
                                          <p:spTgt spid="62"/>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000"/>
                                        <p:tgtEl>
                                          <p:spTgt spid="64"/>
                                        </p:tgtEl>
                                      </p:cBhvr>
                                    </p:animEffect>
                                    <p:set>
                                      <p:cBhvr>
                                        <p:cTn id="21" dur="1" fill="hold">
                                          <p:stCondLst>
                                            <p:cond delay="999"/>
                                          </p:stCondLst>
                                        </p:cTn>
                                        <p:tgtEl>
                                          <p:spTgt spid="6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childTnLst>
                                </p:cTn>
                              </p:par>
                              <p:par>
                                <p:cTn id="25" presetID="10"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childTnLst>
                                </p:cTn>
                              </p:par>
                              <p:par>
                                <p:cTn id="28" presetID="10"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10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1000"/>
                                        <p:tgtEl>
                                          <p:spTgt spid="57"/>
                                        </p:tgtEl>
                                      </p:cBhvr>
                                    </p:animEffect>
                                  </p:childTnLst>
                                </p:cTn>
                              </p:par>
                            </p:childTnLst>
                          </p:cTn>
                        </p:par>
                        <p:par>
                          <p:cTn id="34" fill="hold">
                            <p:stCondLst>
                              <p:cond delay="1000"/>
                            </p:stCondLst>
                            <p:childTnLst>
                              <p:par>
                                <p:cTn id="35" presetID="6" presetClass="emph" presetSubtype="0" accel="50000" decel="50000" fill="hold" nodeType="afterEffect">
                                  <p:stCondLst>
                                    <p:cond delay="0"/>
                                  </p:stCondLst>
                                  <p:childTnLst>
                                    <p:animScale>
                                      <p:cBhvr>
                                        <p:cTn id="36" dur="2000" fill="hold"/>
                                        <p:tgtEl>
                                          <p:spTgt spid="56"/>
                                        </p:tgtEl>
                                      </p:cBhvr>
                                      <p:by x="14000" y="14000"/>
                                    </p:animScale>
                                  </p:childTnLst>
                                </p:cTn>
                              </p:par>
                              <p:par>
                                <p:cTn id="37" presetID="42" presetClass="path" presetSubtype="0" accel="50000" decel="50000" fill="hold" nodeType="withEffect">
                                  <p:stCondLst>
                                    <p:cond delay="0"/>
                                  </p:stCondLst>
                                  <p:childTnLst>
                                    <p:animMotion origin="layout" path="M 4.72222E-6 -3.7037E-6 L 4.72222E-6 0.21945 " pathEditMode="relative" rAng="0" ptsTypes="AA">
                                      <p:cBhvr>
                                        <p:cTn id="38" dur="2000" fill="hold"/>
                                        <p:tgtEl>
                                          <p:spTgt spid="56"/>
                                        </p:tgtEl>
                                        <p:attrNameLst>
                                          <p:attrName>ppt_x</p:attrName>
                                          <p:attrName>ppt_y</p:attrName>
                                        </p:attrNameLst>
                                      </p:cBhvr>
                                      <p:rCtr x="0" y="10957"/>
                                    </p:animMotion>
                                  </p:childTnLst>
                                </p:cTn>
                              </p:par>
                            </p:childTnLst>
                          </p:cTn>
                        </p:par>
                        <p:par>
                          <p:cTn id="39" fill="hold">
                            <p:stCondLst>
                              <p:cond delay="3000"/>
                            </p:stCondLst>
                            <p:childTnLst>
                              <p:par>
                                <p:cTn id="40" presetID="8" presetClass="emph" presetSubtype="0" accel="50000" decel="50000" fill="hold" nodeType="afterEffect">
                                  <p:stCondLst>
                                    <p:cond delay="0"/>
                                  </p:stCondLst>
                                  <p:childTnLst>
                                    <p:animRot by="1800000">
                                      <p:cBhvr>
                                        <p:cTn id="41" dur="1000" fill="hold"/>
                                        <p:tgtEl>
                                          <p:spTgt spid="59"/>
                                        </p:tgtEl>
                                        <p:attrNameLst>
                                          <p:attrName>r</p:attrName>
                                        </p:attrNameLst>
                                      </p:cBhvr>
                                    </p:animRot>
                                  </p:childTnLst>
                                </p:cTn>
                              </p:par>
                              <p:par>
                                <p:cTn id="42" presetID="0" presetClass="path" presetSubtype="0" accel="50000" decel="50000" fill="hold" nodeType="withEffect">
                                  <p:stCondLst>
                                    <p:cond delay="0"/>
                                  </p:stCondLst>
                                  <p:childTnLst>
                                    <p:animMotion origin="layout" path="M -2.77778E-6 -4.07407E-6 C -0.00139 0.05247 -0.00434 0.09136 -0.00989 0.12933 C -0.0158 0.16821 -0.025 0.19321 -0.03298 0.22284 " pathEditMode="relative" rAng="0" ptsTypes="AAA">
                                      <p:cBhvr>
                                        <p:cTn id="43" dur="1000" fill="hold"/>
                                        <p:tgtEl>
                                          <p:spTgt spid="58"/>
                                        </p:tgtEl>
                                        <p:attrNameLst>
                                          <p:attrName>ppt_x</p:attrName>
                                          <p:attrName>ppt_y</p:attrName>
                                        </p:attrNameLst>
                                      </p:cBhvr>
                                      <p:rCtr x="-1649" y="11142"/>
                                    </p:animMotion>
                                  </p:childTnLst>
                                </p:cTn>
                              </p:par>
                              <p:par>
                                <p:cTn id="44" presetID="0" presetClass="path" presetSubtype="0" accel="50000" decel="50000" fill="hold" nodeType="withEffect">
                                  <p:stCondLst>
                                    <p:cond delay="0"/>
                                  </p:stCondLst>
                                  <p:childTnLst>
                                    <p:animMotion origin="layout" path="M 1.11111E-6 1.35802E-6 C 0.00156 -0.04198 0.00295 -0.08796 0.00851 -0.12377 C 0.01389 -0.15957 0.02309 -0.19074 0.03246 -0.22099 " pathEditMode="relative" rAng="0" ptsTypes="AAA">
                                      <p:cBhvr>
                                        <p:cTn id="45" dur="1000" fill="hold"/>
                                        <p:tgtEl>
                                          <p:spTgt spid="57"/>
                                        </p:tgtEl>
                                        <p:attrNameLst>
                                          <p:attrName>ppt_x</p:attrName>
                                          <p:attrName>ppt_y</p:attrName>
                                        </p:attrNameLst>
                                      </p:cBhvr>
                                      <p:rCtr x="1615" y="-11049"/>
                                    </p:animMotion>
                                  </p:childTnLst>
                                </p:cTn>
                              </p:par>
                              <p:par>
                                <p:cTn id="46" presetID="0" presetClass="path" presetSubtype="0" accel="50000" decel="50000" fill="hold" nodeType="withEffect">
                                  <p:stCondLst>
                                    <p:cond delay="0"/>
                                  </p:stCondLst>
                                  <p:childTnLst>
                                    <p:animMotion origin="layout" path="M -2.77778E-6 2.22222E-6 C 0.00018 0.04691 -0.00295 0.09166 -0.00868 0.1287 C -0.01423 0.16543 -0.02239 0.19413 -0.03333 0.2216 " pathEditMode="relative" rAng="0" ptsTypes="AAA">
                                      <p:cBhvr>
                                        <p:cTn id="47" dur="1000" fill="hold"/>
                                        <p:tgtEl>
                                          <p:spTgt spid="51"/>
                                        </p:tgtEl>
                                        <p:attrNameLst>
                                          <p:attrName>ppt_x</p:attrName>
                                          <p:attrName>ppt_y</p:attrName>
                                        </p:attrNameLst>
                                      </p:cBhvr>
                                      <p:rCtr x="-1667" y="11080"/>
                                    </p:animMotion>
                                  </p:childTnLst>
                                </p:cTn>
                              </p:par>
                              <p:par>
                                <p:cTn id="48" presetID="0" presetClass="path" presetSubtype="0" accel="50000" decel="50000" fill="hold" nodeType="withEffect">
                                  <p:stCondLst>
                                    <p:cond delay="0"/>
                                  </p:stCondLst>
                                  <p:childTnLst>
                                    <p:animMotion origin="layout" path="M 4.72222E-6 0.21945 C 0.00225 0.1605 0.00312 0.1392 0.00816 0.10278 C 0.01302 0.06605 0.0217 0.02716 0.02951 -3.7037E-6 " pathEditMode="relative" rAng="0" ptsTypes="AAA">
                                      <p:cBhvr>
                                        <p:cTn id="49" dur="1000" fill="hold"/>
                                        <p:tgtEl>
                                          <p:spTgt spid="56"/>
                                        </p:tgtEl>
                                        <p:attrNameLst>
                                          <p:attrName>ppt_x</p:attrName>
                                          <p:attrName>ppt_y</p:attrName>
                                        </p:attrNameLst>
                                      </p:cBhvr>
                                      <p:rCtr x="1476" y="-10988"/>
                                    </p:animMotion>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1000"/>
                                        <p:tgtEl>
                                          <p:spTgt spid="6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1000"/>
                                        <p:tgtEl>
                                          <p:spTgt spid="63"/>
                                        </p:tgtEl>
                                      </p:cBhvr>
                                    </p:animEffect>
                                    <p:set>
                                      <p:cBhvr>
                                        <p:cTn id="58" dur="1" fill="hold">
                                          <p:stCondLst>
                                            <p:cond delay="999"/>
                                          </p:stCondLst>
                                        </p:cTn>
                                        <p:tgtEl>
                                          <p:spTgt spid="63"/>
                                        </p:tgtEl>
                                        <p:attrNameLst>
                                          <p:attrName>style.visibility</p:attrName>
                                        </p:attrNameLst>
                                      </p:cBhvr>
                                      <p:to>
                                        <p:strVal val="hidden"/>
                                      </p:to>
                                    </p:set>
                                  </p:childTnLst>
                                </p:cTn>
                              </p:par>
                            </p:childTnLst>
                          </p:cTn>
                        </p:par>
                        <p:par>
                          <p:cTn id="59" fill="hold">
                            <p:stCondLst>
                              <p:cond delay="1000"/>
                            </p:stCondLst>
                            <p:childTnLst>
                              <p:par>
                                <p:cTn id="60" presetID="8" presetClass="emph" presetSubtype="0" accel="50000" decel="50000" fill="hold" nodeType="afterEffect">
                                  <p:stCondLst>
                                    <p:cond delay="0"/>
                                  </p:stCondLst>
                                  <p:childTnLst>
                                    <p:animRot by="-1800000">
                                      <p:cBhvr>
                                        <p:cTn id="61" dur="2000" fill="hold"/>
                                        <p:tgtEl>
                                          <p:spTgt spid="59"/>
                                        </p:tgtEl>
                                        <p:attrNameLst>
                                          <p:attrName>r</p:attrName>
                                        </p:attrNameLst>
                                      </p:cBhvr>
                                    </p:animRot>
                                  </p:childTnLst>
                                </p:cTn>
                              </p:par>
                              <p:par>
                                <p:cTn id="62" presetID="0" presetClass="path" presetSubtype="0" accel="50000" decel="50000" fill="hold" nodeType="withEffect">
                                  <p:stCondLst>
                                    <p:cond delay="0"/>
                                  </p:stCondLst>
                                  <p:childTnLst>
                                    <p:animMotion origin="layout" path="M -0.0007 1.35802E-6 C -0.00174 -0.0392 0.00312 -0.08673 0.01042 -0.12593 C 0.01771 -0.16636 0.02465 -0.19445 0.03246 -0.21883 " pathEditMode="relative" rAng="0" ptsTypes="AAA">
                                      <p:cBhvr>
                                        <p:cTn id="63" dur="2000" spd="-100000" fill="hold"/>
                                        <p:tgtEl>
                                          <p:spTgt spid="57"/>
                                        </p:tgtEl>
                                        <p:attrNameLst>
                                          <p:attrName>ppt_x</p:attrName>
                                          <p:attrName>ppt_y</p:attrName>
                                        </p:attrNameLst>
                                      </p:cBhvr>
                                      <p:rCtr x="1649" y="-10957"/>
                                    </p:animMotion>
                                  </p:childTnLst>
                                </p:cTn>
                              </p:par>
                              <p:par>
                                <p:cTn id="64" presetID="0" presetClass="path" presetSubtype="0" accel="50000" decel="50000" fill="hold" nodeType="withEffect">
                                  <p:stCondLst>
                                    <p:cond delay="0"/>
                                  </p:stCondLst>
                                  <p:childTnLst>
                                    <p:animMotion origin="layout" path="M -0.03334 0.2216 C -0.01962 0.18672 -0.01233 0.15246 -0.00677 0.11604 C -0.00122 0.0787 -0.00104 0.0395 -0.00035 4.93827E-6 " pathEditMode="relative" rAng="0" ptsTypes="AAA">
                                      <p:cBhvr>
                                        <p:cTn id="65" dur="2000" fill="hold"/>
                                        <p:tgtEl>
                                          <p:spTgt spid="51"/>
                                        </p:tgtEl>
                                        <p:attrNameLst>
                                          <p:attrName>ppt_x</p:attrName>
                                          <p:attrName>ppt_y</p:attrName>
                                        </p:attrNameLst>
                                      </p:cBhvr>
                                      <p:rCtr x="1649" y="-11080"/>
                                    </p:animMotion>
                                  </p:childTnLst>
                                </p:cTn>
                              </p:par>
                              <p:par>
                                <p:cTn id="66" presetID="0" presetClass="path" presetSubtype="0" accel="50000" decel="50000" fill="hold" nodeType="withEffect">
                                  <p:stCondLst>
                                    <p:cond delay="0"/>
                                  </p:stCondLst>
                                  <p:childTnLst>
                                    <p:animMotion origin="layout" path="M -0.03298 0.2216 C -0.02361 0.18642 -0.01423 0.15123 -0.00868 0.11481 C -0.00277 0.0787 -0.00208 0.04012 -2.77778E-6 0.00247 " pathEditMode="relative" rAng="0" ptsTypes="AAA">
                                      <p:cBhvr>
                                        <p:cTn id="67" dur="2000" fill="hold"/>
                                        <p:tgtEl>
                                          <p:spTgt spid="58"/>
                                        </p:tgtEl>
                                        <p:attrNameLst>
                                          <p:attrName>ppt_x</p:attrName>
                                          <p:attrName>ppt_y</p:attrName>
                                        </p:attrNameLst>
                                      </p:cBhvr>
                                      <p:rCtr x="1649" y="-10957"/>
                                    </p:animMotion>
                                  </p:childTnLst>
                                </p:cTn>
                              </p:par>
                              <p:par>
                                <p:cTn id="68" presetID="22" presetClass="entr" presetSubtype="4" fill="hold"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wipe(down)">
                                      <p:cBhvr>
                                        <p:cTn id="70" dur="2000"/>
                                        <p:tgtEl>
                                          <p:spTgt spid="61"/>
                                        </p:tgtEl>
                                      </p:cBhvr>
                                    </p:animEffect>
                                  </p:childTnLst>
                                </p:cTn>
                              </p:par>
                              <p:par>
                                <p:cTn id="71" presetID="0" presetClass="path" presetSubtype="0" accel="50000" decel="50000" fill="hold" nodeType="withEffect">
                                  <p:stCondLst>
                                    <p:cond delay="0"/>
                                  </p:stCondLst>
                                  <p:childTnLst>
                                    <p:animMotion origin="layout" path="M -0.0007 0 C -0.00174 -0.0392 0.00312 -0.08642 0.01042 -0.12593 C 0.01771 -0.16636 0.02465 -0.19444 0.03246 -0.21883 " pathEditMode="relative" rAng="0" ptsTypes="AAA">
                                      <p:cBhvr>
                                        <p:cTn id="72" dur="2000" spd="-100000" fill="hold"/>
                                        <p:tgtEl>
                                          <p:spTgt spid="61"/>
                                        </p:tgtEl>
                                        <p:attrNameLst>
                                          <p:attrName>ppt_x</p:attrName>
                                          <p:attrName>ppt_y</p:attrName>
                                        </p:attrNameLst>
                                      </p:cBhvr>
                                      <p:rCtr x="1649" y="-10957"/>
                                    </p:animMotion>
                                  </p:childTnLst>
                                </p:cTn>
                              </p:par>
                              <p:par>
                                <p:cTn id="73" presetID="10" presetClass="exit" presetSubtype="0" fill="hold" nodeType="withEffect">
                                  <p:stCondLst>
                                    <p:cond delay="500"/>
                                  </p:stCondLst>
                                  <p:childTnLst>
                                    <p:animEffect transition="out" filter="fade">
                                      <p:cBhvr>
                                        <p:cTn id="74" dur="500"/>
                                        <p:tgtEl>
                                          <p:spTgt spid="56"/>
                                        </p:tgtEl>
                                      </p:cBhvr>
                                    </p:animEffect>
                                    <p:set>
                                      <p:cBhvr>
                                        <p:cTn id="75" dur="1" fill="hold">
                                          <p:stCondLst>
                                            <p:cond delay="499"/>
                                          </p:stCondLst>
                                        </p:cTn>
                                        <p:tgtEl>
                                          <p:spTgt spid="56"/>
                                        </p:tgtEl>
                                        <p:attrNameLst>
                                          <p:attrName>style.visibility</p:attrName>
                                        </p:attrNameLst>
                                      </p:cBhvr>
                                      <p:to>
                                        <p:strVal val="hidden"/>
                                      </p:to>
                                    </p:set>
                                  </p:childTnLst>
                                </p:cTn>
                              </p:par>
                              <p:par>
                                <p:cTn id="76" presetID="10" presetClass="entr" presetSubtype="0" fill="hold" grpId="0" nodeType="withEffect">
                                  <p:stCondLst>
                                    <p:cond delay="1000"/>
                                  </p:stCondLst>
                                  <p:iterate type="lt">
                                    <p:tmPct val="0"/>
                                  </p:iterate>
                                  <p:childTnLst>
                                    <p:set>
                                      <p:cBhvr>
                                        <p:cTn id="77" dur="1" fill="hold">
                                          <p:stCondLst>
                                            <p:cond delay="0"/>
                                          </p:stCondLst>
                                        </p:cTn>
                                        <p:tgtEl>
                                          <p:spTgt spid="65"/>
                                        </p:tgtEl>
                                        <p:attrNameLst>
                                          <p:attrName>style.visibility</p:attrName>
                                        </p:attrNameLst>
                                      </p:cBhvr>
                                      <p:to>
                                        <p:strVal val="visible"/>
                                      </p:to>
                                    </p:set>
                                    <p:animEffect transition="in" filter="fade">
                                      <p:cBhvr>
                                        <p:cTn id="78" dur="7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64" grpId="0"/>
      <p:bldP spid="64" grpId="1"/>
      <p:bldP spid="62" grpId="0"/>
      <p:bldP spid="62" grpId="1"/>
      <p:bldP spid="62" grpId="2"/>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C20BD6-6049-8C4D-AFB9-A18BE8B801B1}"/>
              </a:ext>
            </a:extLst>
          </p:cNvPr>
          <p:cNvPicPr>
            <a:picLocks noChangeAspect="1"/>
          </p:cNvPicPr>
          <p:nvPr/>
        </p:nvPicPr>
        <p:blipFill rotWithShape="1">
          <a:blip r:embed="rId3"/>
          <a:srcRect t="-19" r="1985" b="-19"/>
          <a:stretch/>
        </p:blipFill>
        <p:spPr>
          <a:xfrm>
            <a:off x="-3" y="0"/>
            <a:ext cx="9144003" cy="5151610"/>
          </a:xfrm>
          <a:prstGeom prst="rect">
            <a:avLst/>
          </a:prstGeom>
        </p:spPr>
      </p:pic>
      <p:sp>
        <p:nvSpPr>
          <p:cNvPr id="35" name="Rectangle 34">
            <a:extLst>
              <a:ext uri="{FF2B5EF4-FFF2-40B4-BE49-F238E27FC236}">
                <a16:creationId xmlns:a16="http://schemas.microsoft.com/office/drawing/2014/main" id="{F652AEF1-1E3E-1F41-A91C-1B7572AFE7C7}"/>
              </a:ext>
            </a:extLst>
          </p:cNvPr>
          <p:cNvSpPr/>
          <p:nvPr/>
        </p:nvSpPr>
        <p:spPr>
          <a:xfrm>
            <a:off x="0" y="2690189"/>
            <a:ext cx="9144000" cy="2453312"/>
          </a:xfrm>
          <a:prstGeom prst="rect">
            <a:avLst/>
          </a:prstGeom>
          <a:gradFill flip="none" rotWithShape="1">
            <a:gsLst>
              <a:gs pos="100000">
                <a:srgbClr val="102F61">
                  <a:alpha val="0"/>
                </a:srgbClr>
              </a:gs>
              <a:gs pos="48000">
                <a:srgbClr val="102F61">
                  <a:alpha val="81000"/>
                </a:srgbClr>
              </a:gs>
              <a:gs pos="0">
                <a:srgbClr val="1C3C7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36" name="Picture 2">
            <a:extLst>
              <a:ext uri="{FF2B5EF4-FFF2-40B4-BE49-F238E27FC236}">
                <a16:creationId xmlns:a16="http://schemas.microsoft.com/office/drawing/2014/main" id="{2BB10590-B20D-7F4F-88D9-F8E17612C568}"/>
              </a:ext>
            </a:extLst>
          </p:cNvPr>
          <p:cNvPicPr>
            <a:picLocks noChangeAspect="1" noChangeArrowheads="1"/>
          </p:cNvPicPr>
          <p:nvPr/>
        </p:nvPicPr>
        <p:blipFill>
          <a:blip r:embed="rId4"/>
          <a:srcRect t="3720" b="3720"/>
          <a:stretch/>
        </p:blipFill>
        <p:spPr bwMode="auto">
          <a:xfrm>
            <a:off x="5020973" y="744179"/>
            <a:ext cx="3565174" cy="343841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89DD0275-CEFD-1140-9F87-7ECAFBC8547D}"/>
              </a:ext>
            </a:extLst>
          </p:cNvPr>
          <p:cNvSpPr>
            <a:spLocks noGrp="1"/>
          </p:cNvSpPr>
          <p:nvPr>
            <p:ph type="body" sz="quarter" idx="17"/>
          </p:nvPr>
        </p:nvSpPr>
        <p:spPr>
          <a:xfrm>
            <a:off x="254000" y="132080"/>
            <a:ext cx="8514080" cy="205979"/>
          </a:xfrm>
        </p:spPr>
        <p:txBody>
          <a:bodyPr/>
          <a:lstStyle/>
          <a:p>
            <a:r>
              <a:rPr lang="en-US" dirty="0"/>
              <a:t>Exoplanet Communications</a:t>
            </a:r>
          </a:p>
        </p:txBody>
      </p:sp>
      <p:sp>
        <p:nvSpPr>
          <p:cNvPr id="7" name="Title 6">
            <a:extLst>
              <a:ext uri="{FF2B5EF4-FFF2-40B4-BE49-F238E27FC236}">
                <a16:creationId xmlns:a16="http://schemas.microsoft.com/office/drawing/2014/main" id="{57246849-44C5-424F-BB42-ECF0AF8D9243}"/>
              </a:ext>
            </a:extLst>
          </p:cNvPr>
          <p:cNvSpPr>
            <a:spLocks noGrp="1"/>
          </p:cNvSpPr>
          <p:nvPr>
            <p:ph type="title"/>
          </p:nvPr>
        </p:nvSpPr>
        <p:spPr>
          <a:xfrm>
            <a:off x="254000" y="327899"/>
            <a:ext cx="8514080" cy="434101"/>
          </a:xfrm>
        </p:spPr>
        <p:txBody>
          <a:bodyPr/>
          <a:lstStyle/>
          <a:p>
            <a:r>
              <a:rPr lang="en-US" dirty="0">
                <a:solidFill>
                  <a:schemeClr val="accent1">
                    <a:lumMod val="40000"/>
                    <a:lumOff val="60000"/>
                  </a:schemeClr>
                </a:solidFill>
              </a:rPr>
              <a:t>Stars vs. Planets – Weight (Mass)</a:t>
            </a:r>
          </a:p>
        </p:txBody>
      </p:sp>
      <p:sp>
        <p:nvSpPr>
          <p:cNvPr id="9" name="Date Placeholder 13">
            <a:extLst>
              <a:ext uri="{FF2B5EF4-FFF2-40B4-BE49-F238E27FC236}">
                <a16:creationId xmlns:a16="http://schemas.microsoft.com/office/drawing/2014/main" id="{57AEC5F0-ECFD-5644-B998-6DF31BC242E3}"/>
              </a:ext>
            </a:extLst>
          </p:cNvPr>
          <p:cNvSpPr>
            <a:spLocks noGrp="1"/>
          </p:cNvSpPr>
          <p:nvPr>
            <p:ph type="dt" sz="half" idx="18"/>
          </p:nvPr>
        </p:nvSpPr>
        <p:spPr>
          <a:xfrm>
            <a:off x="254000" y="4954249"/>
            <a:ext cx="1422400" cy="123211"/>
          </a:xfrm>
        </p:spPr>
        <p:txBody>
          <a:bodyPr/>
          <a:lstStyle/>
          <a:p>
            <a:fld id="{C2DE1BFD-E850-F642-B44A-3699AC4DF79C}" type="datetime4">
              <a:rPr lang="en-US" smtClean="0">
                <a:solidFill>
                  <a:schemeClr val="bg2">
                    <a:lumMod val="50000"/>
                  </a:schemeClr>
                </a:solidFill>
              </a:rPr>
              <a:t>November 4, 2021</a:t>
            </a:fld>
            <a:endParaRPr lang="en-US" dirty="0">
              <a:solidFill>
                <a:schemeClr val="bg2">
                  <a:lumMod val="50000"/>
                </a:schemeClr>
              </a:solidFill>
            </a:endParaRPr>
          </a:p>
        </p:txBody>
      </p:sp>
      <p:sp>
        <p:nvSpPr>
          <p:cNvPr id="6" name="Footer Placeholder 5">
            <a:extLst>
              <a:ext uri="{FF2B5EF4-FFF2-40B4-BE49-F238E27FC236}">
                <a16:creationId xmlns:a16="http://schemas.microsoft.com/office/drawing/2014/main" id="{FE87D858-9950-6546-ABE0-E49DB2DD316A}"/>
              </a:ext>
            </a:extLst>
          </p:cNvPr>
          <p:cNvSpPr>
            <a:spLocks noGrp="1"/>
          </p:cNvSpPr>
          <p:nvPr>
            <p:ph type="ftr" sz="quarter" idx="19"/>
          </p:nvPr>
        </p:nvSpPr>
        <p:spPr>
          <a:xfrm>
            <a:off x="1676400" y="4954249"/>
            <a:ext cx="5775960" cy="123211"/>
          </a:xfrm>
        </p:spPr>
        <p:txBody>
          <a:bodyPr/>
          <a:lstStyle/>
          <a:p>
            <a:r>
              <a:rPr lang="en-US">
                <a:solidFill>
                  <a:schemeClr val="bg2">
                    <a:lumMod val="50000"/>
                  </a:schemeClr>
                </a:solidFill>
              </a:rPr>
              <a:t>This document has been reviewed and determined not to contain export controlled technical data.</a:t>
            </a:r>
          </a:p>
        </p:txBody>
      </p:sp>
      <p:pic>
        <p:nvPicPr>
          <p:cNvPr id="24" name="Picture 3">
            <a:extLst>
              <a:ext uri="{FF2B5EF4-FFF2-40B4-BE49-F238E27FC236}">
                <a16:creationId xmlns:a16="http://schemas.microsoft.com/office/drawing/2014/main" id="{D3F0C7DF-2806-0944-AFB8-DC97B8E86E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90" t="5955" r="5390" b="5955"/>
          <a:stretch/>
        </p:blipFill>
        <p:spPr bwMode="auto">
          <a:xfrm>
            <a:off x="1566775" y="1542951"/>
            <a:ext cx="1383670" cy="1366141"/>
          </a:xfrm>
          <a:prstGeom prst="ellipse">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1943633-F683-554E-BD4D-9AB2DE5A23E9}"/>
              </a:ext>
            </a:extLst>
          </p:cNvPr>
          <p:cNvSpPr txBox="1"/>
          <p:nvPr/>
        </p:nvSpPr>
        <p:spPr>
          <a:xfrm>
            <a:off x="2738312" y="2613705"/>
            <a:ext cx="2650084" cy="1212640"/>
          </a:xfrm>
          <a:prstGeom prst="rect">
            <a:avLst/>
          </a:prstGeom>
          <a:noFill/>
          <a:effectLst/>
        </p:spPr>
        <p:txBody>
          <a:bodyPr wrap="none" bIns="301752" rtlCol="0">
            <a:spAutoFit/>
          </a:bodyPr>
          <a:lstStyle/>
          <a:p>
            <a:pPr algn="ctr"/>
            <a:r>
              <a:rPr lang="en-US" sz="2800" dirty="0">
                <a:solidFill>
                  <a:schemeClr val="accent5">
                    <a:lumMod val="60000"/>
                    <a:lumOff val="40000"/>
                  </a:schemeClr>
                </a:solidFill>
                <a:latin typeface="Arial" panose="020B0604020202020204" pitchFamily="34" charset="0"/>
                <a:cs typeface="Arial" panose="020B0604020202020204" pitchFamily="34" charset="0"/>
              </a:rPr>
              <a:t>About</a:t>
            </a:r>
          </a:p>
          <a:p>
            <a:pPr algn="ctr"/>
            <a:r>
              <a:rPr lang="en-US" sz="2800" b="1" dirty="0">
                <a:solidFill>
                  <a:schemeClr val="bg1"/>
                </a:solidFill>
                <a:latin typeface="Arial" panose="020B0604020202020204" pitchFamily="34" charset="0"/>
                <a:cs typeface="Arial" panose="020B0604020202020204" pitchFamily="34" charset="0"/>
              </a:rPr>
              <a:t>333,000</a:t>
            </a:r>
            <a:r>
              <a:rPr lang="en-US" sz="2800" dirty="0">
                <a:solidFill>
                  <a:schemeClr val="bg1"/>
                </a:solidFill>
                <a:latin typeface="Arial" panose="020B0604020202020204" pitchFamily="34" charset="0"/>
                <a:cs typeface="Arial" panose="020B0604020202020204" pitchFamily="34" charset="0"/>
              </a:rPr>
              <a:t> </a:t>
            </a:r>
            <a:r>
              <a:rPr lang="en-US" sz="2800" dirty="0">
                <a:solidFill>
                  <a:schemeClr val="accent5">
                    <a:lumMod val="60000"/>
                    <a:lumOff val="40000"/>
                  </a:schemeClr>
                </a:solidFill>
                <a:latin typeface="Arial" panose="020B0604020202020204" pitchFamily="34" charset="0"/>
                <a:cs typeface="Arial" panose="020B0604020202020204" pitchFamily="34" charset="0"/>
              </a:rPr>
              <a:t>Ea</a:t>
            </a:r>
            <a:r>
              <a:rPr lang="en-US" sz="2800" spc="200" dirty="0">
                <a:solidFill>
                  <a:schemeClr val="accent5">
                    <a:lumMod val="60000"/>
                    <a:lumOff val="40000"/>
                  </a:schemeClr>
                </a:solidFill>
                <a:latin typeface="Arial" panose="020B0604020202020204" pitchFamily="34" charset="0"/>
                <a:cs typeface="Arial" panose="020B0604020202020204" pitchFamily="34" charset="0"/>
              </a:rPr>
              <a:t>r</a:t>
            </a:r>
            <a:r>
              <a:rPr lang="en-US" sz="2800" dirty="0">
                <a:solidFill>
                  <a:schemeClr val="accent5">
                    <a:lumMod val="60000"/>
                    <a:lumOff val="40000"/>
                  </a:schemeClr>
                </a:solidFill>
                <a:latin typeface="Arial" panose="020B0604020202020204" pitchFamily="34" charset="0"/>
                <a:cs typeface="Arial" panose="020B0604020202020204" pitchFamily="34" charset="0"/>
              </a:rPr>
              <a:t>ths</a:t>
            </a:r>
          </a:p>
        </p:txBody>
      </p:sp>
      <p:pic>
        <p:nvPicPr>
          <p:cNvPr id="30" name="Picture 29">
            <a:extLst>
              <a:ext uri="{FF2B5EF4-FFF2-40B4-BE49-F238E27FC236}">
                <a16:creationId xmlns:a16="http://schemas.microsoft.com/office/drawing/2014/main" id="{18604CDF-B695-764D-9CE9-134C8DA4E6A8}"/>
              </a:ext>
            </a:extLst>
          </p:cNvPr>
          <p:cNvPicPr>
            <a:picLocks noChangeAspect="1"/>
          </p:cNvPicPr>
          <p:nvPr/>
        </p:nvPicPr>
        <p:blipFill>
          <a:blip r:embed="rId6"/>
          <a:stretch>
            <a:fillRect/>
          </a:stretch>
        </p:blipFill>
        <p:spPr>
          <a:xfrm rot="1635151">
            <a:off x="2012771" y="3196802"/>
            <a:ext cx="349608" cy="1606700"/>
          </a:xfrm>
          <a:prstGeom prst="rect">
            <a:avLst/>
          </a:prstGeom>
          <a:effectLst>
            <a:outerShdw blurRad="76200" dist="12700" sx="102000" sy="102000" algn="ctr" rotWithShape="0">
              <a:prstClr val="black">
                <a:alpha val="40000"/>
              </a:prstClr>
            </a:outerShdw>
          </a:effectLst>
        </p:spPr>
      </p:pic>
      <p:grpSp>
        <p:nvGrpSpPr>
          <p:cNvPr id="22" name="Group 21">
            <a:extLst>
              <a:ext uri="{FF2B5EF4-FFF2-40B4-BE49-F238E27FC236}">
                <a16:creationId xmlns:a16="http://schemas.microsoft.com/office/drawing/2014/main" id="{F1F97D18-E8CA-2347-9133-F1AF8B1307B3}"/>
              </a:ext>
            </a:extLst>
          </p:cNvPr>
          <p:cNvGrpSpPr/>
          <p:nvPr/>
        </p:nvGrpSpPr>
        <p:grpSpPr>
          <a:xfrm>
            <a:off x="5200073" y="1979003"/>
            <a:ext cx="3386074" cy="6095314"/>
            <a:chOff x="1344586" y="2837813"/>
            <a:chExt cx="2431900" cy="4377694"/>
          </a:xfrm>
        </p:grpSpPr>
        <p:pic>
          <p:nvPicPr>
            <p:cNvPr id="23" name="Picture 5">
              <a:extLst>
                <a:ext uri="{FF2B5EF4-FFF2-40B4-BE49-F238E27FC236}">
                  <a16:creationId xmlns:a16="http://schemas.microsoft.com/office/drawing/2014/main" id="{5EE801D0-0960-0947-A9D5-701C032C6475}"/>
                </a:ext>
              </a:extLst>
            </p:cNvPr>
            <p:cNvPicPr>
              <a:picLocks noChangeAspect="1" noChangeArrowheads="1"/>
            </p:cNvPicPr>
            <p:nvPr/>
          </p:nvPicPr>
          <p:blipFill>
            <a:blip r:embed="rId7"/>
            <a:srcRect t="3700" b="3700"/>
            <a:stretch/>
          </p:blipFill>
          <p:spPr bwMode="auto">
            <a:xfrm>
              <a:off x="1344586" y="2837813"/>
              <a:ext cx="2431900" cy="225195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2879341-D3CE-FD49-8448-27F03FB733AD}"/>
                </a:ext>
              </a:extLst>
            </p:cNvPr>
            <p:cNvSpPr/>
            <p:nvPr/>
          </p:nvSpPr>
          <p:spPr>
            <a:xfrm>
              <a:off x="2015154" y="7116115"/>
              <a:ext cx="1144865" cy="99392"/>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grpSp>
      <p:sp>
        <p:nvSpPr>
          <p:cNvPr id="50" name="TextBox 49">
            <a:extLst>
              <a:ext uri="{FF2B5EF4-FFF2-40B4-BE49-F238E27FC236}">
                <a16:creationId xmlns:a16="http://schemas.microsoft.com/office/drawing/2014/main" id="{A703483E-3553-9F4C-99FF-08EFA46ADDBA}"/>
              </a:ext>
            </a:extLst>
          </p:cNvPr>
          <p:cNvSpPr txBox="1"/>
          <p:nvPr/>
        </p:nvSpPr>
        <p:spPr>
          <a:xfrm>
            <a:off x="2660568" y="3465586"/>
            <a:ext cx="2805576" cy="1152367"/>
          </a:xfrm>
          <a:prstGeom prst="rect">
            <a:avLst/>
          </a:prstGeom>
          <a:noFill/>
          <a:effectLst/>
        </p:spPr>
        <p:txBody>
          <a:bodyPr wrap="none" bIns="301752" rtlCol="0">
            <a:spAutoFit/>
          </a:bodyPr>
          <a:lstStyle/>
          <a:p>
            <a:pPr algn="ctr">
              <a:lnSpc>
                <a:spcPct val="93000"/>
              </a:lnSpc>
            </a:pPr>
            <a:r>
              <a:rPr lang="en-US" sz="2800" dirty="0">
                <a:solidFill>
                  <a:schemeClr val="accent5">
                    <a:lumMod val="60000"/>
                    <a:lumOff val="40000"/>
                  </a:schemeClr>
                </a:solidFill>
                <a:latin typeface="Arial" panose="020B0604020202020204" pitchFamily="34" charset="0"/>
                <a:cs typeface="Arial" panose="020B0604020202020204" pitchFamily="34" charset="0"/>
              </a:rPr>
              <a:t>equal the weight</a:t>
            </a:r>
            <a:br>
              <a:rPr lang="en-US" sz="2800" dirty="0">
                <a:solidFill>
                  <a:schemeClr val="accent5">
                    <a:lumMod val="60000"/>
                    <a:lumOff val="40000"/>
                  </a:schemeClr>
                </a:solidFill>
                <a:latin typeface="Arial" panose="020B0604020202020204" pitchFamily="34" charset="0"/>
                <a:cs typeface="Arial" panose="020B0604020202020204" pitchFamily="34" charset="0"/>
              </a:rPr>
            </a:br>
            <a:r>
              <a:rPr lang="en-US" sz="2800" dirty="0">
                <a:solidFill>
                  <a:schemeClr val="accent5">
                    <a:lumMod val="60000"/>
                    <a:lumOff val="40000"/>
                  </a:schemeClr>
                </a:solidFill>
                <a:latin typeface="Arial" panose="020B0604020202020204" pitchFamily="34" charset="0"/>
                <a:cs typeface="Arial" panose="020B0604020202020204" pitchFamily="34" charset="0"/>
              </a:rPr>
              <a:t>of the Sun.</a:t>
            </a:r>
          </a:p>
        </p:txBody>
      </p:sp>
      <p:sp>
        <p:nvSpPr>
          <p:cNvPr id="53" name="TextBox 52">
            <a:extLst>
              <a:ext uri="{FF2B5EF4-FFF2-40B4-BE49-F238E27FC236}">
                <a16:creationId xmlns:a16="http://schemas.microsoft.com/office/drawing/2014/main" id="{1AD92114-E45E-8942-AA49-134987FD8F05}"/>
              </a:ext>
            </a:extLst>
          </p:cNvPr>
          <p:cNvSpPr txBox="1"/>
          <p:nvPr/>
        </p:nvSpPr>
        <p:spPr>
          <a:xfrm>
            <a:off x="2896159" y="2894293"/>
            <a:ext cx="2505814" cy="1643527"/>
          </a:xfrm>
          <a:prstGeom prst="rect">
            <a:avLst/>
          </a:prstGeom>
          <a:noFill/>
          <a:effectLst/>
        </p:spPr>
        <p:txBody>
          <a:bodyPr wrap="none" bIns="301752" rtlCol="0">
            <a:spAutoFit/>
          </a:bodyPr>
          <a:lstStyle>
            <a:defPPr>
              <a:defRPr lang="en-US"/>
            </a:defPPr>
            <a:lvl1pPr algn="ctr">
              <a:defRPr sz="2000" spc="200">
                <a:solidFill>
                  <a:schemeClr val="accent3">
                    <a:lumMod val="40000"/>
                    <a:lumOff val="60000"/>
                  </a:schemeClr>
                </a:solidFill>
                <a:latin typeface="Arial" panose="020B0604020202020204" pitchFamily="34" charset="0"/>
                <a:cs typeface="Arial" panose="020B0604020202020204" pitchFamily="34" charset="0"/>
              </a:defRPr>
            </a:lvl1pPr>
          </a:lstStyle>
          <a:p>
            <a:r>
              <a:rPr lang="en-US" sz="2800" spc="0" dirty="0"/>
              <a:t>It’s almost</a:t>
            </a:r>
            <a:br>
              <a:rPr lang="en-US" sz="2800" spc="0" dirty="0"/>
            </a:br>
            <a:r>
              <a:rPr lang="en-US" sz="2800" spc="0" dirty="0"/>
              <a:t>like comparing</a:t>
            </a:r>
            <a:br>
              <a:rPr lang="en-US" sz="2800" spc="0" dirty="0"/>
            </a:br>
            <a:r>
              <a:rPr lang="en-US" sz="2800" spc="0" dirty="0"/>
              <a:t>a paperclip…</a:t>
            </a:r>
          </a:p>
        </p:txBody>
      </p:sp>
      <p:sp>
        <p:nvSpPr>
          <p:cNvPr id="54" name="TextBox 53">
            <a:extLst>
              <a:ext uri="{FF2B5EF4-FFF2-40B4-BE49-F238E27FC236}">
                <a16:creationId xmlns:a16="http://schemas.microsoft.com/office/drawing/2014/main" id="{C6C69979-782F-E349-9221-FBB6947F0A0B}"/>
              </a:ext>
            </a:extLst>
          </p:cNvPr>
          <p:cNvSpPr txBox="1"/>
          <p:nvPr/>
        </p:nvSpPr>
        <p:spPr>
          <a:xfrm>
            <a:off x="2564361" y="4199146"/>
            <a:ext cx="3202544" cy="781752"/>
          </a:xfrm>
          <a:prstGeom prst="rect">
            <a:avLst/>
          </a:prstGeom>
          <a:noFill/>
          <a:effectLst/>
        </p:spPr>
        <p:txBody>
          <a:bodyPr wrap="none" bIns="301752" rtlCol="0">
            <a:spAutoFit/>
          </a:bodyPr>
          <a:lstStyle>
            <a:defPPr>
              <a:defRPr lang="en-US"/>
            </a:defPPr>
            <a:lvl1pPr algn="ctr">
              <a:defRPr sz="2000" spc="200">
                <a:solidFill>
                  <a:schemeClr val="accent3">
                    <a:lumMod val="40000"/>
                    <a:lumOff val="60000"/>
                  </a:schemeClr>
                </a:solidFill>
                <a:latin typeface="Arial" panose="020B0604020202020204" pitchFamily="34" charset="0"/>
                <a:cs typeface="Arial" panose="020B0604020202020204" pitchFamily="34" charset="0"/>
              </a:defRPr>
            </a:lvl1pPr>
          </a:lstStyle>
          <a:p>
            <a:r>
              <a:rPr lang="en-US" sz="2800" spc="0" dirty="0"/>
              <a:t>to a sumo wrestler.</a:t>
            </a:r>
          </a:p>
        </p:txBody>
      </p:sp>
      <p:sp>
        <p:nvSpPr>
          <p:cNvPr id="19" name="Slide Number Placeholder 7">
            <a:extLst>
              <a:ext uri="{FF2B5EF4-FFF2-40B4-BE49-F238E27FC236}">
                <a16:creationId xmlns:a16="http://schemas.microsoft.com/office/drawing/2014/main" id="{CC7FA935-82F5-C04B-B917-84575E594784}"/>
              </a:ext>
            </a:extLst>
          </p:cNvPr>
          <p:cNvSpPr txBox="1">
            <a:spLocks/>
          </p:cNvSpPr>
          <p:nvPr/>
        </p:nvSpPr>
        <p:spPr>
          <a:xfrm>
            <a:off x="6803560" y="4952849"/>
            <a:ext cx="601370" cy="122071"/>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8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5C533D-D968-4A70-91E2-44C7FEDAA0E0}" type="slidenum">
              <a:rPr lang="en-US" smtClean="0">
                <a:solidFill>
                  <a:schemeClr val="bg2">
                    <a:lumMod val="50000"/>
                  </a:schemeClr>
                </a:solidFill>
              </a:rPr>
              <a:pPr/>
              <a:t>7</a:t>
            </a:fld>
            <a:endParaRPr lang="en-US">
              <a:solidFill>
                <a:schemeClr val="bg2">
                  <a:lumMod val="50000"/>
                </a:schemeClr>
              </a:solidFill>
            </a:endParaRPr>
          </a:p>
        </p:txBody>
      </p:sp>
      <p:sp>
        <p:nvSpPr>
          <p:cNvPr id="2" name="Slide Number Placeholder 1">
            <a:extLst>
              <a:ext uri="{FF2B5EF4-FFF2-40B4-BE49-F238E27FC236}">
                <a16:creationId xmlns:a16="http://schemas.microsoft.com/office/drawing/2014/main" id="{BBE8D7BB-25C2-9C4A-BC1A-BE81C6DE575A}"/>
              </a:ext>
            </a:extLst>
          </p:cNvPr>
          <p:cNvSpPr>
            <a:spLocks noGrp="1"/>
          </p:cNvSpPr>
          <p:nvPr>
            <p:ph type="sldNum" sz="quarter" idx="20"/>
          </p:nvPr>
        </p:nvSpPr>
        <p:spPr/>
        <p:txBody>
          <a:bodyPr/>
          <a:lstStyle/>
          <a:p>
            <a:fld id="{275C533D-D968-4A70-91E2-44C7FEDAA0E0}" type="slidenum">
              <a:rPr lang="en-US" smtClean="0"/>
              <a:pPr/>
              <a:t>7</a:t>
            </a:fld>
            <a:endParaRPr lang="en-US"/>
          </a:p>
        </p:txBody>
      </p:sp>
      <p:sp>
        <p:nvSpPr>
          <p:cNvPr id="21" name="TextBox 20">
            <a:extLst>
              <a:ext uri="{FF2B5EF4-FFF2-40B4-BE49-F238E27FC236}">
                <a16:creationId xmlns:a16="http://schemas.microsoft.com/office/drawing/2014/main" id="{81D15561-B1AA-F544-8A4B-AFDF75A990E7}"/>
              </a:ext>
            </a:extLst>
          </p:cNvPr>
          <p:cNvSpPr txBox="1"/>
          <p:nvPr/>
        </p:nvSpPr>
        <p:spPr>
          <a:xfrm>
            <a:off x="7351776" y="4900945"/>
            <a:ext cx="1691991" cy="205979"/>
          </a:xfrm>
          <a:prstGeom prst="rect">
            <a:avLst/>
          </a:prstGeom>
          <a:noFill/>
        </p:spPr>
        <p:txBody>
          <a:bodyPr wrap="square" rtlCol="0" anchor="ctr">
            <a:noAutofit/>
          </a:bodyPr>
          <a:lstStyle/>
          <a:p>
            <a:pPr algn="r"/>
            <a:r>
              <a:rPr lang="en-US" sz="1000" b="1" kern="0" spc="70" dirty="0" err="1">
                <a:solidFill>
                  <a:srgbClr val="3E556E"/>
                </a:solidFill>
              </a:rPr>
              <a:t>exoplanets.nasa.gov</a:t>
            </a:r>
            <a:endParaRPr lang="en-US" sz="1000" b="1" kern="0" spc="70" dirty="0">
              <a:solidFill>
                <a:srgbClr val="3E556E"/>
              </a:solidFill>
            </a:endParaRPr>
          </a:p>
        </p:txBody>
      </p:sp>
    </p:spTree>
    <p:extLst>
      <p:ext uri="{BB962C8B-B14F-4D97-AF65-F5344CB8AC3E}">
        <p14:creationId xmlns:p14="http://schemas.microsoft.com/office/powerpoint/2010/main" val="41824379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6" presetClass="emph" presetSubtype="0" accel="50000" decel="50000" autoRev="1" fill="hold" grpId="2" nodeType="withEffect">
                                  <p:stCondLst>
                                    <p:cond delay="0"/>
                                  </p:stCondLst>
                                  <p:iterate type="lt">
                                    <p:tmPct val="0"/>
                                  </p:iterate>
                                  <p:childTnLst>
                                    <p:animScale>
                                      <p:cBhvr>
                                        <p:cTn id="9" dur="1000" fill="hold"/>
                                        <p:tgtEl>
                                          <p:spTgt spid="17"/>
                                        </p:tgtEl>
                                      </p:cBhvr>
                                      <p:by x="118000" y="118000"/>
                                    </p:animScale>
                                  </p:childTnLst>
                                </p:cTn>
                              </p:par>
                            </p:childTnLst>
                          </p:cTn>
                        </p:par>
                        <p:par>
                          <p:cTn id="10" fill="hold">
                            <p:stCondLst>
                              <p:cond delay="2000"/>
                            </p:stCondLst>
                            <p:childTnLst>
                              <p:par>
                                <p:cTn id="11" presetID="10" presetClass="entr" presetSubtype="0" fill="hold" grpId="0" nodeType="afterEffect">
                                  <p:stCondLst>
                                    <p:cond delay="500"/>
                                  </p:stCondLst>
                                  <p:iterate type="lt">
                                    <p:tmPct val="0"/>
                                  </p:iterate>
                                  <p:childTnLst>
                                    <p:set>
                                      <p:cBhvr>
                                        <p:cTn id="12" dur="1" fill="hold">
                                          <p:stCondLst>
                                            <p:cond delay="0"/>
                                          </p:stCondLst>
                                        </p:cTn>
                                        <p:tgtEl>
                                          <p:spTgt spid="50"/>
                                        </p:tgtEl>
                                        <p:attrNameLst>
                                          <p:attrName>style.visibility</p:attrName>
                                        </p:attrNameLst>
                                      </p:cBhvr>
                                      <p:to>
                                        <p:strVal val="visible"/>
                                      </p:to>
                                    </p:set>
                                    <p:animEffect transition="in" filter="fade">
                                      <p:cBhvr>
                                        <p:cTn id="13" dur="7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iterate type="lt">
                                    <p:tmPct val="0"/>
                                  </p:iterate>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10" presetClass="exit" presetSubtype="0" fill="hold" grpId="1" nodeType="withEffect">
                                  <p:stCondLst>
                                    <p:cond delay="0"/>
                                  </p:stCondLst>
                                  <p:iterate type="lt">
                                    <p:tmPct val="0"/>
                                  </p:iterate>
                                  <p:childTnLst>
                                    <p:animEffect transition="out" filter="fade">
                                      <p:cBhvr>
                                        <p:cTn id="20" dur="500"/>
                                        <p:tgtEl>
                                          <p:spTgt spid="50"/>
                                        </p:tgtEl>
                                      </p:cBhvr>
                                    </p:animEffect>
                                    <p:set>
                                      <p:cBhvr>
                                        <p:cTn id="21" dur="1" fill="hold">
                                          <p:stCondLst>
                                            <p:cond delay="499"/>
                                          </p:stCondLst>
                                        </p:cTn>
                                        <p:tgtEl>
                                          <p:spTgt spid="50"/>
                                        </p:tgtEl>
                                        <p:attrNameLst>
                                          <p:attrName>style.visibility</p:attrName>
                                        </p:attrNameLst>
                                      </p:cBhvr>
                                      <p:to>
                                        <p:strVal val="hidden"/>
                                      </p:to>
                                    </p:set>
                                  </p:childTnLst>
                                </p:cTn>
                              </p:par>
                            </p:childTnLst>
                          </p:cTn>
                        </p:par>
                        <p:par>
                          <p:cTn id="22" fill="hold">
                            <p:stCondLst>
                              <p:cond delay="500"/>
                            </p:stCondLst>
                            <p:childTnLst>
                              <p:par>
                                <p:cTn id="23" presetID="2" presetClass="entr" presetSubtype="8" decel="50000" fill="hold" nodeType="afterEffect">
                                  <p:stCondLst>
                                    <p:cond delay="50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0-#ppt_w/2"/>
                                          </p:val>
                                        </p:tav>
                                        <p:tav tm="100000">
                                          <p:val>
                                            <p:strVal val="#ppt_x"/>
                                          </p:val>
                                        </p:tav>
                                      </p:tavLst>
                                    </p:anim>
                                    <p:anim calcmode="lin" valueType="num">
                                      <p:cBhvr additive="base">
                                        <p:cTn id="26" dur="500" fill="hold"/>
                                        <p:tgtEl>
                                          <p:spTgt spid="30"/>
                                        </p:tgtEl>
                                        <p:attrNameLst>
                                          <p:attrName>ppt_y</p:attrName>
                                        </p:attrNameLst>
                                      </p:cBhvr>
                                      <p:tavLst>
                                        <p:tav tm="0">
                                          <p:val>
                                            <p:strVal val="#ppt_y"/>
                                          </p:val>
                                        </p:tav>
                                        <p:tav tm="100000">
                                          <p:val>
                                            <p:strVal val="#ppt_y"/>
                                          </p:val>
                                        </p:tav>
                                      </p:tavLst>
                                    </p:anim>
                                  </p:childTnLst>
                                </p:cTn>
                              </p:par>
                              <p:par>
                                <p:cTn id="27" presetID="8" presetClass="emph" presetSubtype="0" repeatCount="0" accel="50000" decel="50000" autoRev="1" fill="hold" nodeType="withEffect">
                                  <p:stCondLst>
                                    <p:cond delay="500"/>
                                  </p:stCondLst>
                                  <p:childTnLst>
                                    <p:animRot by="-2880000">
                                      <p:cBhvr>
                                        <p:cTn id="28" dur="1000" fill="hold"/>
                                        <p:tgtEl>
                                          <p:spTgt spid="30"/>
                                        </p:tgtEl>
                                        <p:attrNameLst>
                                          <p:attrName>r</p:attrName>
                                        </p:attrNameLst>
                                      </p:cBhvr>
                                    </p:animRo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700"/>
                                        <p:tgtEl>
                                          <p:spTgt spid="53"/>
                                        </p:tgtEl>
                                      </p:cBhvr>
                                    </p:animEffect>
                                  </p:childTnLst>
                                </p:cTn>
                              </p:par>
                              <p:par>
                                <p:cTn id="33" presetID="6" presetClass="emph" presetSubtype="0" fill="hold" nodeType="withEffect">
                                  <p:stCondLst>
                                    <p:cond delay="0"/>
                                  </p:stCondLst>
                                  <p:childTnLst>
                                    <p:animScale>
                                      <p:cBhvr>
                                        <p:cTn id="34" dur="1000" fill="hold"/>
                                        <p:tgtEl>
                                          <p:spTgt spid="30"/>
                                        </p:tgtEl>
                                      </p:cBhvr>
                                      <p:by x="25000" y="25000"/>
                                    </p:animScale>
                                  </p:childTnLst>
                                </p:cTn>
                              </p:par>
                            </p:childTnLst>
                          </p:cTn>
                        </p:par>
                        <p:par>
                          <p:cTn id="35" fill="hold">
                            <p:stCondLst>
                              <p:cond delay="4000"/>
                            </p:stCondLst>
                            <p:childTnLst>
                              <p:par>
                                <p:cTn id="36" presetID="2" presetClass="entr" presetSubtype="2" decel="5000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800" fill="hold"/>
                                        <p:tgtEl>
                                          <p:spTgt spid="22"/>
                                        </p:tgtEl>
                                        <p:attrNameLst>
                                          <p:attrName>ppt_x</p:attrName>
                                        </p:attrNameLst>
                                      </p:cBhvr>
                                      <p:tavLst>
                                        <p:tav tm="0">
                                          <p:val>
                                            <p:strVal val="1+#ppt_w/2"/>
                                          </p:val>
                                        </p:tav>
                                        <p:tav tm="100000">
                                          <p:val>
                                            <p:strVal val="#ppt_x"/>
                                          </p:val>
                                        </p:tav>
                                      </p:tavLst>
                                    </p:anim>
                                    <p:anim calcmode="lin" valueType="num">
                                      <p:cBhvr additive="base">
                                        <p:cTn id="39" dur="800" fill="hold"/>
                                        <p:tgtEl>
                                          <p:spTgt spid="22"/>
                                        </p:tgtEl>
                                        <p:attrNameLst>
                                          <p:attrName>ppt_y</p:attrName>
                                        </p:attrNameLst>
                                      </p:cBhvr>
                                      <p:tavLst>
                                        <p:tav tm="0">
                                          <p:val>
                                            <p:strVal val="#ppt_y"/>
                                          </p:val>
                                        </p:tav>
                                        <p:tav tm="100000">
                                          <p:val>
                                            <p:strVal val="#ppt_y"/>
                                          </p:val>
                                        </p:tav>
                                      </p:tavLst>
                                    </p:anim>
                                  </p:childTnLst>
                                </p:cTn>
                              </p:par>
                              <p:par>
                                <p:cTn id="40" presetID="6" presetClass="emph" presetSubtype="0" repeatCount="0" accel="50000" autoRev="1" fill="hold" nodeType="withEffect">
                                  <p:stCondLst>
                                    <p:cond delay="0"/>
                                  </p:stCondLst>
                                  <p:childTnLst>
                                    <p:animScale>
                                      <p:cBhvr>
                                        <p:cTn id="41" dur="800" fill="hold"/>
                                        <p:tgtEl>
                                          <p:spTgt spid="22"/>
                                        </p:tgtEl>
                                      </p:cBhvr>
                                      <p:by x="100000" y="103000"/>
                                    </p:animScale>
                                  </p:childTnLst>
                                </p:cTn>
                              </p:par>
                              <p:par>
                                <p:cTn id="42" presetID="10" presetClass="entr" presetSubtype="0" fill="hold" grpId="0" nodeType="withEffect">
                                  <p:stCondLst>
                                    <p:cond delay="200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childTnLst>
                          </p:cTn>
                        </p:par>
                        <p:par>
                          <p:cTn id="45" fill="hold">
                            <p:stCondLst>
                              <p:cond delay="6500"/>
                            </p:stCondLst>
                            <p:childTnLst>
                              <p:par>
                                <p:cTn id="46" presetID="6" presetClass="emph" presetSubtype="0" accel="50000" autoRev="1" fill="hold" nodeType="afterEffect">
                                  <p:stCondLst>
                                    <p:cond delay="1000"/>
                                  </p:stCondLst>
                                  <p:childTnLst>
                                    <p:animScale>
                                      <p:cBhvr>
                                        <p:cTn id="47" dur="800" fill="hold"/>
                                        <p:tgtEl>
                                          <p:spTgt spid="22"/>
                                        </p:tgtEl>
                                      </p:cBhvr>
                                      <p:by x="100000" y="10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50" grpId="0"/>
      <p:bldP spid="50" grpId="1"/>
      <p:bldP spid="53" grpId="0" bldLvl="2"/>
      <p:bldP spid="54" grpId="0" bldLvl="2"/>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Black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50000"/>
          </a:schemeClr>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2"/>
          </a:solidFill>
          <a:headEnd type="arrow"/>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15980</TotalTime>
  <Words>996</Words>
  <Application>Microsoft Macintosh PowerPoint</Application>
  <PresentationFormat>On-screen Show (16:9)</PresentationFormat>
  <Paragraphs>122</Paragraphs>
  <Slides>7</Slides>
  <Notes>7</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7</vt:i4>
      </vt:variant>
    </vt:vector>
  </HeadingPairs>
  <TitlesOfParts>
    <vt:vector size="9" baseType="lpstr">
      <vt:lpstr>Arial</vt:lpstr>
      <vt:lpstr>NASAjpl-BlackTheme-16x9-vA6</vt:lpstr>
      <vt:lpstr>Stars vs. Planets – </vt:lpstr>
      <vt:lpstr>Stars vs. Planets – Brightness</vt:lpstr>
      <vt:lpstr>Stars vs. Planets – Brightness</vt:lpstr>
      <vt:lpstr>Stars vs. Planets – Size</vt:lpstr>
      <vt:lpstr>Stars vs. Planets – Size</vt:lpstr>
      <vt:lpstr>Stars vs. Planets – Weight (Mass)</vt:lpstr>
      <vt:lpstr>Stars vs. Planets – Weight (Mass)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Piazza, Enrico G (US 1864)</cp:lastModifiedBy>
  <cp:revision>261</cp:revision>
  <dcterms:created xsi:type="dcterms:W3CDTF">2016-09-08T21:41:17Z</dcterms:created>
  <dcterms:modified xsi:type="dcterms:W3CDTF">2021-11-05T00:13:26Z</dcterms:modified>
</cp:coreProperties>
</file>