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80" r:id="rId4"/>
    <p:sldId id="266" r:id="rId5"/>
    <p:sldId id="268" r:id="rId6"/>
    <p:sldId id="269" r:id="rId7"/>
    <p:sldId id="270" r:id="rId8"/>
    <p:sldId id="271" r:id="rId9"/>
    <p:sldId id="282" r:id="rId10"/>
    <p:sldId id="264" r:id="rId11"/>
    <p:sldId id="281" r:id="rId12"/>
    <p:sldId id="272" r:id="rId13"/>
    <p:sldId id="273" r:id="rId14"/>
    <p:sldId id="284" r:id="rId15"/>
    <p:sldId id="275" r:id="rId16"/>
    <p:sldId id="276"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E2C"/>
    <a:srgbClr val="868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8"/>
    <p:restoredTop sz="94679"/>
  </p:normalViewPr>
  <p:slideViewPr>
    <p:cSldViewPr snapToGrid="0" snapToObjects="1">
      <p:cViewPr varScale="1">
        <p:scale>
          <a:sx n="90" d="100"/>
          <a:sy n="90" d="100"/>
        </p:scale>
        <p:origin x="224" y="1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08242-7B01-3C46-A92A-1EBCF5070613}" type="datetimeFigureOut">
              <a:rPr lang="en-US" smtClean="0"/>
              <a:t>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21DA3-D6C8-914D-95B0-41BF4848E192}" type="slidenum">
              <a:rPr lang="en-US" smtClean="0"/>
              <a:t>‹#›</a:t>
            </a:fld>
            <a:endParaRPr lang="en-US"/>
          </a:p>
        </p:txBody>
      </p:sp>
    </p:spTree>
    <p:extLst>
      <p:ext uri="{BB962C8B-B14F-4D97-AF65-F5344CB8AC3E}">
        <p14:creationId xmlns:p14="http://schemas.microsoft.com/office/powerpoint/2010/main" val="298711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108">
              <a:defRPr sz="2400" b="1">
                <a:solidFill>
                  <a:schemeClr val="tx1"/>
                </a:solidFill>
                <a:latin typeface="Arial" charset="0"/>
                <a:ea typeface="ＭＳ Ｐゴシック" charset="0"/>
                <a:cs typeface="ＭＳ Ｐゴシック" charset="0"/>
              </a:defRPr>
            </a:lvl1pPr>
            <a:lvl2pPr marL="731286" indent="-281264" defTabSz="914108">
              <a:defRPr sz="2400" b="1">
                <a:solidFill>
                  <a:schemeClr val="tx1"/>
                </a:solidFill>
                <a:latin typeface="Arial" charset="0"/>
                <a:ea typeface="ＭＳ Ｐゴシック" charset="0"/>
              </a:defRPr>
            </a:lvl2pPr>
            <a:lvl3pPr marL="1125055" indent="-225011" defTabSz="914108">
              <a:defRPr sz="2400" b="1">
                <a:solidFill>
                  <a:schemeClr val="tx1"/>
                </a:solidFill>
                <a:latin typeface="Arial" charset="0"/>
                <a:ea typeface="ＭＳ Ｐゴシック" charset="0"/>
              </a:defRPr>
            </a:lvl3pPr>
            <a:lvl4pPr marL="1575077" indent="-225011" defTabSz="914108">
              <a:defRPr sz="2400" b="1">
                <a:solidFill>
                  <a:schemeClr val="tx1"/>
                </a:solidFill>
                <a:latin typeface="Arial" charset="0"/>
                <a:ea typeface="ＭＳ Ｐゴシック" charset="0"/>
              </a:defRPr>
            </a:lvl4pPr>
            <a:lvl5pPr marL="2025099" indent="-225011" defTabSz="914108">
              <a:defRPr sz="2400" b="1">
                <a:solidFill>
                  <a:schemeClr val="tx1"/>
                </a:solidFill>
                <a:latin typeface="Arial" charset="0"/>
                <a:ea typeface="ＭＳ Ｐゴシック" charset="0"/>
              </a:defRPr>
            </a:lvl5pPr>
            <a:lvl6pPr marL="2475121" indent="-225011" defTabSz="914108" eaLnBrk="0" fontAlgn="base" hangingPunct="0">
              <a:spcBef>
                <a:spcPct val="0"/>
              </a:spcBef>
              <a:spcAft>
                <a:spcPct val="0"/>
              </a:spcAft>
              <a:defRPr sz="2400" b="1">
                <a:solidFill>
                  <a:schemeClr val="tx1"/>
                </a:solidFill>
                <a:latin typeface="Arial" charset="0"/>
                <a:ea typeface="ＭＳ Ｐゴシック" charset="0"/>
              </a:defRPr>
            </a:lvl6pPr>
            <a:lvl7pPr marL="2925143" indent="-225011" defTabSz="914108" eaLnBrk="0" fontAlgn="base" hangingPunct="0">
              <a:spcBef>
                <a:spcPct val="0"/>
              </a:spcBef>
              <a:spcAft>
                <a:spcPct val="0"/>
              </a:spcAft>
              <a:defRPr sz="2400" b="1">
                <a:solidFill>
                  <a:schemeClr val="tx1"/>
                </a:solidFill>
                <a:latin typeface="Arial" charset="0"/>
                <a:ea typeface="ＭＳ Ｐゴシック" charset="0"/>
              </a:defRPr>
            </a:lvl7pPr>
            <a:lvl8pPr marL="3375165" indent="-225011" defTabSz="914108" eaLnBrk="0" fontAlgn="base" hangingPunct="0">
              <a:spcBef>
                <a:spcPct val="0"/>
              </a:spcBef>
              <a:spcAft>
                <a:spcPct val="0"/>
              </a:spcAft>
              <a:defRPr sz="2400" b="1">
                <a:solidFill>
                  <a:schemeClr val="tx1"/>
                </a:solidFill>
                <a:latin typeface="Arial" charset="0"/>
                <a:ea typeface="ＭＳ Ｐゴシック" charset="0"/>
              </a:defRPr>
            </a:lvl8pPr>
            <a:lvl9pPr marL="3825187" indent="-225011" defTabSz="914108" eaLnBrk="0" fontAlgn="base" hangingPunct="0">
              <a:spcBef>
                <a:spcPct val="0"/>
              </a:spcBef>
              <a:spcAft>
                <a:spcPct val="0"/>
              </a:spcAft>
              <a:defRPr sz="2400" b="1">
                <a:solidFill>
                  <a:schemeClr val="tx1"/>
                </a:solidFill>
                <a:latin typeface="Arial" charset="0"/>
                <a:ea typeface="ＭＳ Ｐゴシック" charset="0"/>
              </a:defRPr>
            </a:lvl9pPr>
          </a:lstStyle>
          <a:p>
            <a:pPr>
              <a:defRPr/>
            </a:pPr>
            <a:fld id="{F73D2146-C1BF-2647-B63D-49073A3E18FE}" type="slidenum">
              <a:rPr lang="en-US" sz="1200" b="0">
                <a:solidFill>
                  <a:srgbClr val="000000"/>
                </a:solidFill>
                <a:latin typeface="Times New Roman" charset="0"/>
              </a:rPr>
              <a:pPr>
                <a:defRPr/>
              </a:pPr>
              <a:t>4</a:t>
            </a:fld>
            <a:endParaRPr lang="en-US" sz="1200" b="0">
              <a:solidFill>
                <a:srgbClr val="000000"/>
              </a:solidFill>
              <a:latin typeface="Times New Roman" charset="0"/>
            </a:endParaRPr>
          </a:p>
        </p:txBody>
      </p:sp>
      <p:sp>
        <p:nvSpPr>
          <p:cNvPr id="452610" name="Rectangle 2"/>
          <p:cNvSpPr>
            <a:spLocks noGrp="1" noRot="1" noChangeAspect="1" noChangeArrowheads="1"/>
          </p:cNvSpPr>
          <p:nvPr>
            <p:ph type="sldImg"/>
          </p:nvPr>
        </p:nvSpPr>
        <p:spPr>
          <a:solidFill>
            <a:srgbClr val="FFFFFF"/>
          </a:solid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45261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Recommendation</a:t>
            </a:r>
            <a:r>
              <a:rPr lang="en-US" baseline="0" dirty="0"/>
              <a:t> to use this as the structure for the talk</a:t>
            </a: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dirty="0"/>
              <a:t>We</a:t>
            </a:r>
            <a:r>
              <a:rPr lang="en-US" baseline="0" dirty="0"/>
              <a:t> have to figure out which planets are most likely to harbor life, and determine how we will use observations available to us to choose the best targets.   Then we have to determine how we would </a:t>
            </a:r>
            <a:r>
              <a:rPr lang="en-US" baseline="0" dirty="0" err="1"/>
              <a:t>recognizethat</a:t>
            </a:r>
            <a:r>
              <a:rPr lang="en-US" baseline="0" dirty="0"/>
              <a:t> they can support life.  </a:t>
            </a:r>
          </a:p>
          <a:p>
            <a:pPr>
              <a:defRPr/>
            </a:pPr>
            <a:endParaRPr lang="en-US" baseline="0" dirty="0"/>
          </a:p>
          <a:p>
            <a:pPr>
              <a:lnSpc>
                <a:spcPct val="80000"/>
              </a:lnSpc>
              <a:defRPr/>
            </a:pPr>
            <a:r>
              <a:rPr lang="en-US" sz="2000" dirty="0">
                <a:solidFill>
                  <a:schemeClr val="bg1"/>
                </a:solidFill>
                <a:latin typeface="Times New Roman" charset="0"/>
                <a:ea typeface="ＭＳ Ｐゴシック" charset="0"/>
                <a:cs typeface="ＭＳ Ｐゴシック" charset="0"/>
              </a:rPr>
              <a:t>Photometric, spectral or temporal features indicative of life’s global impact on a planetary environment. </a:t>
            </a:r>
          </a:p>
          <a:p>
            <a:pPr>
              <a:lnSpc>
                <a:spcPct val="80000"/>
              </a:lnSpc>
              <a:defRPr/>
            </a:pPr>
            <a:endParaRPr lang="en-US" sz="2400" dirty="0">
              <a:solidFill>
                <a:schemeClr val="bg1"/>
              </a:solidFill>
              <a:latin typeface="Times New Roman" charset="0"/>
              <a:ea typeface="ＭＳ Ｐゴシック" charset="0"/>
              <a:cs typeface="ＭＳ Ｐゴシック" charset="0"/>
            </a:endParaRPr>
          </a:p>
          <a:p>
            <a:pPr>
              <a:lnSpc>
                <a:spcPct val="80000"/>
              </a:lnSpc>
              <a:defRPr/>
            </a:pPr>
            <a:r>
              <a:rPr lang="en-US" sz="2000" dirty="0">
                <a:solidFill>
                  <a:schemeClr val="bg1"/>
                </a:solidFill>
                <a:latin typeface="Times New Roman" charset="0"/>
                <a:ea typeface="ＭＳ Ｐゴシック" charset="0"/>
                <a:cs typeface="ＭＳ Ｐゴシック" charset="0"/>
              </a:rPr>
              <a:t>Earth exhibits global-scale modification of its:</a:t>
            </a:r>
          </a:p>
          <a:p>
            <a:pPr lvl="1">
              <a:lnSpc>
                <a:spcPct val="80000"/>
              </a:lnSpc>
              <a:defRPr/>
            </a:pPr>
            <a:r>
              <a:rPr lang="en-US" sz="1800" dirty="0">
                <a:solidFill>
                  <a:schemeClr val="bg1"/>
                </a:solidFill>
              </a:rPr>
              <a:t>Atmosphere</a:t>
            </a:r>
          </a:p>
          <a:p>
            <a:pPr lvl="1">
              <a:lnSpc>
                <a:spcPct val="80000"/>
              </a:lnSpc>
              <a:defRPr/>
            </a:pPr>
            <a:r>
              <a:rPr lang="en-US" sz="1800" dirty="0">
                <a:solidFill>
                  <a:schemeClr val="bg1"/>
                </a:solidFill>
              </a:rPr>
              <a:t>Surface</a:t>
            </a:r>
          </a:p>
          <a:p>
            <a:pPr lvl="1">
              <a:lnSpc>
                <a:spcPct val="80000"/>
              </a:lnSpc>
              <a:defRPr/>
            </a:pPr>
            <a:r>
              <a:rPr lang="en-US" sz="1800" dirty="0">
                <a:solidFill>
                  <a:schemeClr val="bg1"/>
                </a:solidFill>
              </a:rPr>
              <a:t>Temporal behavior</a:t>
            </a:r>
          </a:p>
          <a:p>
            <a:pPr>
              <a:lnSpc>
                <a:spcPct val="80000"/>
              </a:lnSpc>
              <a:defRPr/>
            </a:pPr>
            <a:endParaRPr lang="en-US" sz="1800" dirty="0">
              <a:solidFill>
                <a:schemeClr val="bg1"/>
              </a:solidFill>
              <a:latin typeface="Times New Roman" charset="0"/>
              <a:ea typeface="ＭＳ Ｐゴシック" charset="0"/>
              <a:cs typeface="ＭＳ Ｐゴシック" charset="0"/>
            </a:endParaRPr>
          </a:p>
          <a:p>
            <a:pPr>
              <a:lnSpc>
                <a:spcPct val="80000"/>
              </a:lnSpc>
              <a:defRPr/>
            </a:pPr>
            <a:r>
              <a:rPr lang="en-US" sz="2000" i="1" dirty="0">
                <a:solidFill>
                  <a:schemeClr val="bg1"/>
                </a:solidFill>
                <a:latin typeface="Times New Roman" charset="0"/>
                <a:ea typeface="ＭＳ Ｐゴシック" charset="0"/>
                <a:cs typeface="ＭＳ Ｐゴシック" charset="0"/>
              </a:rPr>
              <a:t>These must be identified in context</a:t>
            </a:r>
          </a:p>
          <a:p>
            <a:pPr>
              <a:lnSpc>
                <a:spcPct val="80000"/>
              </a:lnSpc>
              <a:defRPr/>
            </a:pPr>
            <a:endParaRPr lang="en-US" sz="2000" dirty="0">
              <a:solidFill>
                <a:schemeClr val="bg1"/>
              </a:solidFill>
              <a:latin typeface="Times New Roman" charset="0"/>
              <a:ea typeface="ＭＳ Ｐゴシック" charset="0"/>
              <a:cs typeface="ＭＳ Ｐゴシック" charset="0"/>
            </a:endParaRPr>
          </a:p>
          <a:p>
            <a:pPr>
              <a:defRPr/>
            </a:pPr>
            <a:endParaRPr lang="en-US" dirty="0"/>
          </a:p>
          <a:p>
            <a:pPr>
              <a:defRPr/>
            </a:pPr>
            <a:endParaRPr lang="en-US" dirty="0"/>
          </a:p>
          <a:p>
            <a:pPr>
              <a:lnSpc>
                <a:spcPct val="80000"/>
              </a:lnSpc>
              <a:defRPr/>
            </a:pPr>
            <a:r>
              <a:rPr lang="en-US" sz="2000" dirty="0">
                <a:solidFill>
                  <a:schemeClr val="bg1"/>
                </a:solidFill>
                <a:latin typeface="Times New Roman" charset="0"/>
                <a:ea typeface="ＭＳ Ｐゴシック" charset="0"/>
                <a:cs typeface="ＭＳ Ｐゴシック" charset="0"/>
              </a:rPr>
              <a:t>Possible False Positives</a:t>
            </a:r>
          </a:p>
          <a:p>
            <a:pPr lvl="1">
              <a:lnSpc>
                <a:spcPct val="80000"/>
              </a:lnSpc>
              <a:defRPr/>
            </a:pPr>
            <a:r>
              <a:rPr lang="en-US" sz="1600" dirty="0">
                <a:solidFill>
                  <a:schemeClr val="bg1"/>
                </a:solidFill>
              </a:rPr>
              <a:t>Planetary processes that mimic the characteristics expected of a </a:t>
            </a:r>
            <a:r>
              <a:rPr lang="en-US" sz="1600" dirty="0" err="1">
                <a:solidFill>
                  <a:schemeClr val="bg1"/>
                </a:solidFill>
              </a:rPr>
              <a:t>biosignature</a:t>
            </a:r>
            <a:r>
              <a:rPr lang="en-US" sz="1600" dirty="0">
                <a:solidFill>
                  <a:schemeClr val="bg1"/>
                </a:solidFill>
              </a:rPr>
              <a:t>.  </a:t>
            </a:r>
          </a:p>
          <a:p>
            <a:pPr lvl="1">
              <a:lnSpc>
                <a:spcPct val="80000"/>
              </a:lnSpc>
              <a:defRPr/>
            </a:pPr>
            <a:endParaRPr lang="en-US" sz="1600" dirty="0">
              <a:solidFill>
                <a:schemeClr val="bg1"/>
              </a:solidFill>
            </a:endParaRPr>
          </a:p>
          <a:p>
            <a:pPr>
              <a:lnSpc>
                <a:spcPct val="80000"/>
              </a:lnSpc>
              <a:defRPr/>
            </a:pPr>
            <a:r>
              <a:rPr lang="en-US" sz="2000" dirty="0">
                <a:solidFill>
                  <a:schemeClr val="bg1"/>
                </a:solidFill>
              </a:rPr>
              <a:t>Possible “</a:t>
            </a:r>
            <a:r>
              <a:rPr lang="en-US" sz="2000" dirty="0" err="1">
                <a:solidFill>
                  <a:schemeClr val="bg1"/>
                </a:solidFill>
              </a:rPr>
              <a:t>Antibiosignatures</a:t>
            </a:r>
            <a:r>
              <a:rPr lang="en-US" sz="2000" dirty="0">
                <a:solidFill>
                  <a:schemeClr val="bg1"/>
                </a:solidFill>
              </a:rPr>
              <a:t>”</a:t>
            </a:r>
          </a:p>
          <a:p>
            <a:pPr>
              <a:lnSpc>
                <a:spcPct val="80000"/>
              </a:lnSpc>
              <a:defRPr/>
            </a:pPr>
            <a:endParaRPr lang="en-US" sz="2000" dirty="0">
              <a:solidFill>
                <a:schemeClr val="bg1"/>
              </a:solidFill>
              <a:latin typeface="Times New Roman" charset="0"/>
              <a:ea typeface="ＭＳ Ｐゴシック" charset="0"/>
              <a:cs typeface="ＭＳ Ｐゴシック" charset="0"/>
            </a:endParaRPr>
          </a:p>
          <a:p>
            <a:pPr lvl="1">
              <a:lnSpc>
                <a:spcPct val="80000"/>
              </a:lnSpc>
              <a:defRPr/>
            </a:pPr>
            <a:endParaRPr lang="en-US" sz="1600" dirty="0">
              <a:solidFill>
                <a:schemeClr val="bg1"/>
              </a:solidFill>
            </a:endParaRPr>
          </a:p>
          <a:p>
            <a:pPr>
              <a:lnSpc>
                <a:spcPct val="80000"/>
              </a:lnSpc>
              <a:defRPr/>
            </a:pPr>
            <a:endParaRPr lang="en-US" sz="2000" dirty="0">
              <a:solidFill>
                <a:schemeClr val="bg1"/>
              </a:solidFill>
              <a:latin typeface="Times New Roman" charset="0"/>
              <a:ea typeface="ＭＳ Ｐゴシック" charset="0"/>
              <a:cs typeface="ＭＳ Ｐゴシック" charset="0"/>
            </a:endParaRPr>
          </a:p>
          <a:p>
            <a:pPr>
              <a:defRPr/>
            </a:pPr>
            <a:endParaRPr lang="en-US" dirty="0"/>
          </a:p>
        </p:txBody>
      </p:sp>
    </p:spTree>
    <p:extLst>
      <p:ext uri="{BB962C8B-B14F-4D97-AF65-F5344CB8AC3E}">
        <p14:creationId xmlns:p14="http://schemas.microsoft.com/office/powerpoint/2010/main" val="155272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Figure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6 -</a:t>
            </a:r>
            <a:r>
              <a:rPr lang="en-US" sz="1200" b="0" i="1" u="none" strike="noStrike" kern="1200" dirty="0">
                <a:solidFill>
                  <a:schemeClr val="tx1"/>
                </a:solidFill>
                <a:effectLst/>
                <a:latin typeface="+mn-lt"/>
                <a:ea typeface="+mn-ea"/>
                <a:cs typeface="+mn-cs"/>
              </a:rPr>
              <a:t> Biosignature and habitability marker gas absorption lines. </a:t>
            </a:r>
            <a:r>
              <a:rPr lang="en-US" sz="1200" b="0" i="0" u="none" strike="noStrike" kern="1200" dirty="0">
                <a:solidFill>
                  <a:schemeClr val="tx1"/>
                </a:solidFill>
                <a:effectLst/>
                <a:latin typeface="+mn-lt"/>
                <a:ea typeface="+mn-ea"/>
                <a:cs typeface="+mn-cs"/>
              </a:rPr>
              <a:t>Line intensities (cm</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/(molecule cm</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from HITRAN 2012 (Rothman et al. 2013) for the following gases: H</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O,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O</a:t>
            </a:r>
            <a:r>
              <a:rPr lang="en-US" sz="1200" b="0" i="0" u="none" strike="noStrike" kern="1200" baseline="-25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 N</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O, CO, and CH</a:t>
            </a:r>
            <a:r>
              <a:rPr lang="en-US" sz="1200" b="0" i="0" u="none" strike="noStrike" kern="1200" baseline="-25000" dirty="0">
                <a:solidFill>
                  <a:schemeClr val="tx1"/>
                </a:solidFill>
                <a:effectLst/>
                <a:latin typeface="+mn-lt"/>
                <a:ea typeface="+mn-ea"/>
                <a:cs typeface="+mn-cs"/>
              </a:rPr>
              <a:t>4</a:t>
            </a:r>
            <a:r>
              <a:rPr lang="en-US" sz="1200" b="0" i="0" u="none" strike="noStrike" kern="1200" dirty="0">
                <a:solidFill>
                  <a:schemeClr val="tx1"/>
                </a:solidFill>
                <a:effectLst/>
                <a:latin typeface="+mn-lt"/>
                <a:ea typeface="+mn-ea"/>
                <a:cs typeface="+mn-cs"/>
              </a:rPr>
              <a:t>. [Note: To be replace by individual panels for each biosignature gas (adding CH</a:t>
            </a:r>
            <a:r>
              <a:rPr lang="en-US" sz="1200" b="0" i="0" u="none" strike="noStrike" kern="1200" baseline="-25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Cl, DMS, DMDS, CH</a:t>
            </a:r>
            <a:r>
              <a:rPr lang="en-US" sz="1200" b="0" i="0" u="none" strike="noStrike" kern="1200" baseline="-25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SH, C</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H</a:t>
            </a:r>
            <a:r>
              <a:rPr lang="en-US" sz="1200" b="0" i="0" u="none" strike="noStrike" kern="1200" baseline="-25000" dirty="0">
                <a:solidFill>
                  <a:schemeClr val="tx1"/>
                </a:solidFill>
                <a:effectLst/>
                <a:latin typeface="+mn-lt"/>
                <a:ea typeface="+mn-ea"/>
                <a:cs typeface="+mn-cs"/>
              </a:rPr>
              <a:t>6</a:t>
            </a:r>
            <a:r>
              <a:rPr lang="en-US" sz="1200" b="0" i="0" u="none" strike="noStrike" kern="1200" dirty="0">
                <a:solidFill>
                  <a:schemeClr val="tx1"/>
                </a:solidFill>
                <a:effectLst/>
                <a:latin typeface="+mn-lt"/>
                <a:ea typeface="+mn-ea"/>
                <a:cs typeface="+mn-cs"/>
              </a:rPr>
              <a:t>). CO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and H</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O will be split up and constitute Figure 3 with N</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2.3. HITRAN 2012 (Richard et al. 2012) absorption line intensities (cm</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/(molecule</a:t>
            </a:r>
            <a:r>
              <a:rPr lang="en-US" sz="1200" kern="1200" dirty="0">
                <a:solidFill>
                  <a:schemeClr val="tx1"/>
                </a:solidFill>
                <a:effectLst/>
                <a:latin typeface="Wingdings" charset="2"/>
                <a:ea typeface="+mn-ea"/>
                <a:cs typeface="+mn-cs"/>
              </a:rPr>
              <a:t></a:t>
            </a:r>
            <a:r>
              <a:rPr lang="en-US" sz="1200" kern="1200" dirty="0">
                <a:solidFill>
                  <a:schemeClr val="tx1"/>
                </a:solidFill>
                <a:effectLst/>
                <a:latin typeface="+mn-lt"/>
                <a:ea typeface="+mn-ea"/>
                <a:cs typeface="+mn-cs"/>
              </a:rPr>
              <a:t>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for each major absorbing gas in Earth’s atmosphere (0.4-20 </a:t>
            </a:r>
            <a:r>
              <a:rPr lang="en-US" sz="1200" kern="1200" dirty="0" err="1">
                <a:solidFill>
                  <a:schemeClr val="tx1"/>
                </a:solidFill>
                <a:effectLst/>
                <a:latin typeface="+mn-lt"/>
                <a:ea typeface="+mn-ea"/>
                <a:cs typeface="+mn-cs"/>
              </a:rPr>
              <a:t>μm</a:t>
            </a:r>
            <a:r>
              <a:rPr lang="en-US" sz="1200" kern="1200" dirty="0">
                <a:solidFill>
                  <a:schemeClr val="tx1"/>
                </a:solidFill>
                <a:effectLst/>
                <a:latin typeface="+mn-lt"/>
                <a:ea typeface="+mn-ea"/>
                <a:cs typeface="+mn-cs"/>
              </a:rPr>
              <a:t>):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CO, and 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Includes </a:t>
            </a:r>
            <a:r>
              <a:rPr lang="en-US" sz="1200" kern="1200" dirty="0" err="1">
                <a:solidFill>
                  <a:schemeClr val="tx1"/>
                </a:solidFill>
                <a:effectLst/>
                <a:latin typeface="+mn-lt"/>
                <a:ea typeface="+mn-ea"/>
                <a:cs typeface="+mn-cs"/>
              </a:rPr>
              <a:t>isotopologues</a:t>
            </a:r>
            <a:r>
              <a:rPr lang="en-US" sz="1200" kern="1200" dirty="0">
                <a:solidFill>
                  <a:schemeClr val="tx1"/>
                </a:solidFill>
                <a:effectLst/>
                <a:latin typeface="+mn-lt"/>
                <a:ea typeface="+mn-ea"/>
                <a:cs typeface="+mn-cs"/>
              </a:rPr>
              <a:t> whose line intensities have been scaled by their natural abundance (on Earth). </a:t>
            </a:r>
          </a:p>
        </p:txBody>
      </p:sp>
      <p:sp>
        <p:nvSpPr>
          <p:cNvPr id="4" name="Slide Number Placeholder 3"/>
          <p:cNvSpPr>
            <a:spLocks noGrp="1"/>
          </p:cNvSpPr>
          <p:nvPr>
            <p:ph type="sldNum" sz="quarter" idx="10"/>
          </p:nvPr>
        </p:nvSpPr>
        <p:spPr/>
        <p:txBody>
          <a:bodyPr/>
          <a:lstStyle/>
          <a:p>
            <a:fld id="{179A12C8-FF1E-C142-99D0-AD4E77462BD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4114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DA9C3A-9148-C14F-89B6-636FFA6A027D}"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60777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A9C3A-9148-C14F-89B6-636FFA6A027D}"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033463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A9C3A-9148-C14F-89B6-636FFA6A027D}"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57100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A9C3A-9148-C14F-89B6-636FFA6A027D}"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212626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DA9C3A-9148-C14F-89B6-636FFA6A027D}" type="datetimeFigureOut">
              <a:rPr lang="en-US" smtClean="0"/>
              <a:t>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93744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DA9C3A-9148-C14F-89B6-636FFA6A027D}"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65779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DA9C3A-9148-C14F-89B6-636FFA6A027D}" type="datetimeFigureOut">
              <a:rPr lang="en-US" smtClean="0"/>
              <a:t>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09477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DA9C3A-9148-C14F-89B6-636FFA6A027D}" type="datetimeFigureOut">
              <a:rPr lang="en-US" smtClean="0"/>
              <a:t>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7000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A9C3A-9148-C14F-89B6-636FFA6A027D}" type="datetimeFigureOut">
              <a:rPr lang="en-US" smtClean="0"/>
              <a:t>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15236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DA9C3A-9148-C14F-89B6-636FFA6A027D}"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7883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DA9C3A-9148-C14F-89B6-636FFA6A027D}" type="datetimeFigureOut">
              <a:rPr lang="en-US" smtClean="0"/>
              <a:t>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B1C1-AC1E-8F4F-B9B6-30F2845961E5}" type="slidenum">
              <a:rPr lang="en-US" smtClean="0"/>
              <a:t>‹#›</a:t>
            </a:fld>
            <a:endParaRPr lang="en-US"/>
          </a:p>
        </p:txBody>
      </p:sp>
    </p:spTree>
    <p:extLst>
      <p:ext uri="{BB962C8B-B14F-4D97-AF65-F5344CB8AC3E}">
        <p14:creationId xmlns:p14="http://schemas.microsoft.com/office/powerpoint/2010/main" val="12501941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A9C3A-9148-C14F-89B6-636FFA6A027D}" type="datetimeFigureOut">
              <a:rPr lang="en-US" smtClean="0"/>
              <a:t>1/7/18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B1C1-AC1E-8F4F-B9B6-30F2845961E5}" type="slidenum">
              <a:rPr lang="en-US" smtClean="0"/>
              <a:t>‹#›</a:t>
            </a:fld>
            <a:endParaRPr lang="en-US"/>
          </a:p>
        </p:txBody>
      </p:sp>
    </p:spTree>
    <p:extLst>
      <p:ext uri="{BB962C8B-B14F-4D97-AF65-F5344CB8AC3E}">
        <p14:creationId xmlns:p14="http://schemas.microsoft.com/office/powerpoint/2010/main" val="1811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Exoplanet </a:t>
            </a:r>
            <a:r>
              <a:rPr lang="en-US" dirty="0" err="1"/>
              <a:t>Biosignatures</a:t>
            </a:r>
            <a:r>
              <a:rPr lang="en-US" dirty="0"/>
              <a:t> Workshop Without Walls</a:t>
            </a:r>
            <a:br>
              <a:rPr lang="en-US" dirty="0"/>
            </a:br>
            <a:r>
              <a:rPr lang="en-US" dirty="0"/>
              <a:t>(aka </a:t>
            </a:r>
            <a:r>
              <a:rPr lang="en-US" dirty="0" err="1"/>
              <a:t>ExoPAG</a:t>
            </a:r>
            <a:r>
              <a:rPr lang="en-US" dirty="0"/>
              <a:t> SAG 16) Update</a:t>
            </a:r>
          </a:p>
        </p:txBody>
      </p:sp>
      <p:sp>
        <p:nvSpPr>
          <p:cNvPr id="3" name="Subtitle 2"/>
          <p:cNvSpPr>
            <a:spLocks noGrp="1"/>
          </p:cNvSpPr>
          <p:nvPr>
            <p:ph type="subTitle" idx="1"/>
          </p:nvPr>
        </p:nvSpPr>
        <p:spPr>
          <a:xfrm>
            <a:off x="1330036" y="3602038"/>
            <a:ext cx="9531928" cy="1655762"/>
          </a:xfrm>
        </p:spPr>
        <p:txBody>
          <a:bodyPr>
            <a:normAutofit/>
          </a:bodyPr>
          <a:lstStyle/>
          <a:p>
            <a:r>
              <a:rPr lang="en-US" dirty="0"/>
              <a:t>Organizers: Shawn Domagal-Goldman, Nancy Kiang, Niki Parenteau</a:t>
            </a:r>
          </a:p>
          <a:p>
            <a:r>
              <a:rPr lang="en-US" dirty="0"/>
              <a:t>Chapter leads: Eddie </a:t>
            </a:r>
            <a:r>
              <a:rPr lang="en-US" dirty="0" err="1"/>
              <a:t>Schwieterman</a:t>
            </a:r>
            <a:r>
              <a:rPr lang="en-US" dirty="0"/>
              <a:t>, </a:t>
            </a:r>
            <a:r>
              <a:rPr lang="en-US" dirty="0" err="1"/>
              <a:t>Hillairy</a:t>
            </a:r>
            <a:r>
              <a:rPr lang="en-US" dirty="0"/>
              <a:t> Hartnett, Victoria Meadows, Chris Reinhard, David </a:t>
            </a:r>
            <a:r>
              <a:rPr lang="en-US" dirty="0" err="1"/>
              <a:t>Catling</a:t>
            </a:r>
            <a:r>
              <a:rPr lang="en-US" dirty="0"/>
              <a:t>, Sara Walker, Bill Moore, Yuma </a:t>
            </a:r>
            <a:r>
              <a:rPr lang="en-US" dirty="0" err="1"/>
              <a:t>Fujii</a:t>
            </a:r>
            <a:endParaRPr lang="en-US" dirty="0"/>
          </a:p>
        </p:txBody>
      </p:sp>
    </p:spTree>
    <p:extLst>
      <p:ext uri="{BB962C8B-B14F-4D97-AF65-F5344CB8AC3E}">
        <p14:creationId xmlns:p14="http://schemas.microsoft.com/office/powerpoint/2010/main" val="136754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5164" y="294454"/>
            <a:ext cx="6764204" cy="6108282"/>
          </a:xfrm>
          <a:prstGeom prst="rect">
            <a:avLst/>
          </a:prstGeom>
        </p:spPr>
      </p:pic>
      <p:sp>
        <p:nvSpPr>
          <p:cNvPr id="7" name="Title 1"/>
          <p:cNvSpPr>
            <a:spLocks noGrp="1"/>
          </p:cNvSpPr>
          <p:nvPr>
            <p:ph type="title"/>
          </p:nvPr>
        </p:nvSpPr>
        <p:spPr>
          <a:xfrm>
            <a:off x="1460504" y="1863375"/>
            <a:ext cx="2062763" cy="2720623"/>
          </a:xfrm>
        </p:spPr>
        <p:txBody>
          <a:bodyPr>
            <a:normAutofit fontScale="90000"/>
          </a:bodyPr>
          <a:lstStyle/>
          <a:p>
            <a:r>
              <a:rPr lang="en-US" sz="2400" dirty="0"/>
              <a:t>A framework for exoplanet biosignature assessment</a:t>
            </a:r>
            <a:br>
              <a:rPr lang="en-US" sz="2400" dirty="0"/>
            </a:br>
            <a:r>
              <a:rPr lang="en-US" sz="2400" dirty="0"/>
              <a:t/>
            </a:r>
            <a:br>
              <a:rPr lang="en-US" sz="2400" dirty="0"/>
            </a:br>
            <a:r>
              <a:rPr lang="en-US" sz="2400" dirty="0"/>
              <a:t>(Catling+ 2017,</a:t>
            </a:r>
            <a:br>
              <a:rPr lang="en-US" sz="2400" dirty="0"/>
            </a:br>
            <a:r>
              <a:rPr lang="en-US" sz="2400" i="1" dirty="0" err="1" smtClean="0"/>
              <a:t>Astrobiol</a:t>
            </a:r>
            <a:r>
              <a:rPr lang="en-US" sz="2400" dirty="0" smtClean="0"/>
              <a:t>, submitted</a:t>
            </a:r>
            <a:r>
              <a:rPr lang="en-US" sz="2400" dirty="0" smtClean="0"/>
              <a:t>.)</a:t>
            </a:r>
            <a:endParaRPr lang="en-US" sz="2400" dirty="0"/>
          </a:p>
        </p:txBody>
      </p:sp>
      <p:grpSp>
        <p:nvGrpSpPr>
          <p:cNvPr id="11" name="Group 10"/>
          <p:cNvGrpSpPr/>
          <p:nvPr/>
        </p:nvGrpSpPr>
        <p:grpSpPr>
          <a:xfrm>
            <a:off x="3450171" y="185911"/>
            <a:ext cx="2232373" cy="6259689"/>
            <a:chOff x="3124200" y="0"/>
            <a:chExt cx="1947333" cy="5143500"/>
          </a:xfrm>
        </p:grpSpPr>
        <p:sp>
          <p:nvSpPr>
            <p:cNvPr id="9" name="Rectangle 8"/>
            <p:cNvSpPr/>
            <p:nvPr/>
          </p:nvSpPr>
          <p:spPr bwMode="auto">
            <a:xfrm>
              <a:off x="3124200" y="0"/>
              <a:ext cx="1947333" cy="5143500"/>
            </a:xfrm>
            <a:prstGeom prst="rect">
              <a:avLst/>
            </a:prstGeom>
            <a:noFill/>
            <a:ln w="57150" cmpd="sng">
              <a:solidFill>
                <a:srgbClr val="D40040"/>
              </a:solidFill>
            </a:ln>
            <a:effectLst/>
            <a:extLst/>
          </p:spPr>
          <p:txBody>
            <a:bodyPr vert="horz" wrap="square" lIns="91440" tIns="45720" rIns="91440" bIns="45720" numCol="1" rtlCol="0" anchor="t" anchorCtr="0" compatLnSpc="1">
              <a:prstTxWarp prst="textNoShape">
                <a:avLst/>
              </a:prstTxWarp>
            </a:bodyPr>
            <a:lstStyle/>
            <a:p>
              <a:pPr defTabSz="914378" fontAlgn="base">
                <a:spcBef>
                  <a:spcPct val="50000"/>
                </a:spcBef>
                <a:spcAft>
                  <a:spcPct val="0"/>
                </a:spcAft>
              </a:pPr>
              <a:endParaRPr lang="en-US" sz="2800" b="1">
                <a:solidFill>
                  <a:srgbClr val="000000"/>
                </a:solidFill>
                <a:latin typeface="Verdana" charset="0"/>
                <a:ea typeface="ＭＳ Ｐゴシック" charset="0"/>
                <a:cs typeface="Times New Roman" charset="0"/>
              </a:endParaRPr>
            </a:p>
          </p:txBody>
        </p:sp>
        <p:sp>
          <p:nvSpPr>
            <p:cNvPr id="10" name="TextBox 9"/>
            <p:cNvSpPr txBox="1"/>
            <p:nvPr/>
          </p:nvSpPr>
          <p:spPr>
            <a:xfrm>
              <a:off x="3290771" y="1059612"/>
              <a:ext cx="1617133" cy="438582"/>
            </a:xfrm>
            <a:prstGeom prst="rect">
              <a:avLst/>
            </a:prstGeom>
            <a:noFill/>
          </p:spPr>
          <p:txBody>
            <a:bodyPr wrap="square" rtlCol="0">
              <a:spAutoFit/>
            </a:bodyPr>
            <a:lstStyle/>
            <a:p>
              <a:pPr algn="ctr" defTabSz="914400" fontAlgn="base">
                <a:spcBef>
                  <a:spcPct val="50000"/>
                </a:spcBef>
                <a:spcAft>
                  <a:spcPct val="0"/>
                </a:spcAft>
              </a:pPr>
              <a:r>
                <a:rPr lang="en-US" sz="1600" b="1" dirty="0">
                  <a:solidFill>
                    <a:srgbClr val="FF0000"/>
                  </a:solidFill>
                  <a:latin typeface="Arial"/>
                  <a:ea typeface="ＭＳ Ｐゴシック" charset="0"/>
                  <a:cs typeface="Arial"/>
                </a:rPr>
                <a:t>Observational astronomy</a:t>
              </a:r>
            </a:p>
          </p:txBody>
        </p:sp>
      </p:grpSp>
      <p:grpSp>
        <p:nvGrpSpPr>
          <p:cNvPr id="15" name="Group 14"/>
          <p:cNvGrpSpPr/>
          <p:nvPr/>
        </p:nvGrpSpPr>
        <p:grpSpPr>
          <a:xfrm>
            <a:off x="7887410" y="185911"/>
            <a:ext cx="2235200" cy="3673783"/>
            <a:chOff x="3124200" y="0"/>
            <a:chExt cx="1947333" cy="5143500"/>
          </a:xfrm>
        </p:grpSpPr>
        <p:sp>
          <p:nvSpPr>
            <p:cNvPr id="13" name="Rectangle 12"/>
            <p:cNvSpPr/>
            <p:nvPr/>
          </p:nvSpPr>
          <p:spPr bwMode="auto">
            <a:xfrm>
              <a:off x="3124200" y="0"/>
              <a:ext cx="1947333" cy="5143500"/>
            </a:xfrm>
            <a:prstGeom prst="rect">
              <a:avLst/>
            </a:prstGeom>
            <a:noFill/>
            <a:ln w="57150" cmpd="sng">
              <a:solidFill>
                <a:srgbClr val="D40040"/>
              </a:solidFill>
            </a:ln>
            <a:effectLst/>
            <a:extLst/>
          </p:spPr>
          <p:txBody>
            <a:bodyPr vert="horz" wrap="square" lIns="91440" tIns="45720" rIns="91440" bIns="45720" numCol="1" rtlCol="0" anchor="t" anchorCtr="0" compatLnSpc="1">
              <a:prstTxWarp prst="textNoShape">
                <a:avLst/>
              </a:prstTxWarp>
            </a:bodyPr>
            <a:lstStyle/>
            <a:p>
              <a:pPr defTabSz="914378" fontAlgn="base">
                <a:spcBef>
                  <a:spcPct val="50000"/>
                </a:spcBef>
                <a:spcAft>
                  <a:spcPct val="0"/>
                </a:spcAft>
              </a:pPr>
              <a:endParaRPr lang="en-US" sz="2800" b="1">
                <a:solidFill>
                  <a:srgbClr val="000000"/>
                </a:solidFill>
                <a:latin typeface="Verdana" charset="0"/>
                <a:ea typeface="ＭＳ Ｐゴシック" charset="0"/>
                <a:cs typeface="Times New Roman" charset="0"/>
              </a:endParaRPr>
            </a:p>
          </p:txBody>
        </p:sp>
        <p:sp>
          <p:nvSpPr>
            <p:cNvPr id="14" name="TextBox 13"/>
            <p:cNvSpPr txBox="1"/>
            <p:nvPr/>
          </p:nvSpPr>
          <p:spPr>
            <a:xfrm rot="5400000">
              <a:off x="2519890" y="2396486"/>
              <a:ext cx="4739220" cy="294952"/>
            </a:xfrm>
            <a:prstGeom prst="rect">
              <a:avLst/>
            </a:prstGeom>
            <a:noFill/>
          </p:spPr>
          <p:txBody>
            <a:bodyPr wrap="square" rtlCol="0">
              <a:spAutoFit/>
            </a:bodyPr>
            <a:lstStyle/>
            <a:p>
              <a:pPr algn="ctr" defTabSz="914400" fontAlgn="base">
                <a:spcBef>
                  <a:spcPct val="50000"/>
                </a:spcBef>
                <a:spcAft>
                  <a:spcPct val="0"/>
                </a:spcAft>
              </a:pPr>
              <a:r>
                <a:rPr lang="en-US" sz="1600" b="1" dirty="0">
                  <a:solidFill>
                    <a:srgbClr val="FF0000"/>
                  </a:solidFill>
                  <a:latin typeface="Arial"/>
                  <a:ea typeface="ＭＳ Ｐゴシック" charset="0"/>
                  <a:cs typeface="Arial"/>
                </a:rPr>
                <a:t>All of  Astrobiology</a:t>
              </a:r>
            </a:p>
          </p:txBody>
        </p:sp>
      </p:grpSp>
      <p:grpSp>
        <p:nvGrpSpPr>
          <p:cNvPr id="19" name="Group 18"/>
          <p:cNvGrpSpPr/>
          <p:nvPr/>
        </p:nvGrpSpPr>
        <p:grpSpPr>
          <a:xfrm>
            <a:off x="5682544" y="185911"/>
            <a:ext cx="2203031" cy="3673783"/>
            <a:chOff x="3124200" y="0"/>
            <a:chExt cx="1947333" cy="5143500"/>
          </a:xfrm>
        </p:grpSpPr>
        <p:sp>
          <p:nvSpPr>
            <p:cNvPr id="17" name="Rectangle 16"/>
            <p:cNvSpPr/>
            <p:nvPr/>
          </p:nvSpPr>
          <p:spPr bwMode="auto">
            <a:xfrm>
              <a:off x="3124200" y="0"/>
              <a:ext cx="1947333" cy="5143500"/>
            </a:xfrm>
            <a:prstGeom prst="rect">
              <a:avLst/>
            </a:prstGeom>
            <a:noFill/>
            <a:ln w="57150" cmpd="sng">
              <a:solidFill>
                <a:srgbClr val="D40040"/>
              </a:solidFill>
            </a:ln>
            <a:effectLst/>
            <a:extLst/>
          </p:spPr>
          <p:txBody>
            <a:bodyPr vert="horz" wrap="square" lIns="91440" tIns="45720" rIns="91440" bIns="45720" numCol="1" rtlCol="0" anchor="t" anchorCtr="0" compatLnSpc="1">
              <a:prstTxWarp prst="textNoShape">
                <a:avLst/>
              </a:prstTxWarp>
            </a:bodyPr>
            <a:lstStyle/>
            <a:p>
              <a:pPr defTabSz="914378" fontAlgn="base">
                <a:spcBef>
                  <a:spcPct val="50000"/>
                </a:spcBef>
                <a:spcAft>
                  <a:spcPct val="0"/>
                </a:spcAft>
              </a:pPr>
              <a:endParaRPr lang="en-US" sz="2800" b="1">
                <a:solidFill>
                  <a:srgbClr val="000000"/>
                </a:solidFill>
                <a:latin typeface="Verdana" charset="0"/>
                <a:ea typeface="ＭＳ Ｐゴシック" charset="0"/>
                <a:cs typeface="Times New Roman" charset="0"/>
              </a:endParaRPr>
            </a:p>
          </p:txBody>
        </p:sp>
        <p:sp>
          <p:nvSpPr>
            <p:cNvPr id="18" name="TextBox 17"/>
            <p:cNvSpPr txBox="1"/>
            <p:nvPr/>
          </p:nvSpPr>
          <p:spPr>
            <a:xfrm rot="5400000">
              <a:off x="1116412" y="2699002"/>
              <a:ext cx="4372103" cy="343028"/>
            </a:xfrm>
            <a:prstGeom prst="rect">
              <a:avLst/>
            </a:prstGeom>
            <a:noFill/>
          </p:spPr>
          <p:txBody>
            <a:bodyPr wrap="square" rtlCol="0">
              <a:spAutoFit/>
            </a:bodyPr>
            <a:lstStyle/>
            <a:p>
              <a:pPr algn="ctr" defTabSz="914400" fontAlgn="base">
                <a:spcBef>
                  <a:spcPct val="50000"/>
                </a:spcBef>
                <a:spcAft>
                  <a:spcPct val="0"/>
                </a:spcAft>
              </a:pPr>
              <a:r>
                <a:rPr lang="en-US" sz="1600" b="1" dirty="0">
                  <a:solidFill>
                    <a:srgbClr val="FF0000"/>
                  </a:solidFill>
                  <a:latin typeface="Arial"/>
                  <a:ea typeface="ＭＳ Ｐゴシック" charset="0"/>
                  <a:cs typeface="Arial"/>
                </a:rPr>
                <a:t>Virtual Planetary Models</a:t>
              </a:r>
            </a:p>
          </p:txBody>
        </p:sp>
      </p:grpSp>
      <p:sp>
        <p:nvSpPr>
          <p:cNvPr id="2" name="TextBox 1"/>
          <p:cNvSpPr txBox="1"/>
          <p:nvPr/>
        </p:nvSpPr>
        <p:spPr>
          <a:xfrm>
            <a:off x="8837083" y="6457890"/>
            <a:ext cx="3354917" cy="400110"/>
          </a:xfrm>
          <a:prstGeom prst="rect">
            <a:avLst/>
          </a:prstGeom>
          <a:noFill/>
        </p:spPr>
        <p:txBody>
          <a:bodyPr wrap="square" rtlCol="0">
            <a:spAutoFit/>
          </a:bodyPr>
          <a:lstStyle/>
          <a:p>
            <a:pPr algn="r"/>
            <a:r>
              <a:rPr lang="en-US" sz="2000" dirty="0" err="1"/>
              <a:t>Catling</a:t>
            </a:r>
            <a:r>
              <a:rPr lang="en-US" sz="2000" dirty="0"/>
              <a:t>, et al., </a:t>
            </a:r>
            <a:r>
              <a:rPr lang="en-US" sz="2000" dirty="0" smtClean="0"/>
              <a:t>submitted</a:t>
            </a:r>
            <a:endParaRPr lang="en-US" sz="2000" dirty="0"/>
          </a:p>
        </p:txBody>
      </p:sp>
    </p:spTree>
    <p:extLst>
      <p:ext uri="{BB962C8B-B14F-4D97-AF65-F5344CB8AC3E}">
        <p14:creationId xmlns:p14="http://schemas.microsoft.com/office/powerpoint/2010/main" val="132839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1513" y="30655"/>
            <a:ext cx="10848974" cy="6796690"/>
          </a:xfrm>
          <a:prstGeom prst="rect">
            <a:avLst/>
          </a:prstGeom>
        </p:spPr>
      </p:pic>
    </p:spTree>
    <p:extLst>
      <p:ext uri="{BB962C8B-B14F-4D97-AF65-F5344CB8AC3E}">
        <p14:creationId xmlns:p14="http://schemas.microsoft.com/office/powerpoint/2010/main" val="17678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2900" y="1159975"/>
            <a:ext cx="11291887" cy="4525963"/>
          </a:xfrm>
        </p:spPr>
        <p:txBody>
          <a:bodyPr>
            <a:normAutofit/>
          </a:bodyPr>
          <a:lstStyle/>
          <a:p>
            <a:pPr marL="0" indent="0" algn="ctr">
              <a:buNone/>
            </a:pPr>
            <a:r>
              <a:rPr lang="en-US" sz="3600" b="1" dirty="0">
                <a:latin typeface="Calibri" charset="0"/>
                <a:ea typeface="Calibri" charset="0"/>
                <a:cs typeface="Calibri" charset="0"/>
              </a:rPr>
              <a:t>Moving from </a:t>
            </a:r>
            <a:r>
              <a:rPr lang="en-US" sz="3600" b="1" i="1" dirty="0">
                <a:latin typeface="Calibri" charset="0"/>
                <a:ea typeface="Calibri" charset="0"/>
                <a:cs typeface="Calibri" charset="0"/>
              </a:rPr>
              <a:t>product-based </a:t>
            </a:r>
            <a:r>
              <a:rPr lang="en-US" sz="3600" b="1" dirty="0">
                <a:latin typeface="Calibri" charset="0"/>
                <a:ea typeface="Calibri" charset="0"/>
                <a:cs typeface="Calibri" charset="0"/>
              </a:rPr>
              <a:t>to </a:t>
            </a:r>
            <a:r>
              <a:rPr lang="en-US" sz="3600" b="1" dirty="0" smtClean="0">
                <a:latin typeface="Calibri" charset="0"/>
                <a:ea typeface="Calibri" charset="0"/>
                <a:cs typeface="Calibri" charset="0"/>
              </a:rPr>
              <a:t> </a:t>
            </a:r>
            <a:r>
              <a:rPr lang="en-US" sz="3600" b="1" i="1" dirty="0" smtClean="0">
                <a:latin typeface="Calibri" charset="0"/>
                <a:ea typeface="Calibri" charset="0"/>
                <a:cs typeface="Calibri" charset="0"/>
              </a:rPr>
              <a:t>process-based </a:t>
            </a:r>
            <a:r>
              <a:rPr lang="en-US" sz="3600" b="1" dirty="0">
                <a:latin typeface="Calibri" charset="0"/>
                <a:ea typeface="Calibri" charset="0"/>
                <a:cs typeface="Calibri" charset="0"/>
              </a:rPr>
              <a:t>approaches</a:t>
            </a:r>
          </a:p>
          <a:p>
            <a:pPr marL="0" indent="0" algn="ctr">
              <a:buNone/>
            </a:pPr>
            <a:endParaRPr lang="en-US" dirty="0">
              <a:latin typeface="Calibri" charset="0"/>
              <a:ea typeface="Calibri" charset="0"/>
              <a:cs typeface="Calibri" charset="0"/>
            </a:endParaRPr>
          </a:p>
          <a:p>
            <a:r>
              <a:rPr lang="en-US" dirty="0" smtClean="0">
                <a:latin typeface="Calibri" charset="0"/>
                <a:ea typeface="Calibri" charset="0"/>
                <a:cs typeface="Calibri" charset="0"/>
              </a:rPr>
              <a:t>Questions </a:t>
            </a:r>
            <a:r>
              <a:rPr lang="en-US" dirty="0">
                <a:latin typeface="Calibri" charset="0"/>
                <a:ea typeface="Calibri" charset="0"/>
                <a:cs typeface="Calibri" charset="0"/>
              </a:rPr>
              <a:t>in a process-based approach:</a:t>
            </a:r>
          </a:p>
          <a:p>
            <a:pPr lvl="1"/>
            <a:r>
              <a:rPr lang="en-US" sz="2800" dirty="0">
                <a:latin typeface="Calibri" charset="0"/>
                <a:ea typeface="Calibri" charset="0"/>
                <a:cs typeface="Calibri" charset="0"/>
              </a:rPr>
              <a:t>What fundamental life processes underlie the chemistry we can detect on </a:t>
            </a:r>
            <a:r>
              <a:rPr lang="en-US" sz="2800" dirty="0" err="1">
                <a:latin typeface="Calibri" charset="0"/>
                <a:ea typeface="Calibri" charset="0"/>
                <a:cs typeface="Calibri" charset="0"/>
              </a:rPr>
              <a:t>exoplanets</a:t>
            </a:r>
            <a:r>
              <a:rPr lang="en-US" sz="2800" dirty="0">
                <a:latin typeface="Calibri" charset="0"/>
                <a:ea typeface="Calibri" charset="0"/>
                <a:cs typeface="Calibri" charset="0"/>
              </a:rPr>
              <a:t>? </a:t>
            </a:r>
          </a:p>
          <a:p>
            <a:pPr lvl="1"/>
            <a:r>
              <a:rPr lang="en-US" sz="2800" dirty="0">
                <a:latin typeface="Calibri" charset="0"/>
                <a:ea typeface="Calibri" charset="0"/>
                <a:cs typeface="Calibri" charset="0"/>
              </a:rPr>
              <a:t>How do we detect these processes? </a:t>
            </a:r>
          </a:p>
          <a:p>
            <a:pPr lvl="1"/>
            <a:r>
              <a:rPr lang="en-US" sz="2800" dirty="0">
                <a:latin typeface="Calibri" charset="0"/>
                <a:ea typeface="Calibri" charset="0"/>
                <a:cs typeface="Calibri" charset="0"/>
              </a:rPr>
              <a:t>And how can understanding the processes of life in turn inform new ways to identify and interpret the chemical signatures of life? </a:t>
            </a:r>
          </a:p>
        </p:txBody>
      </p:sp>
    </p:spTree>
    <p:extLst>
      <p:ext uri="{BB962C8B-B14F-4D97-AF65-F5344CB8AC3E}">
        <p14:creationId xmlns:p14="http://schemas.microsoft.com/office/powerpoint/2010/main" val="109637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What remote </a:t>
            </a:r>
            <a:r>
              <a:rPr lang="en-US" sz="3200" dirty="0" err="1"/>
              <a:t>biosignatures</a:t>
            </a:r>
            <a:r>
              <a:rPr lang="en-US" sz="3200" dirty="0"/>
              <a:t> will work when environmental context and biology are different than Earth?</a:t>
            </a:r>
          </a:p>
        </p:txBody>
      </p:sp>
      <p:pic>
        <p:nvPicPr>
          <p:cNvPr id="5" name="Content Placeholder 4"/>
          <p:cNvPicPr>
            <a:picLocks noGrp="1" noChangeAspect="1"/>
          </p:cNvPicPr>
          <p:nvPr>
            <p:ph idx="1"/>
          </p:nvPr>
        </p:nvPicPr>
        <p:blipFill>
          <a:blip r:embed="rId2"/>
          <a:srcRect t="3773" b="3773"/>
          <a:stretch>
            <a:fillRect/>
          </a:stretch>
        </p:blipFill>
        <p:spPr>
          <a:xfrm>
            <a:off x="365005" y="2101770"/>
            <a:ext cx="11227302" cy="3341770"/>
          </a:xfrm>
        </p:spPr>
      </p:pic>
      <p:sp>
        <p:nvSpPr>
          <p:cNvPr id="6" name="TextBox 5"/>
          <p:cNvSpPr txBox="1"/>
          <p:nvPr/>
        </p:nvSpPr>
        <p:spPr>
          <a:xfrm>
            <a:off x="7066305" y="6457890"/>
            <a:ext cx="5078901" cy="400110"/>
          </a:xfrm>
          <a:prstGeom prst="rect">
            <a:avLst/>
          </a:prstGeom>
          <a:noFill/>
        </p:spPr>
        <p:txBody>
          <a:bodyPr wrap="square" rtlCol="0">
            <a:spAutoFit/>
          </a:bodyPr>
          <a:lstStyle/>
          <a:p>
            <a:pPr algn="r"/>
            <a:r>
              <a:rPr lang="en-US" sz="2000" dirty="0"/>
              <a:t>Image from Cronin &amp; Walker </a:t>
            </a:r>
            <a:r>
              <a:rPr lang="en-US" sz="2000" i="1" dirty="0"/>
              <a:t>Science </a:t>
            </a:r>
            <a:r>
              <a:rPr lang="en-US" sz="2000" dirty="0"/>
              <a:t>2016</a:t>
            </a:r>
          </a:p>
        </p:txBody>
      </p:sp>
    </p:spTree>
    <p:extLst>
      <p:ext uri="{BB962C8B-B14F-4D97-AF65-F5344CB8AC3E}">
        <p14:creationId xmlns:p14="http://schemas.microsoft.com/office/powerpoint/2010/main" val="333443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71501"/>
            <a:ext cx="12358958" cy="6286500"/>
          </a:xfrm>
          <a:prstGeom prst="rect">
            <a:avLst/>
          </a:prstGeom>
        </p:spPr>
      </p:pic>
    </p:spTree>
    <p:extLst>
      <p:ext uri="{BB962C8B-B14F-4D97-AF65-F5344CB8AC3E}">
        <p14:creationId xmlns:p14="http://schemas.microsoft.com/office/powerpoint/2010/main" val="2039939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40417" y="156780"/>
            <a:ext cx="8812555" cy="6539549"/>
          </a:xfrm>
          <a:prstGeom prst="rect">
            <a:avLst/>
          </a:prstGeom>
        </p:spPr>
      </p:pic>
      <p:sp>
        <p:nvSpPr>
          <p:cNvPr id="10" name="TextBox 9"/>
          <p:cNvSpPr txBox="1"/>
          <p:nvPr/>
        </p:nvSpPr>
        <p:spPr>
          <a:xfrm>
            <a:off x="0" y="6402049"/>
            <a:ext cx="3354917" cy="400110"/>
          </a:xfrm>
          <a:prstGeom prst="rect">
            <a:avLst/>
          </a:prstGeom>
          <a:noFill/>
        </p:spPr>
        <p:txBody>
          <a:bodyPr wrap="square" rtlCol="0">
            <a:spAutoFit/>
          </a:bodyPr>
          <a:lstStyle/>
          <a:p>
            <a:r>
              <a:rPr lang="en-US" sz="2000" dirty="0" err="1">
                <a:solidFill>
                  <a:schemeClr val="bg1"/>
                </a:solidFill>
              </a:rPr>
              <a:t>Fujii</a:t>
            </a:r>
            <a:r>
              <a:rPr lang="en-US" sz="2000" dirty="0">
                <a:solidFill>
                  <a:schemeClr val="bg1"/>
                </a:solidFill>
              </a:rPr>
              <a:t>, et al., in prep</a:t>
            </a:r>
          </a:p>
        </p:txBody>
      </p:sp>
    </p:spTree>
    <p:extLst>
      <p:ext uri="{BB962C8B-B14F-4D97-AF65-F5344CB8AC3E}">
        <p14:creationId xmlns:p14="http://schemas.microsoft.com/office/powerpoint/2010/main" val="2472371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651000" y="166798"/>
            <a:ext cx="8791389" cy="6635361"/>
          </a:xfrm>
          <a:prstGeom prst="rect">
            <a:avLst/>
          </a:prstGeom>
        </p:spPr>
      </p:pic>
      <p:sp>
        <p:nvSpPr>
          <p:cNvPr id="15" name="TextBox 14"/>
          <p:cNvSpPr txBox="1"/>
          <p:nvPr/>
        </p:nvSpPr>
        <p:spPr>
          <a:xfrm>
            <a:off x="0" y="6402049"/>
            <a:ext cx="3354917" cy="400110"/>
          </a:xfrm>
          <a:prstGeom prst="rect">
            <a:avLst/>
          </a:prstGeom>
          <a:noFill/>
        </p:spPr>
        <p:txBody>
          <a:bodyPr wrap="square" rtlCol="0">
            <a:spAutoFit/>
          </a:bodyPr>
          <a:lstStyle/>
          <a:p>
            <a:r>
              <a:rPr lang="en-US" sz="2000" dirty="0" err="1">
                <a:solidFill>
                  <a:schemeClr val="bg1"/>
                </a:solidFill>
              </a:rPr>
              <a:t>Fujii</a:t>
            </a:r>
            <a:r>
              <a:rPr lang="en-US" sz="2000" dirty="0">
                <a:solidFill>
                  <a:schemeClr val="bg1"/>
                </a:solidFill>
              </a:rPr>
              <a:t>, et al., in prep</a:t>
            </a:r>
          </a:p>
        </p:txBody>
      </p:sp>
    </p:spTree>
    <p:extLst>
      <p:ext uri="{BB962C8B-B14F-4D97-AF65-F5344CB8AC3E}">
        <p14:creationId xmlns:p14="http://schemas.microsoft.com/office/powerpoint/2010/main" val="658077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21" t="1863" r="821" b="1863"/>
          <a:stretch/>
        </p:blipFill>
        <p:spPr>
          <a:xfrm>
            <a:off x="-79961" y="0"/>
            <a:ext cx="12340990" cy="6858000"/>
          </a:xfrm>
          <a:prstGeom prst="rect">
            <a:avLst/>
          </a:prstGeom>
        </p:spPr>
      </p:pic>
    </p:spTree>
    <p:extLst>
      <p:ext uri="{BB962C8B-B14F-4D97-AF65-F5344CB8AC3E}">
        <p14:creationId xmlns:p14="http://schemas.microsoft.com/office/powerpoint/2010/main" val="823679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0690" y="0"/>
            <a:ext cx="10888523" cy="6796885"/>
          </a:xfrm>
          <a:prstGeom prst="rect">
            <a:avLst/>
          </a:prstGeom>
        </p:spPr>
      </p:pic>
    </p:spTree>
    <p:extLst>
      <p:ext uri="{BB962C8B-B14F-4D97-AF65-F5344CB8AC3E}">
        <p14:creationId xmlns:p14="http://schemas.microsoft.com/office/powerpoint/2010/main" val="204459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ExoPAG SAG16 has submitted 5 manuscripts for publication in </a:t>
            </a:r>
            <a:r>
              <a:rPr lang="en-US" i="1" dirty="0" smtClean="0"/>
              <a:t>Astrobiology</a:t>
            </a:r>
            <a:r>
              <a:rPr lang="en-US" dirty="0" smtClean="0"/>
              <a:t>:</a:t>
            </a:r>
            <a:endParaRPr lang="en-US" dirty="0"/>
          </a:p>
        </p:txBody>
      </p:sp>
      <p:sp>
        <p:nvSpPr>
          <p:cNvPr id="3" name="Content Placeholder 2"/>
          <p:cNvSpPr>
            <a:spLocks noGrp="1"/>
          </p:cNvSpPr>
          <p:nvPr>
            <p:ph idx="1"/>
          </p:nvPr>
        </p:nvSpPr>
        <p:spPr>
          <a:xfrm>
            <a:off x="838199" y="1825625"/>
            <a:ext cx="10964917" cy="4795892"/>
          </a:xfrm>
        </p:spPr>
        <p:txBody>
          <a:bodyPr>
            <a:normAutofit fontScale="85000" lnSpcReduction="20000"/>
          </a:bodyPr>
          <a:lstStyle/>
          <a:p>
            <a:pPr marL="514350" indent="-514350">
              <a:buFont typeface="+mj-lt"/>
              <a:buAutoNum type="arabicPeriod"/>
            </a:pPr>
            <a:r>
              <a:rPr lang="en-US" dirty="0" smtClean="0"/>
              <a:t>EB I: Exoplanet </a:t>
            </a:r>
            <a:r>
              <a:rPr lang="en-US" dirty="0"/>
              <a:t>Biosignatures: A Review of Remotely Detectable Signs of </a:t>
            </a:r>
            <a:r>
              <a:rPr lang="en-US" dirty="0" smtClean="0"/>
              <a:t>Life. </a:t>
            </a:r>
            <a:r>
              <a:rPr lang="en-US" dirty="0" err="1" smtClean="0"/>
              <a:t>Schwieterman</a:t>
            </a:r>
            <a:r>
              <a:rPr lang="en-US" dirty="0" smtClean="0"/>
              <a:t> et al.</a:t>
            </a:r>
          </a:p>
          <a:p>
            <a:pPr marL="514350" indent="-514350">
              <a:buFont typeface="+mj-lt"/>
              <a:buAutoNum type="arabicPeriod"/>
            </a:pPr>
            <a:r>
              <a:rPr lang="en-US" dirty="0"/>
              <a:t>Exoplanet Biosignatures: Understanding Oxygen as a Biosignature in the Context of Its </a:t>
            </a:r>
            <a:r>
              <a:rPr lang="en-US" dirty="0" smtClean="0"/>
              <a:t>Environment. Meadows et al.</a:t>
            </a:r>
          </a:p>
          <a:p>
            <a:pPr marL="514350" indent="-514350">
              <a:buFont typeface="+mj-lt"/>
              <a:buAutoNum type="arabicPeriod"/>
            </a:pPr>
            <a:r>
              <a:rPr lang="en-US" dirty="0"/>
              <a:t>Exoplanet Biosignatures: A Framework for Their </a:t>
            </a:r>
            <a:r>
              <a:rPr lang="en-US" dirty="0" smtClean="0"/>
              <a:t>Assessment. </a:t>
            </a:r>
            <a:r>
              <a:rPr lang="en-US" dirty="0" err="1" smtClean="0"/>
              <a:t>Catling</a:t>
            </a:r>
            <a:r>
              <a:rPr lang="en-US" dirty="0" smtClean="0"/>
              <a:t> et al.</a:t>
            </a:r>
          </a:p>
          <a:p>
            <a:pPr marL="514350" indent="-514350">
              <a:buFont typeface="+mj-lt"/>
              <a:buAutoNum type="arabicPeriod"/>
            </a:pPr>
            <a:r>
              <a:rPr lang="en-US" dirty="0"/>
              <a:t>Exoplanet Biosignatures: Future </a:t>
            </a:r>
            <a:r>
              <a:rPr lang="en-US" dirty="0" smtClean="0"/>
              <a:t>Directions. Walker et al.</a:t>
            </a:r>
          </a:p>
          <a:p>
            <a:pPr marL="514350" indent="-514350">
              <a:buFont typeface="+mj-lt"/>
              <a:buAutoNum type="arabicPeriod"/>
            </a:pPr>
            <a:r>
              <a:rPr lang="en-US" dirty="0"/>
              <a:t>Exoplanet Biosignatures: Observational </a:t>
            </a:r>
            <a:r>
              <a:rPr lang="en-US" dirty="0" smtClean="0"/>
              <a:t>Prospects. </a:t>
            </a:r>
            <a:r>
              <a:rPr lang="en-US" dirty="0" err="1" smtClean="0"/>
              <a:t>Fujii</a:t>
            </a:r>
            <a:r>
              <a:rPr lang="en-US" dirty="0" smtClean="0"/>
              <a:t> et al.</a:t>
            </a:r>
          </a:p>
          <a:p>
            <a:pPr marL="514350" indent="-514350">
              <a:buFont typeface="+mj-lt"/>
              <a:buAutoNum type="arabicPeriod"/>
            </a:pPr>
            <a:endParaRPr lang="en-US" dirty="0" smtClean="0"/>
          </a:p>
          <a:p>
            <a:pPr marL="0" indent="0">
              <a:buNone/>
            </a:pPr>
            <a:r>
              <a:rPr lang="en-US" dirty="0"/>
              <a:t/>
            </a:r>
            <a:br>
              <a:rPr lang="en-US" dirty="0"/>
            </a:br>
            <a:r>
              <a:rPr lang="en-US" dirty="0" smtClean="0"/>
              <a:t>+1. </a:t>
            </a:r>
            <a:r>
              <a:rPr lang="en-US" dirty="0" smtClean="0"/>
              <a:t>Executive </a:t>
            </a:r>
            <a:r>
              <a:rPr lang="en-US" dirty="0" smtClean="0"/>
              <a:t>Summary of 1-5 above </a:t>
            </a:r>
            <a:r>
              <a:rPr lang="mr-IN" dirty="0" smtClean="0"/>
              <a:t>–</a:t>
            </a:r>
            <a:r>
              <a:rPr lang="en-US" dirty="0" smtClean="0"/>
              <a:t> draft complete, to be submitted </a:t>
            </a:r>
            <a:r>
              <a:rPr lang="en-US" dirty="0" smtClean="0"/>
              <a:t>soon</a:t>
            </a:r>
          </a:p>
          <a:p>
            <a:pPr marL="0" indent="0">
              <a:buNone/>
            </a:pPr>
            <a:r>
              <a:rPr lang="en-US" dirty="0" smtClean="0"/>
              <a:t>The SAG 16 report will consist of all of the above + an </a:t>
            </a:r>
            <a:r>
              <a:rPr lang="en-US" dirty="0" err="1" smtClean="0"/>
              <a:t>appenix</a:t>
            </a:r>
            <a:r>
              <a:rPr lang="en-US" dirty="0" smtClean="0"/>
              <a:t> outlining the SAG 16 process/meetings.</a:t>
            </a:r>
          </a:p>
          <a:p>
            <a:pPr marL="0" indent="0">
              <a:buNone/>
            </a:pPr>
            <a:r>
              <a:rPr lang="en-US" dirty="0" smtClean="0"/>
              <a:t>We are also submitting white papers to the NAS studies on astrobiology and exoplanets</a:t>
            </a:r>
          </a:p>
          <a:p>
            <a:pPr marL="0" indent="0">
              <a:buNone/>
            </a:pPr>
            <a:endParaRPr lang="en-US" dirty="0" smtClean="0"/>
          </a:p>
          <a:p>
            <a:pPr marL="0" indent="0">
              <a:buNone/>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96976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3" name="Picture 6" descr="SciAm_PsEs_Sceness2"/>
          <p:cNvSpPr>
            <a:spLocks noChangeAspect="1" noChangeArrowheads="1"/>
          </p:cNvSpPr>
          <p:nvPr/>
        </p:nvSpPr>
        <p:spPr bwMode="auto">
          <a:xfrm>
            <a:off x="2595563" y="-304800"/>
            <a:ext cx="715645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ln w="0"/>
              <a:effectLst>
                <a:outerShdw blurRad="38100" dist="25400" dir="5400000" algn="ctr" rotWithShape="0">
                  <a:srgbClr val="6E747A">
                    <a:alpha val="43000"/>
                  </a:srgbClr>
                </a:outerShdw>
              </a:effectLst>
              <a:latin typeface="Calibri" charset="0"/>
              <a:ea typeface="Calibri" charset="0"/>
              <a:cs typeface="Calibri" charset="0"/>
            </a:endParaRPr>
          </a:p>
        </p:txBody>
      </p:sp>
      <p:sp>
        <p:nvSpPr>
          <p:cNvPr id="614405" name="TextBox 1"/>
          <p:cNvSpPr txBox="1">
            <a:spLocks noChangeArrowheads="1"/>
          </p:cNvSpPr>
          <p:nvPr/>
        </p:nvSpPr>
        <p:spPr bwMode="auto">
          <a:xfrm>
            <a:off x="12496800" y="2895601"/>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0" hangingPunct="0"/>
            <a:endParaRPr lang="en-US">
              <a:solidFill>
                <a:srgbClr val="000000"/>
              </a:solidFill>
              <a:latin typeface="Calibri" charset="0"/>
              <a:ea typeface="Calibri" charset="0"/>
              <a:cs typeface="Calibri" charset="0"/>
            </a:endParaRPr>
          </a:p>
        </p:txBody>
      </p:sp>
      <p:sp>
        <p:nvSpPr>
          <p:cNvPr id="2" name="TextBox 1"/>
          <p:cNvSpPr txBox="1"/>
          <p:nvPr/>
        </p:nvSpPr>
        <p:spPr>
          <a:xfrm>
            <a:off x="539931" y="1459464"/>
            <a:ext cx="4968668" cy="830997"/>
          </a:xfrm>
          <a:prstGeom prst="rect">
            <a:avLst/>
          </a:prstGeom>
          <a:noFill/>
        </p:spPr>
        <p:txBody>
          <a:bodyPr wrap="none" rtlCol="0">
            <a:spAutoFit/>
          </a:bodyPr>
          <a:lstStyle/>
          <a:p>
            <a:r>
              <a:rPr lang="en-US" sz="4800" dirty="0">
                <a:ln w="0"/>
                <a:effectLst>
                  <a:outerShdw blurRad="38100" dist="25400" dir="5400000" algn="ctr" rotWithShape="0">
                    <a:srgbClr val="6E747A">
                      <a:alpha val="43000"/>
                    </a:srgbClr>
                  </a:outerShdw>
                </a:effectLst>
                <a:latin typeface="Calibri" charset="0"/>
                <a:ea typeface="Calibri" charset="0"/>
                <a:cs typeface="Calibri" charset="0"/>
              </a:rPr>
              <a:t>Atmospheric Gases</a:t>
            </a:r>
          </a:p>
        </p:txBody>
      </p:sp>
      <p:sp>
        <p:nvSpPr>
          <p:cNvPr id="9" name="TextBox 8"/>
          <p:cNvSpPr txBox="1"/>
          <p:nvPr/>
        </p:nvSpPr>
        <p:spPr>
          <a:xfrm>
            <a:off x="1678336" y="90893"/>
            <a:ext cx="8848897" cy="830997"/>
          </a:xfrm>
          <a:prstGeom prst="rect">
            <a:avLst/>
          </a:prstGeom>
          <a:noFill/>
        </p:spPr>
        <p:txBody>
          <a:bodyPr wrap="none" rtlCol="0">
            <a:spAutoFit/>
          </a:bodyPr>
          <a:lstStyle/>
          <a:p>
            <a:r>
              <a:rPr lang="en-US" sz="4800" dirty="0">
                <a:ln w="0"/>
                <a:effectLst>
                  <a:outerShdw blurRad="38100" dist="25400" dir="5400000" algn="ctr" rotWithShape="0">
                    <a:srgbClr val="6E747A">
                      <a:alpha val="43000"/>
                    </a:srgbClr>
                  </a:outerShdw>
                </a:effectLst>
                <a:latin typeface="Calibri" charset="0"/>
                <a:ea typeface="Calibri" charset="0"/>
                <a:cs typeface="Calibri" charset="0"/>
              </a:rPr>
              <a:t>Planetary Biosignatures Reviewed</a:t>
            </a:r>
          </a:p>
        </p:txBody>
      </p:sp>
      <p:sp>
        <p:nvSpPr>
          <p:cNvPr id="10" name="TextBox 9"/>
          <p:cNvSpPr txBox="1"/>
          <p:nvPr/>
        </p:nvSpPr>
        <p:spPr>
          <a:xfrm>
            <a:off x="605396" y="3126582"/>
            <a:ext cx="4334713" cy="830997"/>
          </a:xfrm>
          <a:prstGeom prst="rect">
            <a:avLst/>
          </a:prstGeom>
          <a:noFill/>
        </p:spPr>
        <p:txBody>
          <a:bodyPr wrap="none" rtlCol="0">
            <a:spAutoFit/>
          </a:bodyPr>
          <a:lstStyle/>
          <a:p>
            <a:r>
              <a:rPr lang="en-US" sz="4800" dirty="0">
                <a:ln w="0"/>
                <a:effectLst>
                  <a:outerShdw blurRad="38100" dist="25400" dir="5400000" algn="ctr" rotWithShape="0">
                    <a:srgbClr val="6E747A">
                      <a:alpha val="43000"/>
                    </a:srgbClr>
                  </a:outerShdw>
                </a:effectLst>
                <a:latin typeface="Calibri" charset="0"/>
                <a:ea typeface="Calibri" charset="0"/>
                <a:cs typeface="Calibri" charset="0"/>
              </a:rPr>
              <a:t>Surface Features</a:t>
            </a:r>
          </a:p>
        </p:txBody>
      </p:sp>
      <p:sp>
        <p:nvSpPr>
          <p:cNvPr id="11" name="TextBox 10"/>
          <p:cNvSpPr txBox="1"/>
          <p:nvPr/>
        </p:nvSpPr>
        <p:spPr>
          <a:xfrm>
            <a:off x="605396" y="4793700"/>
            <a:ext cx="4758739" cy="830997"/>
          </a:xfrm>
          <a:prstGeom prst="rect">
            <a:avLst/>
          </a:prstGeom>
          <a:noFill/>
        </p:spPr>
        <p:txBody>
          <a:bodyPr wrap="none" rtlCol="0">
            <a:spAutoFit/>
          </a:bodyPr>
          <a:lstStyle/>
          <a:p>
            <a:r>
              <a:rPr lang="en-US" sz="4800" dirty="0">
                <a:ln w="0"/>
                <a:effectLst>
                  <a:outerShdw blurRad="38100" dist="25400" dir="5400000" algn="ctr" rotWithShape="0">
                    <a:srgbClr val="6E747A">
                      <a:alpha val="43000"/>
                    </a:srgbClr>
                  </a:outerShdw>
                </a:effectLst>
                <a:latin typeface="Calibri" charset="0"/>
                <a:ea typeface="Calibri" charset="0"/>
                <a:cs typeface="Calibri" charset="0"/>
              </a:rPr>
              <a:t>Temporal Changes</a:t>
            </a:r>
          </a:p>
        </p:txBody>
      </p:sp>
      <p:sp>
        <p:nvSpPr>
          <p:cNvPr id="3" name="TextBox 2"/>
          <p:cNvSpPr txBox="1"/>
          <p:nvPr/>
        </p:nvSpPr>
        <p:spPr>
          <a:xfrm>
            <a:off x="6288364" y="1304946"/>
            <a:ext cx="4968668" cy="1200329"/>
          </a:xfrm>
          <a:prstGeom prst="rect">
            <a:avLst/>
          </a:prstGeom>
          <a:noFill/>
        </p:spPr>
        <p:txBody>
          <a:bodyPr wrap="square" rtlCol="0">
            <a:spAutoFit/>
          </a:bodyPr>
          <a:lstStyle/>
          <a:p>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e.g., O</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2</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 O</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3</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 CH</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4</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 N</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2</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O, DMS, DMDS, CH</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3</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Cl, CH</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3</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SH, CS</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2</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 C</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2</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H</a:t>
            </a:r>
            <a:r>
              <a:rPr lang="en-US" sz="2400" baseline="-25000" dirty="0">
                <a:ln w="0"/>
                <a:effectLst>
                  <a:outerShdw blurRad="38100" dist="25400" dir="5400000" algn="ctr" rotWithShape="0">
                    <a:srgbClr val="6E747A">
                      <a:alpha val="43000"/>
                    </a:srgbClr>
                  </a:outerShdw>
                </a:effectLst>
                <a:latin typeface="Calibri" charset="0"/>
                <a:ea typeface="Calibri" charset="0"/>
                <a:cs typeface="Calibri" charset="0"/>
              </a:rPr>
              <a:t>6</a:t>
            </a:r>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 organize haze, etc.</a:t>
            </a:r>
          </a:p>
        </p:txBody>
      </p:sp>
      <p:sp>
        <p:nvSpPr>
          <p:cNvPr id="17" name="TextBox 16"/>
          <p:cNvSpPr txBox="1"/>
          <p:nvPr/>
        </p:nvSpPr>
        <p:spPr>
          <a:xfrm>
            <a:off x="6288364" y="3094328"/>
            <a:ext cx="4968668" cy="830997"/>
          </a:xfrm>
          <a:prstGeom prst="rect">
            <a:avLst/>
          </a:prstGeom>
          <a:noFill/>
        </p:spPr>
        <p:txBody>
          <a:bodyPr wrap="square" rtlCol="0">
            <a:spAutoFit/>
          </a:bodyPr>
          <a:lstStyle/>
          <a:p>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e.g., Vegetation Red Edge (VRE),</a:t>
            </a:r>
          </a:p>
          <a:p>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Other Reflectance features</a:t>
            </a:r>
          </a:p>
        </p:txBody>
      </p:sp>
      <p:sp>
        <p:nvSpPr>
          <p:cNvPr id="18" name="TextBox 17"/>
          <p:cNvSpPr txBox="1"/>
          <p:nvPr/>
        </p:nvSpPr>
        <p:spPr>
          <a:xfrm>
            <a:off x="6251902" y="4793699"/>
            <a:ext cx="4968668" cy="830997"/>
          </a:xfrm>
          <a:prstGeom prst="rect">
            <a:avLst/>
          </a:prstGeom>
          <a:noFill/>
        </p:spPr>
        <p:txBody>
          <a:bodyPr wrap="square" rtlCol="0">
            <a:spAutoFit/>
          </a:bodyPr>
          <a:lstStyle/>
          <a:p>
            <a:r>
              <a:rPr lang="en-US" sz="2400" dirty="0">
                <a:ln w="0"/>
                <a:effectLst>
                  <a:outerShdw blurRad="38100" dist="25400" dir="5400000" algn="ctr" rotWithShape="0">
                    <a:srgbClr val="6E747A">
                      <a:alpha val="43000"/>
                    </a:srgbClr>
                  </a:outerShdw>
                </a:effectLst>
                <a:latin typeface="Calibri" charset="0"/>
                <a:ea typeface="Calibri" charset="0"/>
                <a:cs typeface="Calibri" charset="0"/>
              </a:rPr>
              <a:t>e.g., Seasonal Change in Gas (e.g., “Keeling Curve”) or Pigments</a:t>
            </a:r>
          </a:p>
        </p:txBody>
      </p:sp>
    </p:spTree>
    <p:extLst>
      <p:ext uri="{BB962C8B-B14F-4D97-AF65-F5344CB8AC3E}">
        <p14:creationId xmlns:p14="http://schemas.microsoft.com/office/powerpoint/2010/main" val="1052048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59933" y="-142874"/>
            <a:ext cx="10515600" cy="1325563"/>
          </a:xfrm>
        </p:spPr>
        <p:txBody>
          <a:bodyPr>
            <a:normAutofit/>
          </a:bodyPr>
          <a:lstStyle/>
          <a:p>
            <a:pPr algn="ctr"/>
            <a:r>
              <a:rPr lang="en-US" sz="4000" dirty="0">
                <a:latin typeface="Calibri" charset="0"/>
                <a:ea typeface="Calibri" charset="0"/>
                <a:cs typeface="Calibri" charset="0"/>
              </a:rPr>
              <a:t>Line Intensities for Major Gases in Atmosphere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969" y="1182689"/>
            <a:ext cx="9556505" cy="4971369"/>
          </a:xfrm>
          <a:prstGeom prst="rect">
            <a:avLst/>
          </a:prstGeom>
        </p:spPr>
      </p:pic>
      <p:sp>
        <p:nvSpPr>
          <p:cNvPr id="8" name="TextBox 7"/>
          <p:cNvSpPr txBox="1"/>
          <p:nvPr/>
        </p:nvSpPr>
        <p:spPr>
          <a:xfrm>
            <a:off x="4932661" y="943120"/>
            <a:ext cx="3182731" cy="461665"/>
          </a:xfrm>
          <a:prstGeom prst="rect">
            <a:avLst/>
          </a:prstGeom>
          <a:solidFill>
            <a:schemeClr val="bg1"/>
          </a:solidFill>
        </p:spPr>
        <p:txBody>
          <a:bodyPr wrap="none" rtlCol="0">
            <a:spAutoFit/>
          </a:bodyPr>
          <a:lstStyle/>
          <a:p>
            <a:r>
              <a:rPr lang="en-US" sz="2400" b="1" dirty="0">
                <a:solidFill>
                  <a:prstClr val="black"/>
                </a:solidFill>
                <a:latin typeface="Calibri" charset="0"/>
                <a:ea typeface="Calibri" charset="0"/>
                <a:cs typeface="Calibri" charset="0"/>
              </a:rPr>
              <a:t>VIS to NIR: 0.4 – 2.5 </a:t>
            </a:r>
            <a:r>
              <a:rPr lang="en-US" sz="2400" b="1" dirty="0" err="1">
                <a:solidFill>
                  <a:prstClr val="black"/>
                </a:solidFill>
                <a:latin typeface="Calibri" charset="0"/>
                <a:ea typeface="Calibri" charset="0"/>
                <a:cs typeface="Calibri" charset="0"/>
              </a:rPr>
              <a:t>μm</a:t>
            </a:r>
            <a:endParaRPr lang="en-US" sz="2400" b="1" dirty="0">
              <a:solidFill>
                <a:prstClr val="black"/>
              </a:solidFill>
              <a:latin typeface="Calibri" charset="0"/>
              <a:ea typeface="Calibri" charset="0"/>
              <a:cs typeface="Calibri" charset="0"/>
            </a:endParaRPr>
          </a:p>
        </p:txBody>
      </p:sp>
      <p:sp>
        <p:nvSpPr>
          <p:cNvPr id="9" name="TextBox 8"/>
          <p:cNvSpPr txBox="1"/>
          <p:nvPr/>
        </p:nvSpPr>
        <p:spPr>
          <a:xfrm>
            <a:off x="4903619" y="3321844"/>
            <a:ext cx="3214791" cy="461665"/>
          </a:xfrm>
          <a:prstGeom prst="rect">
            <a:avLst/>
          </a:prstGeom>
          <a:solidFill>
            <a:schemeClr val="bg1"/>
          </a:solidFill>
        </p:spPr>
        <p:txBody>
          <a:bodyPr wrap="none" rtlCol="0">
            <a:spAutoFit/>
          </a:bodyPr>
          <a:lstStyle/>
          <a:p>
            <a:r>
              <a:rPr lang="en-US" sz="2400" b="1" dirty="0">
                <a:solidFill>
                  <a:prstClr val="black"/>
                </a:solidFill>
                <a:latin typeface="Calibri" charset="0"/>
                <a:ea typeface="Calibri" charset="0"/>
                <a:cs typeface="Calibri" charset="0"/>
              </a:rPr>
              <a:t>NIR to MIR: 2.5 – 20 </a:t>
            </a:r>
            <a:r>
              <a:rPr lang="en-US" sz="2400" b="1" dirty="0" err="1">
                <a:solidFill>
                  <a:prstClr val="black"/>
                </a:solidFill>
                <a:latin typeface="Calibri" charset="0"/>
                <a:ea typeface="Calibri" charset="0"/>
                <a:cs typeface="Calibri" charset="0"/>
              </a:rPr>
              <a:t>μm</a:t>
            </a:r>
            <a:endParaRPr lang="en-US" sz="2400" b="1" dirty="0">
              <a:solidFill>
                <a:prstClr val="black"/>
              </a:solidFill>
              <a:latin typeface="Calibri" charset="0"/>
              <a:ea typeface="Calibri" charset="0"/>
              <a:cs typeface="Calibri" charset="0"/>
            </a:endParaRPr>
          </a:p>
        </p:txBody>
      </p:sp>
      <p:sp>
        <p:nvSpPr>
          <p:cNvPr id="10" name="TextBox 9"/>
          <p:cNvSpPr txBox="1"/>
          <p:nvPr/>
        </p:nvSpPr>
        <p:spPr>
          <a:xfrm>
            <a:off x="2136959" y="5793539"/>
            <a:ext cx="2500685"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dirty="0">
                <a:solidFill>
                  <a:prstClr val="black"/>
                </a:solidFill>
                <a:latin typeface="Calibri" charset="0"/>
                <a:ea typeface="Calibri" charset="0"/>
                <a:cs typeface="Calibri" charset="0"/>
              </a:rPr>
              <a:t>Wavelength </a:t>
            </a:r>
            <a:r>
              <a:rPr lang="en-US" sz="2400" b="1" dirty="0">
                <a:solidFill>
                  <a:prstClr val="black"/>
                </a:solidFill>
                <a:latin typeface="Calibri" charset="0"/>
                <a:ea typeface="Calibri" charset="0"/>
                <a:cs typeface="Calibri" charset="0"/>
              </a:rPr>
              <a:t>[</a:t>
            </a:r>
            <a:r>
              <a:rPr lang="en-US" sz="2400" b="1" dirty="0" err="1">
                <a:solidFill>
                  <a:prstClr val="black"/>
                </a:solidFill>
                <a:latin typeface="Calibri" charset="0"/>
                <a:ea typeface="Calibri" charset="0"/>
                <a:cs typeface="Calibri" charset="0"/>
              </a:rPr>
              <a:t>μm</a:t>
            </a:r>
            <a:r>
              <a:rPr lang="en-US" sz="2400" b="1" dirty="0">
                <a:solidFill>
                  <a:prstClr val="black"/>
                </a:solidFill>
                <a:latin typeface="Calibri" charset="0"/>
                <a:ea typeface="Calibri" charset="0"/>
                <a:cs typeface="Calibri" charset="0"/>
              </a:rPr>
              <a:t>]</a:t>
            </a:r>
            <a:r>
              <a:rPr lang="en-US" sz="2400" dirty="0">
                <a:solidFill>
                  <a:prstClr val="black"/>
                </a:solidFill>
                <a:latin typeface="Calibri" charset="0"/>
                <a:ea typeface="Calibri" charset="0"/>
                <a:cs typeface="Calibri" charset="0"/>
              </a:rPr>
              <a:t>  </a:t>
            </a:r>
          </a:p>
        </p:txBody>
      </p:sp>
      <p:sp>
        <p:nvSpPr>
          <p:cNvPr id="12" name="TextBox 11"/>
          <p:cNvSpPr txBox="1"/>
          <p:nvPr/>
        </p:nvSpPr>
        <p:spPr>
          <a:xfrm rot="16200000">
            <a:off x="-471572" y="4045364"/>
            <a:ext cx="2739789"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800" b="1" dirty="0">
                <a:solidFill>
                  <a:prstClr val="black"/>
                </a:solidFill>
                <a:latin typeface="Calibri" charset="0"/>
                <a:ea typeface="Calibri" charset="0"/>
                <a:cs typeface="Calibri" charset="0"/>
              </a:rPr>
              <a:t>More Absorption</a:t>
            </a:r>
          </a:p>
        </p:txBody>
      </p:sp>
      <p:cxnSp>
        <p:nvCxnSpPr>
          <p:cNvPr id="14" name="Straight Arrow Connector 13"/>
          <p:cNvCxnSpPr/>
          <p:nvPr/>
        </p:nvCxnSpPr>
        <p:spPr>
          <a:xfrm flipV="1">
            <a:off x="949121" y="1404785"/>
            <a:ext cx="0" cy="14061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53733" y="1512002"/>
            <a:ext cx="761999" cy="461665"/>
          </a:xfrm>
          <a:prstGeom prst="rect">
            <a:avLst/>
          </a:prstGeom>
          <a:noFill/>
        </p:spPr>
        <p:txBody>
          <a:bodyPr wrap="square" rtlCol="0">
            <a:spAutoFit/>
          </a:bodyPr>
          <a:lstStyle/>
          <a:p>
            <a:r>
              <a:rPr lang="en-US" sz="2400" b="1" dirty="0">
                <a:solidFill>
                  <a:srgbClr val="0C40C3"/>
                </a:solidFill>
                <a:latin typeface="Calibri" charset="0"/>
                <a:ea typeface="Calibri" charset="0"/>
                <a:cs typeface="Calibri" charset="0"/>
              </a:rPr>
              <a:t>H</a:t>
            </a:r>
            <a:r>
              <a:rPr lang="en-US" sz="2400" b="1" baseline="-25000" dirty="0">
                <a:solidFill>
                  <a:srgbClr val="0C40C3"/>
                </a:solidFill>
                <a:latin typeface="Calibri" charset="0"/>
                <a:ea typeface="Calibri" charset="0"/>
                <a:cs typeface="Calibri" charset="0"/>
              </a:rPr>
              <a:t>2</a:t>
            </a:r>
            <a:r>
              <a:rPr lang="en-US" sz="2400" b="1" dirty="0">
                <a:solidFill>
                  <a:srgbClr val="0C40C3"/>
                </a:solidFill>
                <a:latin typeface="Calibri" charset="0"/>
                <a:ea typeface="Calibri" charset="0"/>
                <a:cs typeface="Calibri" charset="0"/>
              </a:rPr>
              <a:t>O</a:t>
            </a:r>
          </a:p>
        </p:txBody>
      </p:sp>
      <p:sp>
        <p:nvSpPr>
          <p:cNvPr id="16" name="TextBox 15"/>
          <p:cNvSpPr txBox="1"/>
          <p:nvPr/>
        </p:nvSpPr>
        <p:spPr>
          <a:xfrm>
            <a:off x="3048000" y="1511252"/>
            <a:ext cx="761999" cy="461665"/>
          </a:xfrm>
          <a:prstGeom prst="rect">
            <a:avLst/>
          </a:prstGeom>
          <a:noFill/>
        </p:spPr>
        <p:txBody>
          <a:bodyPr wrap="square" rtlCol="0">
            <a:spAutoFit/>
          </a:bodyPr>
          <a:lstStyle/>
          <a:p>
            <a:r>
              <a:rPr lang="en-US" sz="2400" b="1" dirty="0">
                <a:solidFill>
                  <a:srgbClr val="70AD47">
                    <a:lumMod val="75000"/>
                  </a:srgbClr>
                </a:solidFill>
                <a:latin typeface="Calibri" charset="0"/>
                <a:ea typeface="Calibri" charset="0"/>
                <a:cs typeface="Calibri" charset="0"/>
              </a:rPr>
              <a:t>CO</a:t>
            </a:r>
            <a:r>
              <a:rPr lang="en-US" sz="2400" b="1" baseline="-25000" dirty="0">
                <a:solidFill>
                  <a:srgbClr val="70AD47">
                    <a:lumMod val="75000"/>
                  </a:srgbClr>
                </a:solidFill>
                <a:latin typeface="Calibri" charset="0"/>
                <a:ea typeface="Calibri" charset="0"/>
                <a:cs typeface="Calibri" charset="0"/>
              </a:rPr>
              <a:t>2</a:t>
            </a:r>
          </a:p>
        </p:txBody>
      </p:sp>
      <p:sp>
        <p:nvSpPr>
          <p:cNvPr id="17" name="TextBox 16"/>
          <p:cNvSpPr txBox="1"/>
          <p:nvPr/>
        </p:nvSpPr>
        <p:spPr>
          <a:xfrm>
            <a:off x="3733797" y="1494319"/>
            <a:ext cx="761999" cy="461665"/>
          </a:xfrm>
          <a:prstGeom prst="rect">
            <a:avLst/>
          </a:prstGeom>
          <a:noFill/>
        </p:spPr>
        <p:txBody>
          <a:bodyPr wrap="square" rtlCol="0">
            <a:spAutoFit/>
          </a:bodyPr>
          <a:lstStyle/>
          <a:p>
            <a:r>
              <a:rPr lang="en-US" sz="2400" b="1" dirty="0">
                <a:solidFill>
                  <a:prstClr val="black"/>
                </a:solidFill>
                <a:latin typeface="Calibri" charset="0"/>
                <a:ea typeface="Calibri" charset="0"/>
                <a:cs typeface="Calibri" charset="0"/>
              </a:rPr>
              <a:t>O</a:t>
            </a:r>
            <a:r>
              <a:rPr lang="en-US" sz="2400" b="1" baseline="-25000" dirty="0">
                <a:solidFill>
                  <a:prstClr val="black"/>
                </a:solidFill>
                <a:latin typeface="Calibri" charset="0"/>
                <a:ea typeface="Calibri" charset="0"/>
                <a:cs typeface="Calibri" charset="0"/>
              </a:rPr>
              <a:t>2</a:t>
            </a:r>
          </a:p>
        </p:txBody>
      </p:sp>
      <p:sp>
        <p:nvSpPr>
          <p:cNvPr id="18" name="TextBox 17"/>
          <p:cNvSpPr txBox="1"/>
          <p:nvPr/>
        </p:nvSpPr>
        <p:spPr>
          <a:xfrm>
            <a:off x="4737579" y="1510502"/>
            <a:ext cx="761999" cy="461665"/>
          </a:xfrm>
          <a:prstGeom prst="rect">
            <a:avLst/>
          </a:prstGeom>
          <a:noFill/>
        </p:spPr>
        <p:txBody>
          <a:bodyPr wrap="square" rtlCol="0">
            <a:spAutoFit/>
          </a:bodyPr>
          <a:lstStyle/>
          <a:p>
            <a:r>
              <a:rPr lang="en-US" sz="2400" b="1" dirty="0">
                <a:solidFill>
                  <a:srgbClr val="FFC000"/>
                </a:solidFill>
                <a:latin typeface="Calibri" charset="0"/>
                <a:ea typeface="Calibri" charset="0"/>
                <a:cs typeface="Calibri" charset="0"/>
              </a:rPr>
              <a:t>CH</a:t>
            </a:r>
            <a:r>
              <a:rPr lang="en-US" sz="2400" b="1" baseline="-25000" dirty="0">
                <a:solidFill>
                  <a:srgbClr val="FFC000"/>
                </a:solidFill>
                <a:latin typeface="Calibri" charset="0"/>
                <a:ea typeface="Calibri" charset="0"/>
                <a:cs typeface="Calibri" charset="0"/>
              </a:rPr>
              <a:t>4</a:t>
            </a:r>
          </a:p>
        </p:txBody>
      </p:sp>
      <p:sp>
        <p:nvSpPr>
          <p:cNvPr id="19" name="TextBox 18"/>
          <p:cNvSpPr txBox="1"/>
          <p:nvPr/>
        </p:nvSpPr>
        <p:spPr>
          <a:xfrm>
            <a:off x="4256645" y="1510502"/>
            <a:ext cx="761999" cy="461665"/>
          </a:xfrm>
          <a:prstGeom prst="rect">
            <a:avLst/>
          </a:prstGeom>
          <a:noFill/>
        </p:spPr>
        <p:txBody>
          <a:bodyPr wrap="square" rtlCol="0">
            <a:spAutoFit/>
          </a:bodyPr>
          <a:lstStyle/>
          <a:p>
            <a:r>
              <a:rPr lang="en-US" sz="2400" b="1" dirty="0">
                <a:solidFill>
                  <a:srgbClr val="C00000"/>
                </a:solidFill>
                <a:latin typeface="Calibri" charset="0"/>
                <a:ea typeface="Calibri" charset="0"/>
                <a:cs typeface="Calibri" charset="0"/>
              </a:rPr>
              <a:t>O</a:t>
            </a:r>
            <a:r>
              <a:rPr lang="en-US" sz="2400" b="1" baseline="-25000" dirty="0">
                <a:solidFill>
                  <a:srgbClr val="C00000"/>
                </a:solidFill>
                <a:latin typeface="Calibri" charset="0"/>
                <a:ea typeface="Calibri" charset="0"/>
                <a:cs typeface="Calibri" charset="0"/>
              </a:rPr>
              <a:t>3</a:t>
            </a:r>
          </a:p>
        </p:txBody>
      </p:sp>
      <p:sp>
        <p:nvSpPr>
          <p:cNvPr id="20" name="TextBox 19"/>
          <p:cNvSpPr txBox="1"/>
          <p:nvPr/>
        </p:nvSpPr>
        <p:spPr>
          <a:xfrm>
            <a:off x="5402689" y="1510502"/>
            <a:ext cx="761999" cy="461665"/>
          </a:xfrm>
          <a:prstGeom prst="rect">
            <a:avLst/>
          </a:prstGeom>
          <a:noFill/>
        </p:spPr>
        <p:txBody>
          <a:bodyPr wrap="square" rtlCol="0">
            <a:spAutoFit/>
          </a:bodyPr>
          <a:lstStyle/>
          <a:p>
            <a:r>
              <a:rPr lang="en-US" sz="2400" b="1" dirty="0">
                <a:solidFill>
                  <a:srgbClr val="7030A0"/>
                </a:solidFill>
                <a:latin typeface="Calibri" charset="0"/>
                <a:ea typeface="Calibri" charset="0"/>
                <a:cs typeface="Calibri" charset="0"/>
              </a:rPr>
              <a:t>CO</a:t>
            </a:r>
            <a:endParaRPr lang="en-US" sz="2400" b="1" baseline="-25000" dirty="0">
              <a:solidFill>
                <a:srgbClr val="7030A0"/>
              </a:solidFill>
              <a:latin typeface="Calibri" charset="0"/>
              <a:ea typeface="Calibri" charset="0"/>
              <a:cs typeface="Calibri" charset="0"/>
            </a:endParaRPr>
          </a:p>
        </p:txBody>
      </p:sp>
      <p:sp>
        <p:nvSpPr>
          <p:cNvPr id="21" name="TextBox 20"/>
          <p:cNvSpPr txBox="1"/>
          <p:nvPr/>
        </p:nvSpPr>
        <p:spPr>
          <a:xfrm>
            <a:off x="6045201" y="1510502"/>
            <a:ext cx="761999" cy="461665"/>
          </a:xfrm>
          <a:prstGeom prst="rect">
            <a:avLst/>
          </a:prstGeom>
          <a:noFill/>
        </p:spPr>
        <p:txBody>
          <a:bodyPr wrap="square" rtlCol="0">
            <a:spAutoFit/>
          </a:bodyPr>
          <a:lstStyle/>
          <a:p>
            <a:r>
              <a:rPr lang="en-US" sz="2400" b="1" dirty="0">
                <a:solidFill>
                  <a:srgbClr val="2EEEF0"/>
                </a:solidFill>
                <a:latin typeface="Calibri" charset="0"/>
                <a:ea typeface="Calibri" charset="0"/>
                <a:cs typeface="Calibri" charset="0"/>
              </a:rPr>
              <a:t>N</a:t>
            </a:r>
            <a:r>
              <a:rPr lang="en-US" sz="2400" b="1" baseline="-25000" dirty="0">
                <a:solidFill>
                  <a:srgbClr val="2EEEF0"/>
                </a:solidFill>
                <a:latin typeface="Calibri" charset="0"/>
                <a:ea typeface="Calibri" charset="0"/>
                <a:cs typeface="Calibri" charset="0"/>
              </a:rPr>
              <a:t>2</a:t>
            </a:r>
            <a:r>
              <a:rPr lang="en-US" sz="2400" b="1" dirty="0">
                <a:solidFill>
                  <a:srgbClr val="2EEEF0"/>
                </a:solidFill>
                <a:latin typeface="Calibri" charset="0"/>
                <a:ea typeface="Calibri" charset="0"/>
                <a:cs typeface="Calibri" charset="0"/>
              </a:rPr>
              <a:t>O</a:t>
            </a:r>
            <a:endParaRPr lang="en-US" sz="2400" b="1" baseline="-25000" dirty="0">
              <a:solidFill>
                <a:srgbClr val="2EEEF0"/>
              </a:solidFill>
              <a:latin typeface="Calibri" charset="0"/>
              <a:ea typeface="Calibri" charset="0"/>
              <a:cs typeface="Calibri" charset="0"/>
            </a:endParaRPr>
          </a:p>
        </p:txBody>
      </p:sp>
      <p:cxnSp>
        <p:nvCxnSpPr>
          <p:cNvPr id="22" name="Straight Arrow Connector 21"/>
          <p:cNvCxnSpPr/>
          <p:nvPr/>
        </p:nvCxnSpPr>
        <p:spPr>
          <a:xfrm>
            <a:off x="4637644" y="6039828"/>
            <a:ext cx="60481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53733" y="3162184"/>
            <a:ext cx="476412" cy="369332"/>
          </a:xfrm>
          <a:prstGeom prst="rect">
            <a:avLst/>
          </a:prstGeom>
          <a:solidFill>
            <a:schemeClr val="bg1"/>
          </a:solidFill>
        </p:spPr>
        <p:txBody>
          <a:bodyPr wrap="none" rtlCol="0">
            <a:spAutoFit/>
          </a:bodyPr>
          <a:lstStyle/>
          <a:p>
            <a:r>
              <a:rPr lang="en-US">
                <a:solidFill>
                  <a:prstClr val="black"/>
                </a:solidFill>
                <a:latin typeface="Calibri" charset="0"/>
                <a:ea typeface="Calibri" charset="0"/>
                <a:cs typeface="Calibri" charset="0"/>
              </a:rPr>
              <a:t>0.5</a:t>
            </a:r>
          </a:p>
        </p:txBody>
      </p:sp>
      <p:sp>
        <p:nvSpPr>
          <p:cNvPr id="25" name="TextBox 24"/>
          <p:cNvSpPr txBox="1"/>
          <p:nvPr/>
        </p:nvSpPr>
        <p:spPr>
          <a:xfrm>
            <a:off x="4453981" y="3152157"/>
            <a:ext cx="476412"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1.0</a:t>
            </a:r>
          </a:p>
        </p:txBody>
      </p:sp>
      <p:sp>
        <p:nvSpPr>
          <p:cNvPr id="26" name="TextBox 25"/>
          <p:cNvSpPr txBox="1"/>
          <p:nvPr/>
        </p:nvSpPr>
        <p:spPr>
          <a:xfrm>
            <a:off x="8430450" y="3146651"/>
            <a:ext cx="476412"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2.0</a:t>
            </a:r>
          </a:p>
        </p:txBody>
      </p:sp>
      <p:sp>
        <p:nvSpPr>
          <p:cNvPr id="27" name="TextBox 26"/>
          <p:cNvSpPr txBox="1"/>
          <p:nvPr/>
        </p:nvSpPr>
        <p:spPr>
          <a:xfrm>
            <a:off x="10573885" y="3172289"/>
            <a:ext cx="476412"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2.5</a:t>
            </a:r>
          </a:p>
        </p:txBody>
      </p:sp>
      <p:sp>
        <p:nvSpPr>
          <p:cNvPr id="28" name="TextBox 27"/>
          <p:cNvSpPr txBox="1"/>
          <p:nvPr/>
        </p:nvSpPr>
        <p:spPr>
          <a:xfrm>
            <a:off x="3263363" y="5542379"/>
            <a:ext cx="301686"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5</a:t>
            </a:r>
          </a:p>
        </p:txBody>
      </p:sp>
      <p:sp>
        <p:nvSpPr>
          <p:cNvPr id="29" name="TextBox 28"/>
          <p:cNvSpPr txBox="1"/>
          <p:nvPr/>
        </p:nvSpPr>
        <p:spPr>
          <a:xfrm>
            <a:off x="5568789" y="5541304"/>
            <a:ext cx="418704"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10</a:t>
            </a:r>
          </a:p>
        </p:txBody>
      </p:sp>
      <p:sp>
        <p:nvSpPr>
          <p:cNvPr id="30" name="TextBox 29"/>
          <p:cNvSpPr txBox="1"/>
          <p:nvPr/>
        </p:nvSpPr>
        <p:spPr>
          <a:xfrm>
            <a:off x="8192244" y="5550259"/>
            <a:ext cx="418704"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15</a:t>
            </a:r>
          </a:p>
        </p:txBody>
      </p:sp>
      <p:sp>
        <p:nvSpPr>
          <p:cNvPr id="31" name="TextBox 30"/>
          <p:cNvSpPr txBox="1"/>
          <p:nvPr/>
        </p:nvSpPr>
        <p:spPr>
          <a:xfrm>
            <a:off x="10611538" y="5550259"/>
            <a:ext cx="418704" cy="369332"/>
          </a:xfrm>
          <a:prstGeom prst="rect">
            <a:avLst/>
          </a:prstGeom>
          <a:solidFill>
            <a:schemeClr val="bg1"/>
          </a:solidFill>
        </p:spPr>
        <p:txBody>
          <a:bodyPr wrap="none" rtlCol="0">
            <a:spAutoFit/>
          </a:bodyPr>
          <a:lstStyle/>
          <a:p>
            <a:r>
              <a:rPr lang="en-US" dirty="0">
                <a:solidFill>
                  <a:prstClr val="black"/>
                </a:solidFill>
                <a:latin typeface="Calibri" charset="0"/>
                <a:ea typeface="Calibri" charset="0"/>
                <a:cs typeface="Calibri" charset="0"/>
              </a:rPr>
              <a:t>20</a:t>
            </a:r>
          </a:p>
        </p:txBody>
      </p:sp>
      <p:sp>
        <p:nvSpPr>
          <p:cNvPr id="2" name="TextBox 1"/>
          <p:cNvSpPr txBox="1"/>
          <p:nvPr/>
        </p:nvSpPr>
        <p:spPr>
          <a:xfrm>
            <a:off x="8192245" y="6457890"/>
            <a:ext cx="3999756" cy="400110"/>
          </a:xfrm>
          <a:prstGeom prst="rect">
            <a:avLst/>
          </a:prstGeom>
          <a:noFill/>
        </p:spPr>
        <p:txBody>
          <a:bodyPr wrap="square" rtlCol="0">
            <a:spAutoFit/>
          </a:bodyPr>
          <a:lstStyle/>
          <a:p>
            <a:pPr algn="r"/>
            <a:r>
              <a:rPr lang="en-US" sz="2000" dirty="0" err="1">
                <a:latin typeface="Calibri" charset="0"/>
                <a:ea typeface="Calibri" charset="0"/>
                <a:cs typeface="Calibri" charset="0"/>
              </a:rPr>
              <a:t>Schwieterman</a:t>
            </a:r>
            <a:r>
              <a:rPr lang="en-US" sz="2000" dirty="0">
                <a:latin typeface="Calibri" charset="0"/>
                <a:ea typeface="Calibri" charset="0"/>
                <a:cs typeface="Calibri" charset="0"/>
              </a:rPr>
              <a:t>, et al., </a:t>
            </a:r>
            <a:r>
              <a:rPr lang="en-US" sz="2000" dirty="0" smtClean="0">
                <a:latin typeface="Calibri" charset="0"/>
                <a:ea typeface="Calibri" charset="0"/>
                <a:cs typeface="Calibri" charset="0"/>
              </a:rPr>
              <a:t>submitted</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455828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982200" y="6858000"/>
            <a:ext cx="2743200" cy="365125"/>
          </a:xfrm>
        </p:spPr>
        <p:txBody>
          <a:bodyPr/>
          <a:lstStyle/>
          <a:p>
            <a:fld id="{DF071C34-E11B-AA4B-9F26-02FB1E691DC3}" type="slidenum">
              <a:rPr lang="en-US" smtClean="0">
                <a:solidFill>
                  <a:prstClr val="black">
                    <a:tint val="75000"/>
                  </a:prstClr>
                </a:solidFill>
                <a:latin typeface="Calibri" charset="0"/>
                <a:ea typeface="Calibri" charset="0"/>
                <a:cs typeface="Calibri" charset="0"/>
              </a:rPr>
              <a:pPr/>
              <a:t>6</a:t>
            </a:fld>
            <a:endParaRPr lang="en-US">
              <a:solidFill>
                <a:prstClr val="black">
                  <a:tint val="75000"/>
                </a:prstClr>
              </a:solidFill>
              <a:latin typeface="Calibri" charset="0"/>
              <a:ea typeface="Calibri" charset="0"/>
              <a:cs typeface="Calibri" charset="0"/>
            </a:endParaRPr>
          </a:p>
        </p:txBody>
      </p:sp>
      <p:pic>
        <p:nvPicPr>
          <p:cNvPr id="1026" name="Picture 2" descr="iosig_review_mlo_co2_ch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34" y="1714501"/>
            <a:ext cx="6448426" cy="4323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VI_FIG_NEXSS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810" y="1493864"/>
            <a:ext cx="5018514" cy="4986032"/>
          </a:xfrm>
          <a:prstGeom prst="rect">
            <a:avLst/>
          </a:prstGeom>
          <a:blipFill>
            <a:blip r:embed="rId4"/>
            <a:stretch>
              <a:fillRect/>
            </a:stretch>
          </a:blipFill>
        </p:spPr>
      </p:pic>
      <p:sp>
        <p:nvSpPr>
          <p:cNvPr id="7" name="Rectangle 6"/>
          <p:cNvSpPr/>
          <p:nvPr/>
        </p:nvSpPr>
        <p:spPr>
          <a:xfrm>
            <a:off x="6818810" y="1084065"/>
            <a:ext cx="4248920" cy="461665"/>
          </a:xfrm>
          <a:prstGeom prst="rect">
            <a:avLst/>
          </a:prstGeom>
          <a:noFill/>
        </p:spPr>
        <p:txBody>
          <a:bodyPr wrap="none">
            <a:spAutoFit/>
          </a:bodyPr>
          <a:lstStyle/>
          <a:p>
            <a:r>
              <a:rPr lang="en-US" sz="2400" b="1" u="none" strike="noStrike" dirty="0">
                <a:effectLst/>
                <a:latin typeface="Calibri" charset="0"/>
                <a:ea typeface="Calibri" charset="0"/>
                <a:cs typeface="Calibri" charset="0"/>
              </a:rPr>
              <a:t>Seasonal change in global NDVI </a:t>
            </a:r>
            <a:endParaRPr lang="en-US" sz="2400" b="1" dirty="0">
              <a:latin typeface="Calibri" charset="0"/>
              <a:ea typeface="Calibri" charset="0"/>
              <a:cs typeface="Calibri" charset="0"/>
            </a:endParaRPr>
          </a:p>
        </p:txBody>
      </p:sp>
      <p:sp>
        <p:nvSpPr>
          <p:cNvPr id="8" name="Rectangle 7"/>
          <p:cNvSpPr/>
          <p:nvPr/>
        </p:nvSpPr>
        <p:spPr>
          <a:xfrm>
            <a:off x="787359" y="1055937"/>
            <a:ext cx="5036746" cy="830997"/>
          </a:xfrm>
          <a:prstGeom prst="rect">
            <a:avLst/>
          </a:prstGeom>
          <a:noFill/>
        </p:spPr>
        <p:txBody>
          <a:bodyPr wrap="square">
            <a:spAutoFit/>
          </a:bodyPr>
          <a:lstStyle/>
          <a:p>
            <a:pPr algn="ctr"/>
            <a:r>
              <a:rPr lang="en-US" sz="2400" b="1" u="none" strike="noStrike" dirty="0">
                <a:effectLst/>
                <a:latin typeface="Calibri" charset="0"/>
                <a:ea typeface="Calibri" charset="0"/>
                <a:cs typeface="Calibri" charset="0"/>
              </a:rPr>
              <a:t>Gas abundance oscillations as a possible temporal biosignature</a:t>
            </a:r>
            <a:endParaRPr lang="en-US" sz="2400" b="1" dirty="0">
              <a:latin typeface="Calibri" charset="0"/>
              <a:ea typeface="Calibri" charset="0"/>
              <a:cs typeface="Calibri" charset="0"/>
            </a:endParaRPr>
          </a:p>
        </p:txBody>
      </p:sp>
    </p:spTree>
    <p:extLst>
      <p:ext uri="{BB962C8B-B14F-4D97-AF65-F5344CB8AC3E}">
        <p14:creationId xmlns:p14="http://schemas.microsoft.com/office/powerpoint/2010/main" val="265827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05.png"/>
          <p:cNvPicPr/>
          <p:nvPr/>
        </p:nvPicPr>
        <p:blipFill>
          <a:blip r:embed="rId2"/>
          <a:srcRect/>
          <a:stretch>
            <a:fillRect/>
          </a:stretch>
        </p:blipFill>
        <p:spPr>
          <a:xfrm>
            <a:off x="390019" y="524088"/>
            <a:ext cx="11481190" cy="5992645"/>
          </a:xfrm>
          <a:prstGeom prst="rect">
            <a:avLst/>
          </a:prstGeom>
          <a:ln/>
        </p:spPr>
      </p:pic>
      <p:sp>
        <p:nvSpPr>
          <p:cNvPr id="2" name="TextBox 1"/>
          <p:cNvSpPr txBox="1"/>
          <p:nvPr/>
        </p:nvSpPr>
        <p:spPr>
          <a:xfrm>
            <a:off x="8837083" y="6457890"/>
            <a:ext cx="3354917" cy="400110"/>
          </a:xfrm>
          <a:prstGeom prst="rect">
            <a:avLst/>
          </a:prstGeom>
          <a:noFill/>
        </p:spPr>
        <p:txBody>
          <a:bodyPr wrap="square" rtlCol="0">
            <a:spAutoFit/>
          </a:bodyPr>
          <a:lstStyle/>
          <a:p>
            <a:pPr algn="r"/>
            <a:r>
              <a:rPr lang="en-US" sz="2000" dirty="0"/>
              <a:t>Meadows, et al., </a:t>
            </a:r>
            <a:r>
              <a:rPr lang="en-US" sz="2000" dirty="0" smtClean="0"/>
              <a:t>submitted</a:t>
            </a:r>
            <a:endParaRPr lang="en-US" sz="2000" dirty="0"/>
          </a:p>
        </p:txBody>
      </p:sp>
    </p:spTree>
    <p:extLst>
      <p:ext uri="{BB962C8B-B14F-4D97-AF65-F5344CB8AC3E}">
        <p14:creationId xmlns:p14="http://schemas.microsoft.com/office/powerpoint/2010/main" val="79661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03.png"/>
          <p:cNvPicPr/>
          <p:nvPr/>
        </p:nvPicPr>
        <p:blipFill>
          <a:blip r:embed="rId2"/>
          <a:srcRect/>
          <a:stretch>
            <a:fillRect/>
          </a:stretch>
        </p:blipFill>
        <p:spPr>
          <a:xfrm>
            <a:off x="980234" y="0"/>
            <a:ext cx="10185181" cy="6561667"/>
          </a:xfrm>
          <a:prstGeom prst="rect">
            <a:avLst/>
          </a:prstGeom>
          <a:ln/>
        </p:spPr>
      </p:pic>
      <p:sp>
        <p:nvSpPr>
          <p:cNvPr id="2" name="TextBox 1"/>
          <p:cNvSpPr txBox="1"/>
          <p:nvPr/>
        </p:nvSpPr>
        <p:spPr>
          <a:xfrm>
            <a:off x="8837083" y="6457890"/>
            <a:ext cx="3354917" cy="400110"/>
          </a:xfrm>
          <a:prstGeom prst="rect">
            <a:avLst/>
          </a:prstGeom>
          <a:noFill/>
        </p:spPr>
        <p:txBody>
          <a:bodyPr wrap="square" rtlCol="0">
            <a:spAutoFit/>
          </a:bodyPr>
          <a:lstStyle/>
          <a:p>
            <a:pPr algn="r"/>
            <a:r>
              <a:rPr lang="en-US" sz="2000" dirty="0">
                <a:solidFill>
                  <a:schemeClr val="bg1"/>
                </a:solidFill>
              </a:rPr>
              <a:t>Meadows, et al., </a:t>
            </a:r>
            <a:r>
              <a:rPr lang="en-US" sz="2000" dirty="0" smtClean="0">
                <a:solidFill>
                  <a:schemeClr val="bg1"/>
                </a:solidFill>
              </a:rPr>
              <a:t>2017</a:t>
            </a:r>
            <a:endParaRPr lang="en-US" sz="2000" dirty="0">
              <a:solidFill>
                <a:schemeClr val="bg1"/>
              </a:solidFill>
            </a:endParaRPr>
          </a:p>
        </p:txBody>
      </p:sp>
    </p:spTree>
    <p:extLst>
      <p:ext uri="{BB962C8B-B14F-4D97-AF65-F5344CB8AC3E}">
        <p14:creationId xmlns:p14="http://schemas.microsoft.com/office/powerpoint/2010/main" val="193915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28950" y="155305"/>
            <a:ext cx="6134100" cy="6547390"/>
          </a:xfrm>
          <a:prstGeom prst="rect">
            <a:avLst/>
          </a:prstGeom>
        </p:spPr>
      </p:pic>
      <p:sp>
        <p:nvSpPr>
          <p:cNvPr id="5" name="TextBox 4"/>
          <p:cNvSpPr txBox="1"/>
          <p:nvPr/>
        </p:nvSpPr>
        <p:spPr>
          <a:xfrm>
            <a:off x="8837083" y="6457890"/>
            <a:ext cx="3354917" cy="400110"/>
          </a:xfrm>
          <a:prstGeom prst="rect">
            <a:avLst/>
          </a:prstGeom>
          <a:noFill/>
        </p:spPr>
        <p:txBody>
          <a:bodyPr wrap="square" rtlCol="0">
            <a:spAutoFit/>
          </a:bodyPr>
          <a:lstStyle/>
          <a:p>
            <a:pPr algn="r"/>
            <a:r>
              <a:rPr lang="en-US" sz="2000" dirty="0" err="1"/>
              <a:t>Catling</a:t>
            </a:r>
            <a:r>
              <a:rPr lang="en-US" sz="2000" dirty="0"/>
              <a:t>, et al., </a:t>
            </a:r>
            <a:r>
              <a:rPr lang="en-US" sz="2000" dirty="0" smtClean="0"/>
              <a:t>submitted</a:t>
            </a:r>
            <a:endParaRPr lang="en-US" sz="2000" dirty="0"/>
          </a:p>
        </p:txBody>
      </p:sp>
    </p:spTree>
    <p:extLst>
      <p:ext uri="{BB962C8B-B14F-4D97-AF65-F5344CB8AC3E}">
        <p14:creationId xmlns:p14="http://schemas.microsoft.com/office/powerpoint/2010/main" val="1596037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639</Words>
  <Application>Microsoft Macintosh PowerPoint</Application>
  <PresentationFormat>Widescreen</PresentationFormat>
  <Paragraphs>97</Paragraphs>
  <Slides>17</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Calibri Light</vt:lpstr>
      <vt:lpstr>Mangal</vt:lpstr>
      <vt:lpstr>ＭＳ Ｐゴシック</vt:lpstr>
      <vt:lpstr>Times New Roman</vt:lpstr>
      <vt:lpstr>Verdana</vt:lpstr>
      <vt:lpstr>Wingdings</vt:lpstr>
      <vt:lpstr>Arial</vt:lpstr>
      <vt:lpstr>Office Theme</vt:lpstr>
      <vt:lpstr>Exoplanet Biosignatures Workshop Without Walls (aka ExoPAG SAG 16) Update</vt:lpstr>
      <vt:lpstr>PowerPoint Presentation</vt:lpstr>
      <vt:lpstr>ExoPAG SAG16 has submitted 5 manuscripts for publication in Astrobiology:</vt:lpstr>
      <vt:lpstr>PowerPoint Presentation</vt:lpstr>
      <vt:lpstr>Line Intensities for Major Gases in Atmosphere</vt:lpstr>
      <vt:lpstr>PowerPoint Presentation</vt:lpstr>
      <vt:lpstr>PowerPoint Presentation</vt:lpstr>
      <vt:lpstr>PowerPoint Presentation</vt:lpstr>
      <vt:lpstr>PowerPoint Presentation</vt:lpstr>
      <vt:lpstr>A framework for exoplanet biosignature assessment  (Catling+ 2017, Astrobiol, submitted.)</vt:lpstr>
      <vt:lpstr>PowerPoint Presentation</vt:lpstr>
      <vt:lpstr>PowerPoint Presentation</vt:lpstr>
      <vt:lpstr>What remote biosignatures will work when environmental context and biology are different than Earth?</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 16 Update</dc:title>
  <dc:creator>Shawn Domagal-Goldman</dc:creator>
  <cp:lastModifiedBy>Shawn Domagal-Goldman</cp:lastModifiedBy>
  <cp:revision>25</cp:revision>
  <dcterms:created xsi:type="dcterms:W3CDTF">2015-12-31T06:45:12Z</dcterms:created>
  <dcterms:modified xsi:type="dcterms:W3CDTF">2018-01-07T19:42:13Z</dcterms:modified>
</cp:coreProperties>
</file>