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  <p:sldMasterId id="2147483696" r:id="rId2"/>
    <p:sldMasterId id="2147483717" r:id="rId3"/>
  </p:sldMasterIdLst>
  <p:notesMasterIdLst>
    <p:notesMasterId r:id="rId31"/>
  </p:notesMasterIdLst>
  <p:handoutMasterIdLst>
    <p:handoutMasterId r:id="rId32"/>
  </p:handoutMasterIdLst>
  <p:sldIdLst>
    <p:sldId id="277" r:id="rId4"/>
    <p:sldId id="298" r:id="rId5"/>
    <p:sldId id="292" r:id="rId6"/>
    <p:sldId id="340" r:id="rId7"/>
    <p:sldId id="341" r:id="rId8"/>
    <p:sldId id="268" r:id="rId9"/>
    <p:sldId id="343" r:id="rId10"/>
    <p:sldId id="264" r:id="rId11"/>
    <p:sldId id="267" r:id="rId12"/>
    <p:sldId id="271" r:id="rId13"/>
    <p:sldId id="273" r:id="rId14"/>
    <p:sldId id="344" r:id="rId15"/>
    <p:sldId id="294" r:id="rId16"/>
    <p:sldId id="293" r:id="rId17"/>
    <p:sldId id="345" r:id="rId18"/>
    <p:sldId id="291" r:id="rId19"/>
    <p:sldId id="290" r:id="rId20"/>
    <p:sldId id="285" r:id="rId21"/>
    <p:sldId id="284" r:id="rId22"/>
    <p:sldId id="265" r:id="rId23"/>
    <p:sldId id="346" r:id="rId24"/>
    <p:sldId id="278" r:id="rId25"/>
    <p:sldId id="279" r:id="rId26"/>
    <p:sldId id="258" r:id="rId27"/>
    <p:sldId id="260" r:id="rId28"/>
    <p:sldId id="257" r:id="rId29"/>
    <p:sldId id="339" r:id="rId30"/>
  </p:sldIdLst>
  <p:sldSz cx="9144000" cy="5143500" type="screen16x9"/>
  <p:notesSz cx="6858000" cy="9144000"/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7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99"/>
    <a:srgbClr val="88B5FF"/>
    <a:srgbClr val="9DC3E6"/>
    <a:srgbClr val="B7D2FF"/>
    <a:srgbClr val="3E526D"/>
    <a:srgbClr val="0060A5"/>
    <a:srgbClr val="00233D"/>
    <a:srgbClr val="2F394E"/>
    <a:srgbClr val="5F739C"/>
    <a:srgbClr val="A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72"/>
    <p:restoredTop sz="48269" autoAdjust="0"/>
  </p:normalViewPr>
  <p:slideViewPr>
    <p:cSldViewPr snapToGrid="0" snapToObjects="1">
      <p:cViewPr varScale="1">
        <p:scale>
          <a:sx n="79" d="100"/>
          <a:sy n="79" d="100"/>
        </p:scale>
        <p:origin x="2320" y="192"/>
      </p:cViewPr>
      <p:guideLst>
        <p:guide orient="horz" pos="277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67AB6-DDEA-CF4E-A74B-19A554508643}" type="datetimeFigureOut">
              <a:rPr lang="en-US" smtClean="0">
                <a:latin typeface="Arial"/>
              </a:rPr>
              <a:t>9/16/22</a:t>
            </a:fld>
            <a:endParaRPr lang="en-US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00F83-E232-AF4B-BEC0-F9D716239A3F}" type="slidenum">
              <a:rPr lang="en-US" smtClean="0">
                <a:latin typeface="Arial"/>
              </a:r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30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72DD8AEC-B96B-2C4C-86B3-8483D80B216B}" type="datetimeFigureOut">
              <a:rPr lang="en-US" smtClean="0"/>
              <a:pPr/>
              <a:t>9/16/22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4180AB40-CF9C-CB44-AF47-E5E5B00AC3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17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venthorizontelescope.org/press-release-april-10-2019-astronomers-capture-first-image-black-hole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ligo.caltech.edu/page/gw-sources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venthorizontelescope.org/press-release-april-10-2019-astronomers-capture-first-image-black-hole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ligo.caltech.edu/page/gw-sources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venthorizontelescope.org/press-release-april-10-2019-astronomers-capture-first-image-black-hole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ligo.caltech.edu/page/gw-sources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venthorizontelescope.org/press-release-april-10-2019-astronomers-capture-first-image-black-hole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ligo.caltech.edu/page/gw-source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6C18870D-6F22-7A45-B160-0D968C7D23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39800">
              <a:defRPr sz="700">
                <a:solidFill>
                  <a:srgbClr val="666666"/>
                </a:solidFill>
                <a:latin typeface="55 Helvetica Roman" pitchFamily="1" charset="0"/>
              </a:defRPr>
            </a:lvl1pPr>
            <a:lvl2pPr marL="742950" indent="-285750" defTabSz="939800">
              <a:defRPr sz="700">
                <a:solidFill>
                  <a:srgbClr val="666666"/>
                </a:solidFill>
                <a:latin typeface="55 Helvetica Roman" pitchFamily="1" charset="0"/>
              </a:defRPr>
            </a:lvl2pPr>
            <a:lvl3pPr marL="1143000" indent="-228600" defTabSz="939800">
              <a:defRPr sz="700">
                <a:solidFill>
                  <a:srgbClr val="666666"/>
                </a:solidFill>
                <a:latin typeface="55 Helvetica Roman" pitchFamily="1" charset="0"/>
              </a:defRPr>
            </a:lvl3pPr>
            <a:lvl4pPr marL="1600200" indent="-228600" defTabSz="939800">
              <a:defRPr sz="700">
                <a:solidFill>
                  <a:srgbClr val="666666"/>
                </a:solidFill>
                <a:latin typeface="55 Helvetica Roman" pitchFamily="1" charset="0"/>
              </a:defRPr>
            </a:lvl4pPr>
            <a:lvl5pPr marL="2057400" indent="-228600" defTabSz="939800">
              <a:defRPr sz="700">
                <a:solidFill>
                  <a:srgbClr val="666666"/>
                </a:solidFill>
                <a:latin typeface="55 Helvetica Roman" pitchFamily="1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rgbClr val="666666"/>
                </a:solidFill>
                <a:latin typeface="55 Helvetica Roman" pitchFamily="1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rgbClr val="666666"/>
                </a:solidFill>
                <a:latin typeface="55 Helvetica Roman" pitchFamily="1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rgbClr val="666666"/>
                </a:solidFill>
                <a:latin typeface="55 Helvetica Roman" pitchFamily="1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rgbClr val="666666"/>
                </a:solidFill>
                <a:latin typeface="55 Helvetica Roman" pitchFamily="1" charset="0"/>
              </a:defRPr>
            </a:lvl9pPr>
          </a:lstStyle>
          <a:p>
            <a:fld id="{13DBC549-C3CB-6843-8514-364C2DA1DFF3}" type="slidenum">
              <a:rPr lang="en-US" altLang="en-US" sz="1200">
                <a:solidFill>
                  <a:schemeClr val="tx1"/>
                </a:solidFill>
              </a:rPr>
              <a:pPr/>
              <a:t>1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A53CA2F2-CAE1-924E-B60E-26E0E75B05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1A36156B-C031-7140-BB35-FB00A9BA39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z="961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is set to auto play</a:t>
            </a:r>
          </a:p>
          <a:p>
            <a:endParaRPr lang="en-US" dirty="0"/>
          </a:p>
          <a:p>
            <a:r>
              <a:rPr lang="en-US" dirty="0"/>
              <a:t>Click to advance to part three of Black Holes vs. Planets</a:t>
            </a:r>
          </a:p>
          <a:p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Description:</a:t>
            </a:r>
          </a:p>
          <a:p>
            <a:pPr marL="0" indent="0">
              <a:buFontTx/>
              <a:buNone/>
            </a:pPr>
            <a:r>
              <a:rPr lang="en-US" dirty="0"/>
              <a:t>This slide explains and illustrates how the gravity of astronomical objects changes the trajectory of light.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User's notes: </a:t>
            </a:r>
          </a:p>
          <a:p>
            <a:pPr marL="0" indent="0">
              <a:buFontTx/>
              <a:buNone/>
            </a:pPr>
            <a:r>
              <a:rPr lang="en-US" dirty="0"/>
              <a:t>The trajectory of stellar light is approximate;</a:t>
            </a:r>
          </a:p>
          <a:p>
            <a:pPr marL="0" indent="0">
              <a:buFontTx/>
              <a:buNone/>
            </a:pPr>
            <a:r>
              <a:rPr lang="en-US" dirty="0"/>
              <a:t>Depending on the impact parameter (i.e., the nearest distance between the Earth </a:t>
            </a:r>
            <a:r>
              <a:rPr lang="en-US"/>
              <a:t>and light), </a:t>
            </a:r>
            <a:r>
              <a:rPr lang="en-US" dirty="0"/>
              <a:t>the Earth can bend the trajectory of stellar light, </a:t>
            </a:r>
          </a:p>
          <a:p>
            <a:pPr marL="0" indent="0">
              <a:buFontTx/>
              <a:buNone/>
            </a:pPr>
            <a:r>
              <a:rPr lang="en-US" dirty="0"/>
              <a:t>which is used to discover exoplanets, known as microlensing.</a:t>
            </a:r>
          </a:p>
          <a:p>
            <a:pPr marL="0" indent="0">
              <a:buFontTx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2C2CA-A0ED-D449-BD82-67EA63EA30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29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does not contain any animated elements</a:t>
            </a:r>
          </a:p>
          <a:p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Description:</a:t>
            </a:r>
          </a:p>
          <a:p>
            <a:pPr marL="0" indent="0">
              <a:buFontTx/>
              <a:buNone/>
            </a:pPr>
            <a:r>
              <a:rPr lang="en-US" dirty="0"/>
              <a:t>This is the summary 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2C2CA-A0ED-D449-BD82-67EA63EA30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36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starts automatically, then requires 0 clicks: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The first click transitions to next slide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Audience:</a:t>
            </a:r>
            <a:r>
              <a:rPr lang="en-US" dirty="0"/>
              <a:t> </a:t>
            </a:r>
          </a:p>
          <a:p>
            <a:pPr marL="0" indent="0">
              <a:buFontTx/>
              <a:buNone/>
            </a:pPr>
            <a:r>
              <a:rPr lang="en-US" dirty="0"/>
              <a:t>9th Grade and older.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Description:</a:t>
            </a:r>
          </a:p>
          <a:p>
            <a:pPr marL="0" indent="0">
              <a:buFontTx/>
              <a:buNone/>
            </a:pPr>
            <a:r>
              <a:rPr lang="en-US" dirty="0"/>
              <a:t>This slide explains and illustrates how a phenomenon called gravitational microlensing is used to detect exoplanets.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This is a commonplace analogy of gravitational microlensing. 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User's notes: </a:t>
            </a:r>
          </a:p>
          <a:p>
            <a:pPr marL="0" indent="0">
              <a:buFontTx/>
              <a:buNone/>
            </a:pPr>
            <a:r>
              <a:rPr lang="en-US" dirty="0"/>
              <a:t>The first cold (i.e., far from the host star) </a:t>
            </a:r>
            <a:r>
              <a:rPr lang="en-US" dirty="0" err="1"/>
              <a:t>superEarth</a:t>
            </a:r>
            <a:r>
              <a:rPr lang="en-US" dirty="0"/>
              <a:t> was discovered by this method (https://</a:t>
            </a:r>
            <a:r>
              <a:rPr lang="en-US" dirty="0" err="1"/>
              <a:t>www.nature.com</a:t>
            </a:r>
            <a:r>
              <a:rPr lang="en-US" dirty="0"/>
              <a:t>/articles/nature04441).</a:t>
            </a:r>
          </a:p>
          <a:p>
            <a:pPr marL="0" indent="0">
              <a:buFontTx/>
              <a:buNone/>
            </a:pPr>
            <a:r>
              <a:rPr lang="en-US" dirty="0"/>
              <a:t>Roman space telescope will use this method to discover exoplanets.</a:t>
            </a:r>
          </a:p>
          <a:p>
            <a:pPr marL="0" indent="0">
              <a:buFontTx/>
              <a:buNone/>
            </a:pPr>
            <a:r>
              <a:rPr lang="en-US" dirty="0"/>
              <a:t>The additional information can be available at e.g., https://</a:t>
            </a:r>
            <a:r>
              <a:rPr lang="en-US" dirty="0" err="1"/>
              <a:t>exoplanets.nasa.gov</a:t>
            </a:r>
            <a:r>
              <a:rPr lang="en-US" dirty="0"/>
              <a:t>/what-is-an-exoplanet/in-depth/</a:t>
            </a:r>
          </a:p>
          <a:p>
            <a:pPr marL="0" indent="0">
              <a:buFontTx/>
              <a:buNone/>
            </a:pPr>
            <a:endParaRPr lang="en-US" b="0" dirty="0"/>
          </a:p>
          <a:p>
            <a:pPr marL="0" indent="0">
              <a:buFontTx/>
              <a:buNone/>
            </a:pPr>
            <a:r>
              <a:rPr lang="en-US" b="1" dirty="0"/>
              <a:t>NOTE: </a:t>
            </a:r>
          </a:p>
          <a:p>
            <a:pPr marL="0" indent="0">
              <a:buFontTx/>
              <a:buNone/>
            </a:pPr>
            <a:r>
              <a:rPr lang="en-US" dirty="0"/>
              <a:t>This PowerPoint file has built-in interactive elements. </a:t>
            </a:r>
          </a:p>
          <a:p>
            <a:pPr marL="0" indent="0">
              <a:buFontTx/>
              <a:buNone/>
            </a:pPr>
            <a:r>
              <a:rPr lang="en-US" dirty="0"/>
              <a:t>To view them, you must be in "Slide Show" mode; you can then move to the next view either by clicking your mouse, the spacebar, or the arrow keys. </a:t>
            </a:r>
          </a:p>
          <a:p>
            <a:pPr marL="0" indent="0">
              <a:buFontTx/>
              <a:buNone/>
            </a:pPr>
            <a:r>
              <a:rPr lang="en-US" dirty="0"/>
              <a:t>This slide will not work in "regular viewing mode."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Credit:</a:t>
            </a:r>
          </a:p>
          <a:p>
            <a:pPr marL="0" indent="0">
              <a:buFontTx/>
              <a:buNone/>
            </a:pPr>
            <a:r>
              <a:rPr lang="en-US" dirty="0"/>
              <a:t>NASA/JPL-Caltech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2C2CA-A0ED-D449-BD82-67EA63EA30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38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starts automatically, then requires 0 clicks: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The first click transitions to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2C2CA-A0ED-D449-BD82-67EA63EA30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743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starts automatically, then requires 1 click: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First click – sends the star to a point between the background star and Earth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Second click – transitions to next slide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Description:</a:t>
            </a:r>
          </a:p>
          <a:p>
            <a:pPr marL="0" indent="0">
              <a:buFontTx/>
              <a:buNone/>
            </a:pPr>
            <a:r>
              <a:rPr lang="en-US" dirty="0"/>
              <a:t>This slide explains and illustrates the situation where gravitational microlensing occurs.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User's notes: </a:t>
            </a:r>
          </a:p>
          <a:p>
            <a:pPr marL="0" indent="0">
              <a:buFontTx/>
              <a:buNone/>
            </a:pPr>
            <a:r>
              <a:rPr lang="en-US" dirty="0"/>
              <a:t>As an example, two rays are only shown here;</a:t>
            </a:r>
          </a:p>
          <a:p>
            <a:pPr marL="0" indent="0">
              <a:buFontTx/>
              <a:buNone/>
            </a:pPr>
            <a:r>
              <a:rPr lang="en-US" dirty="0"/>
              <a:t>Astronomers compute how the brightness curve will change with time, by tracing all the rays.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2C2CA-A0ED-D449-BD82-67EA63EA30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231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starts automatically and introduces the brightness curve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First click – transitions to next slide (which plays animation showing moving star and bending of light rays)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User's notes: </a:t>
            </a:r>
          </a:p>
          <a:p>
            <a:pPr marL="0" indent="0">
              <a:buFontTx/>
              <a:buNone/>
            </a:pPr>
            <a:r>
              <a:rPr lang="en-US" dirty="0"/>
              <a:t>As an example, two rays are only shown here;</a:t>
            </a:r>
          </a:p>
          <a:p>
            <a:pPr marL="0" indent="0">
              <a:buFontTx/>
              <a:buNone/>
            </a:pPr>
            <a:r>
              <a:rPr lang="en-US" dirty="0"/>
              <a:t>Astronomers compute how the brightness curve will change with time, by tracing all the rays.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2C2CA-A0ED-D449-BD82-67EA63EA30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833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starts automatically (plays animation showing bending of light rays, along with recording of brightness curve), then requires 1 click: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The first click brings up details about a lens star with an orbiting planet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Second click transitions to next slide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228600" indent="-228600">
              <a:buAutoNum type="arabicParenR"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Description:</a:t>
            </a:r>
          </a:p>
          <a:p>
            <a:pPr marL="0" indent="0">
              <a:buFontTx/>
              <a:buNone/>
            </a:pPr>
            <a:r>
              <a:rPr lang="en-US" dirty="0"/>
              <a:t>This slide explains and illustrates how astronomers use microlensing to discover exoplanets,</a:t>
            </a:r>
          </a:p>
          <a:p>
            <a:pPr marL="0" indent="0">
              <a:buFontTx/>
              <a:buNone/>
            </a:pPr>
            <a:r>
              <a:rPr lang="en-US" dirty="0"/>
              <a:t>that is, how brightness curve changes with time due to the microlensing effect.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User's notes: </a:t>
            </a:r>
          </a:p>
          <a:p>
            <a:pPr marL="0" indent="0">
              <a:buFontTx/>
              <a:buNone/>
            </a:pPr>
            <a:r>
              <a:rPr lang="en-US" dirty="0"/>
              <a:t>As an example, two rays are only shown here;</a:t>
            </a:r>
          </a:p>
          <a:p>
            <a:pPr marL="0" indent="0">
              <a:buFontTx/>
              <a:buNone/>
            </a:pPr>
            <a:r>
              <a:rPr lang="en-US" dirty="0"/>
              <a:t>Astronomers compute how the brightness curve will change with time, by tracing all the rays.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2C2CA-A0ED-D449-BD82-67EA63EA30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3208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begins automatically, then requires 0 clicks: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First click transitions to next slide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NOTE: clicking the left or up arrow on the keyboard, followed by the right or down arrow, will replay/restart the animation sequence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Audience:</a:t>
            </a:r>
            <a:r>
              <a:rPr lang="en-US" dirty="0"/>
              <a:t> </a:t>
            </a:r>
          </a:p>
          <a:p>
            <a:pPr marL="0" indent="0">
              <a:buFontTx/>
              <a:buNone/>
            </a:pPr>
            <a:r>
              <a:rPr lang="en-US" dirty="0"/>
              <a:t>9th Grade and older.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Description:</a:t>
            </a:r>
          </a:p>
          <a:p>
            <a:pPr marL="0" indent="0">
              <a:buFontTx/>
              <a:buNone/>
            </a:pPr>
            <a:r>
              <a:rPr lang="en-US" dirty="0"/>
              <a:t>This slide explains and illustrates how a phenomenon called doppler effects is used to detect exoplanets.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This is </a:t>
            </a:r>
            <a:r>
              <a:rPr lang="en-US"/>
              <a:t>a commonplace </a:t>
            </a:r>
            <a:r>
              <a:rPr lang="en-US" dirty="0"/>
              <a:t>analogy of the doppler effect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User's notes: </a:t>
            </a:r>
          </a:p>
          <a:p>
            <a:pPr marL="0" indent="0">
              <a:buFontTx/>
              <a:buNone/>
            </a:pPr>
            <a:r>
              <a:rPr lang="en-US" dirty="0"/>
              <a:t>The first exoplanet orbiting around a sun-like star was discovered by this method (https://</a:t>
            </a:r>
            <a:r>
              <a:rPr lang="en-US" dirty="0" err="1"/>
              <a:t>www.nature.com</a:t>
            </a:r>
            <a:r>
              <a:rPr lang="en-US" dirty="0"/>
              <a:t>/articles/378355a0).</a:t>
            </a:r>
          </a:p>
          <a:p>
            <a:pPr marL="0" indent="0">
              <a:buFontTx/>
              <a:buNone/>
            </a:pPr>
            <a:r>
              <a:rPr lang="en-US" dirty="0"/>
              <a:t>Astronomers who made this discovery won the Nobel prize in 2019.</a:t>
            </a:r>
          </a:p>
          <a:p>
            <a:pPr marL="0" indent="0">
              <a:buFontTx/>
              <a:buNone/>
            </a:pPr>
            <a:r>
              <a:rPr lang="en-US" dirty="0"/>
              <a:t>The additional information can be available at e.g., https://</a:t>
            </a:r>
            <a:r>
              <a:rPr lang="en-US" dirty="0" err="1"/>
              <a:t>exoplanets.nasa.gov</a:t>
            </a:r>
            <a:r>
              <a:rPr lang="en-US" dirty="0"/>
              <a:t>/what-is-an-exoplanet/in-depth/</a:t>
            </a:r>
          </a:p>
          <a:p>
            <a:pPr marL="0" indent="0">
              <a:buFontTx/>
              <a:buNone/>
            </a:pPr>
            <a:endParaRPr lang="en-US" b="0" dirty="0"/>
          </a:p>
          <a:p>
            <a:pPr marL="0" indent="0">
              <a:buFontTx/>
              <a:buNone/>
            </a:pPr>
            <a:r>
              <a:rPr lang="en-US" b="1" dirty="0"/>
              <a:t>NOTE: </a:t>
            </a:r>
          </a:p>
          <a:p>
            <a:pPr marL="0" indent="0">
              <a:buFontTx/>
              <a:buNone/>
            </a:pPr>
            <a:r>
              <a:rPr lang="en-US" dirty="0"/>
              <a:t>This PowerPoint file has built-in interactive elements. </a:t>
            </a:r>
          </a:p>
          <a:p>
            <a:pPr marL="0" indent="0">
              <a:buFontTx/>
              <a:buNone/>
            </a:pPr>
            <a:r>
              <a:rPr lang="en-US" dirty="0"/>
              <a:t>To view them, you must be in "Slide Show" mode; you can then move to the next view either by clicking your mouse, the spacebar, or the arrow keys. </a:t>
            </a:r>
          </a:p>
          <a:p>
            <a:pPr marL="0" indent="0">
              <a:buFontTx/>
              <a:buNone/>
            </a:pPr>
            <a:r>
              <a:rPr lang="en-US" dirty="0"/>
              <a:t>This slide will not work in "regular viewing mode."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Credit:</a:t>
            </a:r>
          </a:p>
          <a:p>
            <a:pPr marL="0" indent="0">
              <a:buFontTx/>
              <a:buNone/>
            </a:pPr>
            <a:r>
              <a:rPr lang="en-US" dirty="0"/>
              <a:t>NASA/JPL-Caltech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2C2CA-A0ED-D449-BD82-67EA63EA30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378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begins automatically, then requires 2 clicks: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First click = change to a star with 1 orbiting planet</a:t>
            </a:r>
          </a:p>
          <a:p>
            <a:pPr marL="228600" indent="-228600">
              <a:buAutoNum type="arabicParenR"/>
            </a:pPr>
            <a:r>
              <a:rPr lang="en-US" dirty="0"/>
              <a:t>Second click = measurements of the star with 1 orbiting planet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Third click transitions to next slide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Description:</a:t>
            </a:r>
          </a:p>
          <a:p>
            <a:pPr marL="0" indent="0">
              <a:buFontTx/>
              <a:buNone/>
            </a:pPr>
            <a:r>
              <a:rPr lang="en-US" dirty="0"/>
              <a:t>This slide explains and illustrates how a phenomenon called doppler effects is used to detect exoplanets.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2C2CA-A0ED-D449-BD82-67EA63EA30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7641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starts automatically, then requires 6 clicks: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First click = animation of planet’s orbit and star’s wobble, followed by example of Jupiter-size planet</a:t>
            </a:r>
          </a:p>
          <a:p>
            <a:pPr marL="228600" indent="-228600">
              <a:buAutoNum type="arabicParenR"/>
            </a:pPr>
            <a:r>
              <a:rPr lang="en-US" dirty="0"/>
              <a:t>Second click = analogy to fastest human</a:t>
            </a:r>
          </a:p>
          <a:p>
            <a:pPr marL="228600" indent="-228600">
              <a:buAutoNum type="arabicParenR"/>
            </a:pPr>
            <a:r>
              <a:rPr lang="en-US" dirty="0"/>
              <a:t>Third click = example of Earth-size planet</a:t>
            </a:r>
          </a:p>
          <a:p>
            <a:pPr marL="228600" indent="-228600">
              <a:buAutoNum type="arabicParenR"/>
            </a:pPr>
            <a:r>
              <a:rPr lang="en-US" dirty="0"/>
              <a:t>Forth click = animation of the effect of Earth-size planet</a:t>
            </a:r>
          </a:p>
          <a:p>
            <a:pPr marL="228600" indent="-228600">
              <a:buAutoNum type="arabicParenR"/>
            </a:pPr>
            <a:r>
              <a:rPr lang="en-US" dirty="0"/>
              <a:t>Fifth click = analogy to baby’s crawl</a:t>
            </a:r>
          </a:p>
          <a:p>
            <a:pPr marL="228600" indent="-228600">
              <a:buAutoNum type="arabicParenR"/>
            </a:pPr>
            <a:r>
              <a:rPr lang="en-US" dirty="0"/>
              <a:t>Sixth click = challenge to astronomers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Seventh click transitions to next slide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Description:</a:t>
            </a:r>
          </a:p>
          <a:p>
            <a:pPr marL="0" indent="0">
              <a:buFontTx/>
              <a:buNone/>
            </a:pPr>
            <a:r>
              <a:rPr lang="en-US" dirty="0"/>
              <a:t>This slide explains and illustrates how the mass and orbital period of exoplanets affect the </a:t>
            </a:r>
            <a:r>
              <a:rPr lang="en-US"/>
              <a:t>radial velocity.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2C2CA-A0ED-D449-BD82-67EA63EA30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716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960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starts automatically, then requires 6 clicks: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First click = first appearance of the truck and bicycle</a:t>
            </a:r>
          </a:p>
          <a:p>
            <a:pPr marL="228600" indent="-228600">
              <a:buAutoNum type="arabicParenR"/>
            </a:pPr>
            <a:r>
              <a:rPr lang="en-US" dirty="0"/>
              <a:t>Second click = statement about light curves</a:t>
            </a:r>
          </a:p>
          <a:p>
            <a:pPr marL="228600" indent="-228600">
              <a:buAutoNum type="arabicParenR"/>
            </a:pPr>
            <a:r>
              <a:rPr lang="en-US" dirty="0"/>
              <a:t>Third click = example of light curve (empty)</a:t>
            </a:r>
          </a:p>
          <a:p>
            <a:pPr marL="228600" indent="-228600">
              <a:buAutoNum type="arabicParenR"/>
            </a:pPr>
            <a:r>
              <a:rPr lang="en-US" dirty="0"/>
              <a:t>Forth click = completion of  light curve with example of truck</a:t>
            </a:r>
          </a:p>
          <a:p>
            <a:pPr marL="228600" indent="-228600">
              <a:buAutoNum type="arabicParenR"/>
            </a:pPr>
            <a:r>
              <a:rPr lang="en-US" dirty="0"/>
              <a:t>Fifth click = example of light curve with bicycle</a:t>
            </a:r>
          </a:p>
          <a:p>
            <a:pPr marL="228600" indent="-228600">
              <a:buAutoNum type="arabicParenR"/>
            </a:pPr>
            <a:r>
              <a:rPr lang="en-US" dirty="0"/>
              <a:t>Sixth click = statement regarding astronomers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Seventh click transitions to next slide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Audience:</a:t>
            </a:r>
            <a:r>
              <a:rPr lang="en-US" dirty="0"/>
              <a:t> </a:t>
            </a:r>
          </a:p>
          <a:p>
            <a:pPr marL="0" indent="0">
              <a:buFontTx/>
              <a:buNone/>
            </a:pPr>
            <a:r>
              <a:rPr lang="en-US" dirty="0"/>
              <a:t>4th Grade and older.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Description:</a:t>
            </a:r>
          </a:p>
          <a:p>
            <a:pPr marL="0" indent="0">
              <a:buFontTx/>
              <a:buNone/>
            </a:pPr>
            <a:r>
              <a:rPr lang="en-US" dirty="0"/>
              <a:t>This slide explains and illustrates how a phenomenon called transit is used to detect exoplanets.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This is a commonplace analogy of transit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User's notes: </a:t>
            </a:r>
          </a:p>
          <a:p>
            <a:pPr marL="0" indent="0">
              <a:buFontTx/>
              <a:buNone/>
            </a:pPr>
            <a:r>
              <a:rPr lang="en-US" dirty="0"/>
              <a:t>The shapes (and depths) of light curves for the truck and bicycle are approximate.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NASA Kepler space telescope and TESS use this method.</a:t>
            </a:r>
          </a:p>
          <a:p>
            <a:pPr marL="0" indent="0">
              <a:buFontTx/>
              <a:buNone/>
            </a:pPr>
            <a:r>
              <a:rPr lang="en-US" dirty="0"/>
              <a:t>The additional information can be available at e.g., https://</a:t>
            </a:r>
            <a:r>
              <a:rPr lang="en-US" dirty="0" err="1"/>
              <a:t>exoplanets.nasa.gov</a:t>
            </a:r>
            <a:r>
              <a:rPr lang="en-US" dirty="0"/>
              <a:t>/what-is-an-exoplanet/in-depth/</a:t>
            </a:r>
          </a:p>
          <a:p>
            <a:pPr marL="0" indent="0">
              <a:buFontTx/>
              <a:buNone/>
            </a:pPr>
            <a:endParaRPr lang="en-US" b="0" dirty="0"/>
          </a:p>
          <a:p>
            <a:pPr marL="0" indent="0">
              <a:buFontTx/>
              <a:buNone/>
            </a:pPr>
            <a:r>
              <a:rPr lang="en-US" b="1" dirty="0"/>
              <a:t>NOTE: </a:t>
            </a:r>
          </a:p>
          <a:p>
            <a:pPr marL="0" indent="0">
              <a:buFontTx/>
              <a:buNone/>
            </a:pPr>
            <a:r>
              <a:rPr lang="en-US" dirty="0"/>
              <a:t>This PowerPoint file has built-in interactive elements. </a:t>
            </a:r>
          </a:p>
          <a:p>
            <a:pPr marL="0" indent="0">
              <a:buFontTx/>
              <a:buNone/>
            </a:pPr>
            <a:r>
              <a:rPr lang="en-US" dirty="0"/>
              <a:t>To view them, you must be in "Slide Show" mode; you can then move to the next view either by clicking your mouse, the spacebar, or the arrow keys. </a:t>
            </a:r>
          </a:p>
          <a:p>
            <a:pPr marL="0" indent="0">
              <a:buFontTx/>
              <a:buNone/>
            </a:pPr>
            <a:r>
              <a:rPr lang="en-US" dirty="0"/>
              <a:t>This slide will not work in "regular viewing mode."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Credit:</a:t>
            </a:r>
          </a:p>
          <a:p>
            <a:pPr marL="0" indent="0">
              <a:buFontTx/>
              <a:buNone/>
            </a:pPr>
            <a:r>
              <a:rPr lang="en-US" dirty="0"/>
              <a:t>NASA/JPL-Caltech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2C2CA-A0ED-D449-BD82-67EA63EA30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3010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requires 3 clicks: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First click starts = demonstration of Jupiter-size planet light curve</a:t>
            </a:r>
          </a:p>
          <a:p>
            <a:pPr marL="228600" indent="-228600">
              <a:buAutoNum type="arabicParenR"/>
            </a:pPr>
            <a:r>
              <a:rPr lang="en-US" dirty="0"/>
              <a:t>Second click = demonstration of Earth-size planet light curve</a:t>
            </a:r>
          </a:p>
          <a:p>
            <a:pPr marL="228600" indent="-228600">
              <a:buAutoNum type="arabicParenR"/>
            </a:pPr>
            <a:r>
              <a:rPr lang="en-US" dirty="0"/>
              <a:t>Third click = discussion of the scale of light curves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Forth click transitions to next slide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Description:</a:t>
            </a:r>
          </a:p>
          <a:p>
            <a:pPr marL="0" indent="0">
              <a:buFontTx/>
              <a:buNone/>
            </a:pPr>
            <a:r>
              <a:rPr lang="en-US" dirty="0"/>
              <a:t>This slide explains and illustrates how a phenomenon called transit is used to detect exoplanets.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2C2CA-A0ED-D449-BD82-67EA63EA30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3025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starts animation automatically after the slide change, then requires 1 click: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First click = discussion of the Earth-size planet light curve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Second click transitions to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2C2CA-A0ED-D449-BD82-67EA63EA30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8230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requires 3 clicks: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First click = starts a comparison between the light curve depths and the scooping of ice cream (stops at container dimensions)</a:t>
            </a:r>
          </a:p>
          <a:p>
            <a:pPr marL="228600" indent="-228600">
              <a:buAutoNum type="arabicParenR"/>
            </a:pPr>
            <a:r>
              <a:rPr lang="en-US" dirty="0"/>
              <a:t>Second click = continues comparison of light curve with scooping ice cream (stops after cell phone depth)</a:t>
            </a:r>
          </a:p>
          <a:p>
            <a:pPr marL="228600" indent="-228600">
              <a:buAutoNum type="arabicParenR"/>
            </a:pPr>
            <a:r>
              <a:rPr lang="en-US" dirty="0"/>
              <a:t>Third click = compares light curve depth of 0.01% to a postage stamp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Forth click transitions to next slide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Description:</a:t>
            </a:r>
          </a:p>
          <a:p>
            <a:pPr marL="0" indent="0">
              <a:buFontTx/>
              <a:buNone/>
            </a:pPr>
            <a:r>
              <a:rPr lang="en-US" dirty="0"/>
              <a:t>This slide explains and illustrates how tiny transit depths are to discover exoplanets, using commonplace examples.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2C2CA-A0ED-D449-BD82-67EA63EA30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2627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click: fills in discoveries by year</a:t>
            </a:r>
          </a:p>
          <a:p>
            <a:r>
              <a:rPr lang="en-US" dirty="0"/>
              <a:t>Second click: transitions to next slide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Audience:</a:t>
            </a:r>
            <a:r>
              <a:rPr lang="en-US" dirty="0"/>
              <a:t> </a:t>
            </a:r>
          </a:p>
          <a:p>
            <a:pPr marL="0" indent="0">
              <a:buFontTx/>
              <a:buNone/>
            </a:pPr>
            <a:r>
              <a:rPr lang="en-US" dirty="0"/>
              <a:t>4th Grade and older.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Description:</a:t>
            </a:r>
          </a:p>
          <a:p>
            <a:pPr marL="0" indent="0">
              <a:buFontTx/>
              <a:buNone/>
            </a:pPr>
            <a:r>
              <a:rPr lang="en-US" dirty="0"/>
              <a:t>This slide explains and illustrates how rapidly exoplanets have been discovered.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User's notes: </a:t>
            </a:r>
          </a:p>
          <a:p>
            <a:pPr marL="0" indent="0">
              <a:buFontTx/>
              <a:buNone/>
            </a:pPr>
            <a:r>
              <a:rPr lang="en-US" dirty="0"/>
              <a:t>The color od symbols denote detection methods:</a:t>
            </a:r>
          </a:p>
          <a:p>
            <a:pPr marL="0" indent="0">
              <a:buFontTx/>
              <a:buNone/>
            </a:pPr>
            <a:r>
              <a:rPr lang="en-US" dirty="0"/>
              <a:t>Yellow = transit; blue = radial velocity; brown = microlensing; red = direct imagining; dark red = pulsar timing; gray = others</a:t>
            </a:r>
          </a:p>
          <a:p>
            <a:pPr marL="0" indent="0">
              <a:buFontTx/>
              <a:buNone/>
            </a:pPr>
            <a:r>
              <a:rPr lang="en-US" dirty="0"/>
              <a:t>The additional information can be available at e.g., https://</a:t>
            </a:r>
            <a:r>
              <a:rPr lang="en-US" dirty="0" err="1"/>
              <a:t>exoplanets.nasa.gov</a:t>
            </a:r>
            <a:r>
              <a:rPr lang="en-US" dirty="0"/>
              <a:t>/what-is-an-exoplanet/in-depth/</a:t>
            </a:r>
          </a:p>
          <a:p>
            <a:pPr marL="0" indent="0">
              <a:buFontTx/>
              <a:buNone/>
            </a:pPr>
            <a:endParaRPr lang="en-US" b="0" dirty="0"/>
          </a:p>
          <a:p>
            <a:pPr marL="0" indent="0">
              <a:buFontTx/>
              <a:buNone/>
            </a:pPr>
            <a:r>
              <a:rPr lang="en-US" b="1" dirty="0"/>
              <a:t>NOTE: </a:t>
            </a:r>
          </a:p>
          <a:p>
            <a:pPr marL="0" indent="0">
              <a:buFontTx/>
              <a:buNone/>
            </a:pPr>
            <a:r>
              <a:rPr lang="en-US" dirty="0"/>
              <a:t>This PowerPoint file has built-in interactive elements. </a:t>
            </a:r>
          </a:p>
          <a:p>
            <a:pPr marL="0" indent="0">
              <a:buFontTx/>
              <a:buNone/>
            </a:pPr>
            <a:r>
              <a:rPr lang="en-US" dirty="0"/>
              <a:t>To view them, you must be in "Slide Show" mode; you can then move to the next view either by clicking your mouse, the spacebar, or the arrow keys. </a:t>
            </a:r>
          </a:p>
          <a:p>
            <a:pPr marL="0" indent="0">
              <a:buFontTx/>
              <a:buNone/>
            </a:pPr>
            <a:r>
              <a:rPr lang="en-US" dirty="0"/>
              <a:t>This slide will not work in "regular viewing mode."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Credit:</a:t>
            </a:r>
          </a:p>
          <a:p>
            <a:pPr marL="0" indent="0">
              <a:buFontTx/>
              <a:buNone/>
            </a:pPr>
            <a:r>
              <a:rPr lang="en-US" dirty="0"/>
              <a:t>NASA/JPL-Caltech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2C2CA-A0ED-D449-BD82-67EA63EA30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7435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requires 2 clicks: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First click transitions from the early years (1989-2000) to the full 30+ years of exoplanet discovery</a:t>
            </a:r>
          </a:p>
          <a:p>
            <a:pPr marL="228600" indent="-228600">
              <a:buAutoNum type="arabicParenR"/>
            </a:pPr>
            <a:r>
              <a:rPr lang="en-US" dirty="0"/>
              <a:t>Second click introduces a comparison with cell phone development of the last 30+ years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Third click transitions to next slide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Description:</a:t>
            </a:r>
          </a:p>
          <a:p>
            <a:pPr marL="0" indent="0">
              <a:buFontTx/>
              <a:buNone/>
            </a:pPr>
            <a:r>
              <a:rPr lang="en-US" dirty="0"/>
              <a:t>This slide explains and illustrates how rapidly exoplanets have been discovered, using commonplace examples.</a:t>
            </a:r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User's notes: </a:t>
            </a:r>
          </a:p>
          <a:p>
            <a:pPr marL="0" indent="0">
              <a:buNone/>
            </a:pPr>
            <a:r>
              <a:rPr lang="en-US" dirty="0"/>
              <a:t>Adopted colors may not be color-blind friendly.</a:t>
            </a:r>
          </a:p>
          <a:p>
            <a:pPr marL="0" indent="0">
              <a:buNone/>
            </a:pPr>
            <a:r>
              <a:rPr lang="en-US" dirty="0"/>
              <a:t>The mindful usage is highly recommended.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2C2CA-A0ED-D449-BD82-67EA63EA30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4477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requires 11 clicks:</a:t>
            </a:r>
          </a:p>
          <a:p>
            <a:endParaRPr lang="en-US" dirty="0"/>
          </a:p>
          <a:p>
            <a:r>
              <a:rPr lang="en-US" dirty="0"/>
              <a:t>First click – reveals goals for both Kepler and TESS</a:t>
            </a:r>
          </a:p>
          <a:p>
            <a:r>
              <a:rPr lang="en-US" dirty="0"/>
              <a:t>Second click – reveals sky coverage for both Kepler and TESS</a:t>
            </a:r>
          </a:p>
          <a:p>
            <a:r>
              <a:rPr lang="en-US" dirty="0"/>
              <a:t>Third click – hides TESS panel, preps for Kepler coverage animation</a:t>
            </a:r>
          </a:p>
          <a:p>
            <a:r>
              <a:rPr lang="en-US" dirty="0"/>
              <a:t>Forth click – plays animation describing Kepler sky coverage</a:t>
            </a:r>
          </a:p>
          <a:p>
            <a:r>
              <a:rPr lang="en-US" dirty="0"/>
              <a:t>Fifth click – returns TESS panel</a:t>
            </a:r>
          </a:p>
          <a:p>
            <a:r>
              <a:rPr lang="en-US" dirty="0"/>
              <a:t>Sixth click – hides Kepler panel, preps for TESS coverage animation</a:t>
            </a:r>
          </a:p>
          <a:p>
            <a:r>
              <a:rPr lang="en-US" dirty="0"/>
              <a:t>Seventh click – plays animation describing TESS sky coverage</a:t>
            </a:r>
          </a:p>
          <a:p>
            <a:r>
              <a:rPr lang="en-US" dirty="0"/>
              <a:t>Eighth click – returns Kepler panel</a:t>
            </a:r>
          </a:p>
          <a:p>
            <a:r>
              <a:rPr lang="en-US" dirty="0"/>
              <a:t>Ninth click – reveals "target stars" for both Kepler and TESS</a:t>
            </a:r>
          </a:p>
          <a:p>
            <a:r>
              <a:rPr lang="en-US" dirty="0"/>
              <a:t>Tenth click – reveals "mission periods" for both Kepler and TESS</a:t>
            </a:r>
          </a:p>
          <a:p>
            <a:r>
              <a:rPr lang="en-US" dirty="0"/>
              <a:t>Eleventh click – reveals "confirmed planets" for both Kepler and TESS</a:t>
            </a:r>
          </a:p>
          <a:p>
            <a:endParaRPr lang="en-US" dirty="0"/>
          </a:p>
          <a:p>
            <a:r>
              <a:rPr lang="en-US" dirty="0"/>
              <a:t>Twelfth click – transitions to next slide</a:t>
            </a:r>
          </a:p>
          <a:p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Audience:</a:t>
            </a:r>
            <a:r>
              <a:rPr lang="en-US" dirty="0"/>
              <a:t> </a:t>
            </a:r>
          </a:p>
          <a:p>
            <a:pPr marL="0" indent="0">
              <a:buFontTx/>
              <a:buNone/>
            </a:pPr>
            <a:r>
              <a:rPr lang="en-US" dirty="0"/>
              <a:t>4th Grade and older.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Description:</a:t>
            </a:r>
          </a:p>
          <a:p>
            <a:pPr marL="0" indent="0">
              <a:buFontTx/>
              <a:buNone/>
            </a:pPr>
            <a:r>
              <a:rPr lang="en-US" dirty="0"/>
              <a:t>This slide explains and illustrates how different Kepler and TESS telescopes are.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User's notes: </a:t>
            </a:r>
          </a:p>
          <a:p>
            <a:pPr marL="0" indent="0">
              <a:buFontTx/>
              <a:buNone/>
            </a:pPr>
            <a:r>
              <a:rPr lang="en-US" dirty="0"/>
              <a:t>The additional information can be available at e.g., https://</a:t>
            </a:r>
            <a:r>
              <a:rPr lang="en-US" dirty="0" err="1"/>
              <a:t>exoplanets.nasa.gov</a:t>
            </a:r>
            <a:r>
              <a:rPr lang="en-US" dirty="0"/>
              <a:t>/what-is-an-exoplanet/in-depth/</a:t>
            </a:r>
          </a:p>
          <a:p>
            <a:pPr marL="0" indent="0">
              <a:buFontTx/>
              <a:buNone/>
            </a:pPr>
            <a:endParaRPr lang="en-US" b="0" dirty="0"/>
          </a:p>
          <a:p>
            <a:pPr marL="0" indent="0">
              <a:buFontTx/>
              <a:buNone/>
            </a:pPr>
            <a:r>
              <a:rPr lang="en-US" b="1" dirty="0"/>
              <a:t>NOTE: </a:t>
            </a:r>
          </a:p>
          <a:p>
            <a:pPr marL="0" indent="0">
              <a:buFontTx/>
              <a:buNone/>
            </a:pPr>
            <a:r>
              <a:rPr lang="en-US" dirty="0"/>
              <a:t>This PowerPoint file has built-in interactive elements. </a:t>
            </a:r>
          </a:p>
          <a:p>
            <a:pPr marL="0" indent="0">
              <a:buFontTx/>
              <a:buNone/>
            </a:pPr>
            <a:r>
              <a:rPr lang="en-US" dirty="0"/>
              <a:t>To view them, you must be in "Slide Show" mode; you can then move to the next view either by clicking your mouse, the spacebar, or the arrow keys. </a:t>
            </a:r>
          </a:p>
          <a:p>
            <a:pPr marL="0" indent="0">
              <a:buFontTx/>
              <a:buNone/>
            </a:pPr>
            <a:r>
              <a:rPr lang="en-US" dirty="0"/>
              <a:t>This slide will not work in "regular viewing mode."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Credit:</a:t>
            </a:r>
          </a:p>
          <a:p>
            <a:pPr marL="0" indent="0">
              <a:buFontTx/>
              <a:buNone/>
            </a:pPr>
            <a:r>
              <a:rPr lang="en-US" dirty="0"/>
              <a:t>NASA/JPL-Caltech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2C2CA-A0ED-D449-BD82-67EA63EA30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428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58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95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requires 5 clicks:</a:t>
            </a:r>
          </a:p>
          <a:p>
            <a:pPr marL="228600" indent="-228600">
              <a:buAutoNum type="arabicParenR"/>
            </a:pPr>
            <a:r>
              <a:rPr lang="en-US" dirty="0"/>
              <a:t>Reveals the Solar System and details</a:t>
            </a:r>
          </a:p>
          <a:p>
            <a:pPr marL="228600" indent="-228600">
              <a:buAutoNum type="arabicParenR"/>
            </a:pPr>
            <a:r>
              <a:rPr lang="en-US" dirty="0"/>
              <a:t>Reveals the Milky Way and details</a:t>
            </a:r>
          </a:p>
          <a:p>
            <a:pPr marL="228600" indent="-228600">
              <a:buAutoNum type="arabicParenR"/>
            </a:pPr>
            <a:r>
              <a:rPr lang="en-US" dirty="0"/>
              <a:t>Reveals the Local Group and details</a:t>
            </a:r>
          </a:p>
          <a:p>
            <a:pPr marL="228600" indent="-228600">
              <a:buAutoNum type="arabicParenR"/>
            </a:pPr>
            <a:r>
              <a:rPr lang="en-US" dirty="0"/>
              <a:t>Reveals the Local Supercluster and details</a:t>
            </a:r>
          </a:p>
          <a:p>
            <a:pPr marL="228600" indent="-228600">
              <a:buAutoNum type="arabicParenR"/>
            </a:pPr>
            <a:r>
              <a:rPr lang="en-US" dirty="0"/>
              <a:t>Reveals the Universe and details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Audience:</a:t>
            </a:r>
            <a:r>
              <a:rPr lang="en-US" dirty="0"/>
              <a:t> </a:t>
            </a:r>
          </a:p>
          <a:p>
            <a:pPr marL="0" indent="0">
              <a:buFontTx/>
              <a:buNone/>
            </a:pPr>
            <a:r>
              <a:rPr lang="en-US" dirty="0"/>
              <a:t>9th Grade and older.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Description:</a:t>
            </a:r>
          </a:p>
          <a:p>
            <a:pPr marL="0" indent="0">
              <a:buFontTx/>
              <a:buNone/>
            </a:pPr>
            <a:r>
              <a:rPr lang="en-US" dirty="0"/>
              <a:t>This slide explains and illustrates how small the solar system is in the universe (or how big the universe is) and the hierarchical structure of the universe and its constituents.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User's notes: </a:t>
            </a:r>
          </a:p>
          <a:p>
            <a:pPr marL="0" indent="0">
              <a:buFontTx/>
              <a:buNone/>
            </a:pPr>
            <a:r>
              <a:rPr lang="en-US" b="0" dirty="0"/>
              <a:t>some visualizations (e.g., the milky way and the local group) are idealized, and numbers (i.e., the age and size) </a:t>
            </a:r>
            <a:r>
              <a:rPr lang="en-US" b="0"/>
              <a:t>are approximate.</a:t>
            </a:r>
            <a:endParaRPr lang="en-US" b="0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NOTE: </a:t>
            </a:r>
          </a:p>
          <a:p>
            <a:pPr marL="0" indent="0">
              <a:buFontTx/>
              <a:buNone/>
            </a:pPr>
            <a:r>
              <a:rPr lang="en-US" dirty="0"/>
              <a:t>This PowerPoint file has built-in interactive elements. </a:t>
            </a:r>
          </a:p>
          <a:p>
            <a:pPr marL="0" indent="0">
              <a:buFontTx/>
              <a:buNone/>
            </a:pPr>
            <a:r>
              <a:rPr lang="en-US" dirty="0"/>
              <a:t>To view them, you must be in "Slide Show" mode; you can then move to the next view either by clicking your mouse, the spacebar, or the arrow keys. </a:t>
            </a:r>
          </a:p>
          <a:p>
            <a:pPr marL="0" indent="0">
              <a:buFontTx/>
              <a:buNone/>
            </a:pPr>
            <a:r>
              <a:rPr lang="en-US" dirty="0"/>
              <a:t>This slide will not work in "regular viewing mode."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Credit:</a:t>
            </a:r>
          </a:p>
          <a:p>
            <a:pPr marL="0" indent="0">
              <a:buFontTx/>
              <a:buNone/>
            </a:pPr>
            <a:r>
              <a:rPr lang="en-US" dirty="0"/>
              <a:t>NASA/JPL-Caltech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415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Highlights question #1</a:t>
            </a:r>
          </a:p>
          <a:p>
            <a:pPr marL="228600" indent="-228600">
              <a:buAutoNum type="arabicParenR"/>
            </a:pPr>
            <a:r>
              <a:rPr lang="en-US" dirty="0"/>
              <a:t>Answers question #1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/>
              <a:t>Highlights question #2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/>
              <a:t>Answers question #2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/>
              <a:t>Highlights question #3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/>
              <a:t>Answers question #3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/>
              <a:t>Highlights question #4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/>
              <a:t>Answers question #4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Audience:</a:t>
            </a:r>
            <a:r>
              <a:rPr lang="en-US" dirty="0"/>
              <a:t> </a:t>
            </a:r>
          </a:p>
          <a:p>
            <a:pPr marL="0" indent="0">
              <a:buFontTx/>
              <a:buNone/>
            </a:pPr>
            <a:r>
              <a:rPr lang="en-US" dirty="0"/>
              <a:t>9th Grade and older.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Description:</a:t>
            </a:r>
          </a:p>
          <a:p>
            <a:pPr marL="0" indent="0">
              <a:buFontTx/>
              <a:buNone/>
            </a:pPr>
            <a:r>
              <a:rPr lang="en-US" dirty="0"/>
              <a:t>This slide addresses the common questions about black holes raised by the audience.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User's notes: </a:t>
            </a:r>
          </a:p>
          <a:p>
            <a:pPr marL="0" indent="0">
              <a:buFontTx/>
              <a:buNone/>
            </a:pPr>
            <a:r>
              <a:rPr lang="en-US" dirty="0"/>
              <a:t>The additional information can be available at e.g., https://</a:t>
            </a:r>
            <a:r>
              <a:rPr lang="en-US" dirty="0" err="1"/>
              <a:t>www.nasa.gov</a:t>
            </a:r>
            <a:r>
              <a:rPr lang="en-US" dirty="0"/>
              <a:t>/audience/</a:t>
            </a:r>
            <a:r>
              <a:rPr lang="en-US" dirty="0" err="1"/>
              <a:t>forstudents</a:t>
            </a:r>
            <a:r>
              <a:rPr lang="en-US" dirty="0"/>
              <a:t>/k-4/stories/</a:t>
            </a:r>
            <a:r>
              <a:rPr lang="en-US" dirty="0" err="1"/>
              <a:t>nasa</a:t>
            </a:r>
            <a:r>
              <a:rPr lang="en-US" dirty="0"/>
              <a:t>-knows/what-is-a-black-hole-k4.html,</a:t>
            </a:r>
          </a:p>
          <a:p>
            <a:pPr marL="0" indent="0">
              <a:buFontTx/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  <a:hlinkClick r:id="rId3" tooltip="https://eventhorizontelescope.org/press-release-april-10-2019-astronomers-capture-first-image-black-hole"/>
              </a:rPr>
              <a:t>https://eventhorizontelescope.org/press-release-april-10-2019-astronomers-capture-first-image-black-hole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,</a:t>
            </a:r>
          </a:p>
          <a:p>
            <a:pPr marL="0" indent="0">
              <a:buFontTx/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  <a:hlinkClick r:id="rId4" tooltip="https://www.ligo.caltech.edu/page/gw-sources"/>
              </a:rPr>
              <a:t>https://www.ligo.caltech.edu/page/gw-sources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.</a:t>
            </a: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NOTE: </a:t>
            </a:r>
          </a:p>
          <a:p>
            <a:pPr marL="0" indent="0">
              <a:buFontTx/>
              <a:buNone/>
            </a:pPr>
            <a:r>
              <a:rPr lang="en-US" dirty="0"/>
              <a:t>This PowerPoint file has built-in interactive elements. </a:t>
            </a:r>
          </a:p>
          <a:p>
            <a:pPr marL="0" indent="0">
              <a:buFontTx/>
              <a:buNone/>
            </a:pPr>
            <a:r>
              <a:rPr lang="en-US" dirty="0"/>
              <a:t>To view them, you must be in "Slide Show" mode; you can then move to the next view either by clicking your mouse, the spacebar, or the arrow keys. </a:t>
            </a:r>
          </a:p>
          <a:p>
            <a:pPr marL="0" indent="0">
              <a:buFontTx/>
              <a:buNone/>
            </a:pPr>
            <a:r>
              <a:rPr lang="en-US" dirty="0"/>
              <a:t>This slide will not work in "regular viewing mode."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Credit:</a:t>
            </a:r>
          </a:p>
          <a:p>
            <a:pPr marL="0" indent="0">
              <a:buFontTx/>
              <a:buNone/>
            </a:pPr>
            <a:r>
              <a:rPr lang="en-US" dirty="0"/>
              <a:t>NASA/JPL-Caltech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2C2CA-A0ED-D449-BD82-67EA63EA30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95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requires 3 clicks: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Highlights topic #1 (stellar black holes)</a:t>
            </a:r>
          </a:p>
          <a:p>
            <a:pPr marL="228600" indent="-228600">
              <a:buAutoNum type="arabicParenR"/>
            </a:pPr>
            <a:r>
              <a:rPr lang="en-US" dirty="0"/>
              <a:t>Dims topic #1 and highlights topic #2 (intermediate-mass black holes)</a:t>
            </a:r>
          </a:p>
          <a:p>
            <a:pPr marL="228600" indent="-228600">
              <a:buAutoNum type="arabicParenR"/>
            </a:pPr>
            <a:r>
              <a:rPr lang="en-US" dirty="0"/>
              <a:t>Dims topic #2 and highlights topic #3 (supermassive black holes)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Audience:</a:t>
            </a:r>
            <a:r>
              <a:rPr lang="en-US" dirty="0"/>
              <a:t> </a:t>
            </a:r>
          </a:p>
          <a:p>
            <a:pPr marL="0" indent="0">
              <a:buFontTx/>
              <a:buNone/>
            </a:pPr>
            <a:r>
              <a:rPr lang="en-US" dirty="0"/>
              <a:t>9th Grade and older.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Description:</a:t>
            </a:r>
          </a:p>
          <a:p>
            <a:pPr marL="0" indent="0">
              <a:buFontTx/>
              <a:buNone/>
            </a:pPr>
            <a:r>
              <a:rPr lang="en-US" dirty="0"/>
              <a:t>This slide addresses the common questions about black holes raised by the audience.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User's notes: </a:t>
            </a:r>
          </a:p>
          <a:p>
            <a:pPr marL="0" indent="0">
              <a:buFontTx/>
              <a:buNone/>
            </a:pPr>
            <a:r>
              <a:rPr lang="en-US" dirty="0"/>
              <a:t>The additional information can be available at e.g., https://</a:t>
            </a:r>
            <a:r>
              <a:rPr lang="en-US" dirty="0" err="1"/>
              <a:t>www.nasa.gov</a:t>
            </a:r>
            <a:r>
              <a:rPr lang="en-US" dirty="0"/>
              <a:t>/audience/</a:t>
            </a:r>
            <a:r>
              <a:rPr lang="en-US" dirty="0" err="1"/>
              <a:t>forstudents</a:t>
            </a:r>
            <a:r>
              <a:rPr lang="en-US" dirty="0"/>
              <a:t>/k-4/stories/</a:t>
            </a:r>
            <a:r>
              <a:rPr lang="en-US" dirty="0" err="1"/>
              <a:t>nasa</a:t>
            </a:r>
            <a:r>
              <a:rPr lang="en-US" dirty="0"/>
              <a:t>-knows/what-is-a-black-hole-k4.html,</a:t>
            </a:r>
          </a:p>
          <a:p>
            <a:pPr marL="0" indent="0">
              <a:buFontTx/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  <a:hlinkClick r:id="rId3" tooltip="https://eventhorizontelescope.org/press-release-april-10-2019-astronomers-capture-first-image-black-hole"/>
              </a:rPr>
              <a:t>https://eventhorizontelescope.org/press-release-april-10-2019-astronomers-capture-first-image-black-hole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,</a:t>
            </a:r>
          </a:p>
          <a:p>
            <a:pPr marL="0" indent="0">
              <a:buFontTx/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  <a:hlinkClick r:id="rId4" tooltip="https://www.ligo.caltech.edu/page/gw-sources"/>
              </a:rPr>
              <a:t>https://www.ligo.caltech.edu/page/gw-sources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.</a:t>
            </a:r>
            <a:endParaRPr lang="en-US" dirty="0"/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NOTE: </a:t>
            </a:r>
          </a:p>
          <a:p>
            <a:pPr marL="0" indent="0">
              <a:buFontTx/>
              <a:buNone/>
            </a:pPr>
            <a:r>
              <a:rPr lang="en-US" dirty="0"/>
              <a:t>This PowerPoint file has built-in interactive elements. </a:t>
            </a:r>
          </a:p>
          <a:p>
            <a:pPr marL="0" indent="0">
              <a:buFontTx/>
              <a:buNone/>
            </a:pPr>
            <a:r>
              <a:rPr lang="en-US" dirty="0"/>
              <a:t>To view them, you must be in "Slide Show" mode; you can then move to the next view either by clicking your mouse, the spacebar, or the arrow keys. </a:t>
            </a:r>
          </a:p>
          <a:p>
            <a:pPr marL="0" indent="0">
              <a:buFontTx/>
              <a:buNone/>
            </a:pPr>
            <a:r>
              <a:rPr lang="en-US" dirty="0"/>
              <a:t>This slide will not work in "regular viewing mode."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Credit:</a:t>
            </a:r>
          </a:p>
          <a:p>
            <a:pPr marL="0" indent="0">
              <a:buFontTx/>
              <a:buNone/>
            </a:pPr>
            <a:r>
              <a:rPr lang="en-US" dirty="0"/>
              <a:t>NASA/JPL-Caltech</a:t>
            </a:r>
          </a:p>
          <a:p>
            <a:pPr marL="0" indent="0">
              <a:buNone/>
            </a:pPr>
            <a:endParaRPr lang="en-US" dirty="0"/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2C2CA-A0ED-D449-BD82-67EA63EA30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95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sequence requires 3 clicks: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First click brings up a description of a black hole</a:t>
            </a:r>
          </a:p>
          <a:p>
            <a:pPr marL="228600" indent="-228600">
              <a:buAutoNum type="arabicParenR"/>
            </a:pPr>
            <a:r>
              <a:rPr lang="en-US" dirty="0"/>
              <a:t>Second click brings up numerical data</a:t>
            </a:r>
          </a:p>
          <a:p>
            <a:r>
              <a:rPr lang="en-US" dirty="0"/>
              <a:t>3) Third click initiates animation sequence (airliners, compression, magnifying glass)</a:t>
            </a:r>
          </a:p>
          <a:p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Audience:</a:t>
            </a:r>
            <a:r>
              <a:rPr lang="en-US" dirty="0"/>
              <a:t> </a:t>
            </a:r>
          </a:p>
          <a:p>
            <a:pPr marL="0" indent="0">
              <a:buFontTx/>
              <a:buNone/>
            </a:pPr>
            <a:r>
              <a:rPr lang="en-US" dirty="0"/>
              <a:t>4th Grade and older.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Description:</a:t>
            </a:r>
          </a:p>
          <a:p>
            <a:pPr marL="0" indent="0">
              <a:buFontTx/>
              <a:buNone/>
            </a:pPr>
            <a:r>
              <a:rPr lang="en-US" dirty="0"/>
              <a:t>This slide explains and illustrates how dense black holes are, using the animated example.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User's notes: </a:t>
            </a:r>
          </a:p>
          <a:p>
            <a:pPr marL="0" indent="0">
              <a:buFontTx/>
              <a:buNone/>
            </a:pPr>
            <a:r>
              <a:rPr lang="en-US" dirty="0"/>
              <a:t>The additional information can be available at e.g., https://</a:t>
            </a:r>
            <a:r>
              <a:rPr lang="en-US" dirty="0" err="1"/>
              <a:t>www.nasa.gov</a:t>
            </a:r>
            <a:r>
              <a:rPr lang="en-US" dirty="0"/>
              <a:t>/audience/</a:t>
            </a:r>
            <a:r>
              <a:rPr lang="en-US" dirty="0" err="1"/>
              <a:t>forstudents</a:t>
            </a:r>
            <a:r>
              <a:rPr lang="en-US" dirty="0"/>
              <a:t>/k-4/stories/</a:t>
            </a:r>
            <a:r>
              <a:rPr lang="en-US" dirty="0" err="1"/>
              <a:t>nasa</a:t>
            </a:r>
            <a:r>
              <a:rPr lang="en-US" dirty="0"/>
              <a:t>-knows/what-is-a-black-hole-k4.html,</a:t>
            </a:r>
          </a:p>
          <a:p>
            <a:pPr marL="0" indent="0">
              <a:buFontTx/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  <a:hlinkClick r:id="rId3" tooltip="https://eventhorizontelescope.org/press-release-april-10-2019-astronomers-capture-first-image-black-hole"/>
              </a:rPr>
              <a:t>https://eventhorizontelescope.org/press-release-april-10-2019-astronomers-capture-first-image-black-hole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,</a:t>
            </a:r>
          </a:p>
          <a:p>
            <a:pPr marL="0" indent="0">
              <a:buFontTx/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  <a:hlinkClick r:id="rId4" tooltip="https://www.ligo.caltech.edu/page/gw-sources"/>
              </a:rPr>
              <a:t>https://www.ligo.caltech.edu/page/gw-sources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.</a:t>
            </a:r>
            <a:endParaRPr lang="en-US" dirty="0"/>
          </a:p>
          <a:p>
            <a:pPr marL="0" indent="0">
              <a:buFontTx/>
              <a:buNone/>
            </a:pPr>
            <a:endParaRPr lang="en-US" b="0" dirty="0"/>
          </a:p>
          <a:p>
            <a:pPr marL="0" indent="0">
              <a:buFontTx/>
              <a:buNone/>
            </a:pPr>
            <a:r>
              <a:rPr lang="en-US" b="1" dirty="0"/>
              <a:t>NOTE: </a:t>
            </a:r>
          </a:p>
          <a:p>
            <a:pPr marL="0" indent="0">
              <a:buFontTx/>
              <a:buNone/>
            </a:pPr>
            <a:r>
              <a:rPr lang="en-US" dirty="0"/>
              <a:t>This PowerPoint file has built-in interactive elements. </a:t>
            </a:r>
          </a:p>
          <a:p>
            <a:pPr marL="0" indent="0">
              <a:buFontTx/>
              <a:buNone/>
            </a:pPr>
            <a:r>
              <a:rPr lang="en-US" dirty="0"/>
              <a:t>To view them, you must be in "Slide Show" mode; you can then move to the next view either by clicking your mouse, the spacebar, or the arrow keys. </a:t>
            </a:r>
          </a:p>
          <a:p>
            <a:pPr marL="0" indent="0">
              <a:buFontTx/>
              <a:buNone/>
            </a:pPr>
            <a:r>
              <a:rPr lang="en-US" dirty="0"/>
              <a:t>This slide will not work in "regular viewing mode."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Credit:</a:t>
            </a:r>
          </a:p>
          <a:p>
            <a:pPr marL="0" indent="0">
              <a:buFontTx/>
              <a:buNone/>
            </a:pPr>
            <a:r>
              <a:rPr lang="en-US" dirty="0"/>
              <a:t>NASA/JPL-Caltech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2C2CA-A0ED-D449-BD82-67EA63EA30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97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is set to auto play</a:t>
            </a:r>
          </a:p>
          <a:p>
            <a:endParaRPr lang="en-US" dirty="0"/>
          </a:p>
          <a:p>
            <a:r>
              <a:rPr lang="en-US" dirty="0"/>
              <a:t>Click to advance to part two of Black Holes vs. Planets</a:t>
            </a:r>
          </a:p>
          <a:p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Audience:</a:t>
            </a:r>
            <a:r>
              <a:rPr lang="en-US" dirty="0"/>
              <a:t> </a:t>
            </a:r>
          </a:p>
          <a:p>
            <a:pPr marL="0" indent="0">
              <a:buFontTx/>
              <a:buNone/>
            </a:pPr>
            <a:r>
              <a:rPr lang="en-US" dirty="0"/>
              <a:t>4th Grade and older.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Description:</a:t>
            </a:r>
          </a:p>
          <a:p>
            <a:pPr marL="0" indent="0">
              <a:buFontTx/>
              <a:buNone/>
            </a:pPr>
            <a:r>
              <a:rPr lang="en-US" dirty="0"/>
              <a:t>This slide explains and illustrates how the gravity of astronomical objects changes the trajectory of asteroids.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User's notes: </a:t>
            </a:r>
          </a:p>
          <a:p>
            <a:pPr marL="0" indent="0">
              <a:buFontTx/>
              <a:buNone/>
            </a:pPr>
            <a:r>
              <a:rPr lang="en-US" dirty="0"/>
              <a:t>The trajectory of asteroids is approximate;</a:t>
            </a:r>
          </a:p>
          <a:p>
            <a:pPr marL="0" indent="0">
              <a:buFontTx/>
              <a:buNone/>
            </a:pPr>
            <a:r>
              <a:rPr lang="en-US" dirty="0"/>
              <a:t>Depending on the impact parameter (i.e., the nearest distance between the Earth and asteroids), the Earth can bend the trajectory of asteroids.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The additional information can be available at e.g., https://</a:t>
            </a:r>
            <a:r>
              <a:rPr lang="en-US" dirty="0" err="1"/>
              <a:t>www.nasa.gov</a:t>
            </a:r>
            <a:r>
              <a:rPr lang="en-US" dirty="0"/>
              <a:t>/audience/</a:t>
            </a:r>
            <a:r>
              <a:rPr lang="en-US" dirty="0" err="1"/>
              <a:t>forstudents</a:t>
            </a:r>
            <a:r>
              <a:rPr lang="en-US" dirty="0"/>
              <a:t>/k-4/stories/</a:t>
            </a:r>
            <a:r>
              <a:rPr lang="en-US" dirty="0" err="1"/>
              <a:t>nasa</a:t>
            </a:r>
            <a:r>
              <a:rPr lang="en-US" dirty="0"/>
              <a:t>-knows/what-is-a-black-hole-k4.html,</a:t>
            </a:r>
          </a:p>
          <a:p>
            <a:pPr marL="0" indent="0">
              <a:buFontTx/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  <a:hlinkClick r:id="rId3" tooltip="https://eventhorizontelescope.org/press-release-april-10-2019-astronomers-capture-first-image-black-hole"/>
              </a:rPr>
              <a:t>https://eventhorizontelescope.org/press-release-april-10-2019-astronomers-capture-first-image-black-hole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,</a:t>
            </a:r>
          </a:p>
          <a:p>
            <a:pPr marL="0" indent="0">
              <a:buFontTx/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  <a:hlinkClick r:id="rId4" tooltip="https://www.ligo.caltech.edu/page/gw-sources"/>
              </a:rPr>
              <a:t>https://www.ligo.caltech.edu/page/gw-sources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/>
                <a:ea typeface="+mn-ea"/>
                <a:cs typeface="+mn-cs"/>
              </a:rPr>
              <a:t>.</a:t>
            </a:r>
            <a:endParaRPr lang="en-US" dirty="0"/>
          </a:p>
          <a:p>
            <a:pPr marL="0" indent="0">
              <a:buFontTx/>
              <a:buNone/>
            </a:pPr>
            <a:endParaRPr lang="en-US" b="0" dirty="0"/>
          </a:p>
          <a:p>
            <a:pPr marL="0" indent="0">
              <a:buFontTx/>
              <a:buNone/>
            </a:pPr>
            <a:r>
              <a:rPr lang="en-US" b="1" dirty="0"/>
              <a:t>NOTE: </a:t>
            </a:r>
          </a:p>
          <a:p>
            <a:pPr marL="0" indent="0">
              <a:buFontTx/>
              <a:buNone/>
            </a:pPr>
            <a:r>
              <a:rPr lang="en-US" dirty="0"/>
              <a:t>This PowerPoint file has built-in interactive elements. </a:t>
            </a:r>
          </a:p>
          <a:p>
            <a:pPr marL="0" indent="0">
              <a:buFontTx/>
              <a:buNone/>
            </a:pPr>
            <a:r>
              <a:rPr lang="en-US" dirty="0"/>
              <a:t>To view them, you must be in "Slide Show" mode; you can then move to the next view either by clicking your mouse, the spacebar, or the arrow keys. </a:t>
            </a:r>
          </a:p>
          <a:p>
            <a:pPr marL="0" indent="0">
              <a:buFontTx/>
              <a:buNone/>
            </a:pPr>
            <a:r>
              <a:rPr lang="en-US" dirty="0"/>
              <a:t>This slide will not work in "regular viewing mode."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Credit:</a:t>
            </a:r>
          </a:p>
          <a:p>
            <a:pPr marL="0" indent="0">
              <a:buFontTx/>
              <a:buNone/>
            </a:pPr>
            <a:r>
              <a:rPr lang="en-US" dirty="0"/>
              <a:t>NASA/JPL-Caltech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2C2CA-A0ED-D449-BD82-67EA63EA30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44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925513" y="1956377"/>
            <a:ext cx="7483464" cy="294801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915352" y="2251179"/>
            <a:ext cx="7493625" cy="419202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25512" y="2668678"/>
            <a:ext cx="7483465" cy="826362"/>
          </a:xfrm>
        </p:spPr>
        <p:txBody>
          <a:bodyPr>
            <a:noAutofit/>
          </a:bodyPr>
          <a:lstStyle>
            <a:lvl1pPr marL="0" indent="0">
              <a:buNone/>
              <a:defRPr sz="2000" b="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915352" y="4246880"/>
            <a:ext cx="7493625" cy="497840"/>
          </a:xfrm>
        </p:spPr>
        <p:txBody>
          <a:bodyPr anchor="b">
            <a:noAutofit/>
          </a:bodyPr>
          <a:lstStyle>
            <a:lvl1pPr marL="0" indent="0">
              <a:buNone/>
              <a:defRPr sz="1000" b="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915351" y="4802823"/>
            <a:ext cx="7493625" cy="274637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FB95CE11-024D-3F4B-BC28-D51D5826C4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53069" y="4952849"/>
            <a:ext cx="1933731" cy="123211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275C533D-D968-4A70-91E2-44C7FEDAA0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55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>
          <a:xfrm>
            <a:off x="254000" y="4954249"/>
            <a:ext cx="1422400" cy="123211"/>
          </a:xfrm>
          <a:prstGeom prst="rect">
            <a:avLst/>
          </a:prstGeom>
        </p:spPr>
        <p:txBody>
          <a:bodyPr/>
          <a:lstStyle/>
          <a:p>
            <a:fld id="{278B4A6A-4915-8443-AB7C-65C51537CBCC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>
          <a:xfrm>
            <a:off x="1676400" y="4954249"/>
            <a:ext cx="5775960" cy="1232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3"/>
          </p:nvPr>
        </p:nvSpPr>
        <p:spPr>
          <a:xfrm>
            <a:off x="6753069" y="4952849"/>
            <a:ext cx="1933731" cy="123211"/>
          </a:xfrm>
          <a:prstGeom prst="rect">
            <a:avLst/>
          </a:prstGeom>
        </p:spPr>
        <p:txBody>
          <a:bodyPr/>
          <a:lstStyle/>
          <a:p>
            <a:fld id="{16356448-7EEE-4D0D-AE32-557A239281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14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54000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3638844" y="1497329"/>
            <a:ext cx="5129236" cy="3023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5"/>
          </p:nvPr>
        </p:nvSpPr>
        <p:spPr>
          <a:xfrm>
            <a:off x="254000" y="4954249"/>
            <a:ext cx="1422400" cy="123211"/>
          </a:xfrm>
          <a:prstGeom prst="rect">
            <a:avLst/>
          </a:prstGeom>
        </p:spPr>
        <p:txBody>
          <a:bodyPr/>
          <a:lstStyle/>
          <a:p>
            <a:fld id="{F3182A71-BA6C-4547-8331-7ABBC67616D1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6"/>
          </p:nvPr>
        </p:nvSpPr>
        <p:spPr>
          <a:xfrm>
            <a:off x="1676400" y="4954249"/>
            <a:ext cx="5775960" cy="1232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7"/>
          </p:nvPr>
        </p:nvSpPr>
        <p:spPr>
          <a:xfrm>
            <a:off x="6753069" y="4952849"/>
            <a:ext cx="1933731" cy="123211"/>
          </a:xfrm>
          <a:prstGeom prst="rect">
            <a:avLst/>
          </a:prstGeom>
        </p:spPr>
        <p:txBody>
          <a:bodyPr/>
          <a:lstStyle/>
          <a:p>
            <a:fld id="{0A79206F-C929-453C-B7BF-19A540401E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24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5"/>
          </p:nvPr>
        </p:nvSpPr>
        <p:spPr>
          <a:xfrm>
            <a:off x="254000" y="4954249"/>
            <a:ext cx="1422400" cy="123211"/>
          </a:xfrm>
          <a:prstGeom prst="rect">
            <a:avLst/>
          </a:prstGeom>
        </p:spPr>
        <p:txBody>
          <a:bodyPr/>
          <a:lstStyle/>
          <a:p>
            <a:fld id="{0FAFACDF-3642-8B4C-91A4-AF675B5D00DF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6"/>
          </p:nvPr>
        </p:nvSpPr>
        <p:spPr>
          <a:xfrm>
            <a:off x="1676400" y="4954249"/>
            <a:ext cx="5775960" cy="1232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7"/>
          </p:nvPr>
        </p:nvSpPr>
        <p:spPr>
          <a:xfrm>
            <a:off x="6753069" y="4952849"/>
            <a:ext cx="1933731" cy="123211"/>
          </a:xfrm>
          <a:prstGeom prst="rect">
            <a:avLst/>
          </a:prstGeom>
        </p:spPr>
        <p:txBody>
          <a:bodyPr/>
          <a:lstStyle/>
          <a:p>
            <a:fld id="{7C3E947D-4126-44FB-8EC6-F80A3BAA18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12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White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>
          <a:xfrm>
            <a:off x="254000" y="4954249"/>
            <a:ext cx="1422400" cy="123211"/>
          </a:xfrm>
          <a:prstGeom prst="rect">
            <a:avLst/>
          </a:prstGeom>
        </p:spPr>
        <p:txBody>
          <a:bodyPr/>
          <a:lstStyle/>
          <a:p>
            <a:fld id="{5E123897-8D53-0A42-9BEB-D7DB19DE493C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>
          <a:xfrm>
            <a:off x="1676400" y="4954249"/>
            <a:ext cx="5775960" cy="1232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>
          <a:xfrm>
            <a:off x="6753069" y="4952849"/>
            <a:ext cx="1933731" cy="123211"/>
          </a:xfrm>
          <a:prstGeom prst="rect">
            <a:avLst/>
          </a:prstGeom>
        </p:spPr>
        <p:txBody>
          <a:bodyPr/>
          <a:lstStyle/>
          <a:p>
            <a:fld id="{F45B3F8F-DC85-41EB-9D22-D06541A0AC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40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Dar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>
          <a:xfrm>
            <a:off x="254000" y="4954249"/>
            <a:ext cx="1422400" cy="123211"/>
          </a:xfrm>
          <a:prstGeom prst="rect">
            <a:avLst/>
          </a:prstGeom>
        </p:spPr>
        <p:txBody>
          <a:bodyPr/>
          <a:lstStyle/>
          <a:p>
            <a:fld id="{B84F95DE-5270-E645-B311-4B413DD943E7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>
          <a:xfrm>
            <a:off x="1676400" y="4954249"/>
            <a:ext cx="5775960" cy="1232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>
          <a:xfrm>
            <a:off x="6753069" y="4952849"/>
            <a:ext cx="1933731" cy="123211"/>
          </a:xfrm>
          <a:prstGeom prst="rect">
            <a:avLst/>
          </a:prstGeom>
        </p:spPr>
        <p:txBody>
          <a:bodyPr/>
          <a:lstStyle/>
          <a:p>
            <a:fld id="{7F015878-4578-4C49-BC72-FE830FC5A6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05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54000" y="4954249"/>
            <a:ext cx="1422400" cy="123211"/>
          </a:xfrm>
          <a:prstGeom prst="rect">
            <a:avLst/>
          </a:prstGeom>
        </p:spPr>
        <p:txBody>
          <a:bodyPr/>
          <a:lstStyle/>
          <a:p>
            <a:fld id="{29A1C2EC-5A26-C245-9FB6-75590BA66773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76400" y="4954249"/>
            <a:ext cx="5775960" cy="1232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53069" y="4952849"/>
            <a:ext cx="1933731" cy="123211"/>
          </a:xfrm>
          <a:prstGeom prst="rect">
            <a:avLst/>
          </a:prstGeom>
        </p:spPr>
        <p:txBody>
          <a:bodyPr/>
          <a:lstStyle/>
          <a:p>
            <a:fld id="{72306A69-C78D-46AD-9B4E-1E66EF195C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78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360" y="1839278"/>
            <a:ext cx="8229600" cy="146272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>
          <a:xfrm>
            <a:off x="254000" y="4954249"/>
            <a:ext cx="1422400" cy="123211"/>
          </a:xfrm>
          <a:prstGeom prst="rect">
            <a:avLst/>
          </a:prstGeom>
        </p:spPr>
        <p:txBody>
          <a:bodyPr/>
          <a:lstStyle/>
          <a:p>
            <a:fld id="{A69F6DE1-B383-3341-AAB2-4917D353A1F1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1676400" y="4954249"/>
            <a:ext cx="5775960" cy="1232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753069" y="4952849"/>
            <a:ext cx="1933731" cy="123211"/>
          </a:xfrm>
          <a:prstGeom prst="rect">
            <a:avLst/>
          </a:prstGeom>
        </p:spPr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82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Dark Gray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360" y="1839278"/>
            <a:ext cx="8229600" cy="146272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>
          <a:xfrm>
            <a:off x="254000" y="4954249"/>
            <a:ext cx="1422400" cy="123211"/>
          </a:xfrm>
          <a:prstGeom prst="rect">
            <a:avLst/>
          </a:prstGeom>
        </p:spPr>
        <p:txBody>
          <a:bodyPr/>
          <a:lstStyle/>
          <a:p>
            <a:fld id="{62027EC9-E70F-C248-88B9-E84C36A5AD3F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1676400" y="4954249"/>
            <a:ext cx="5775960" cy="1232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753069" y="4952849"/>
            <a:ext cx="1933731" cy="123211"/>
          </a:xfrm>
          <a:prstGeom prst="rect">
            <a:avLst/>
          </a:prstGeom>
        </p:spPr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51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54000" y="4954249"/>
            <a:ext cx="1422400" cy="123211"/>
          </a:xfrm>
          <a:prstGeom prst="rect">
            <a:avLst/>
          </a:prstGeom>
        </p:spPr>
        <p:txBody>
          <a:bodyPr/>
          <a:lstStyle/>
          <a:p>
            <a:fld id="{76B292D6-AAA8-7C47-B610-49B4A89AAC24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76400" y="4954249"/>
            <a:ext cx="5775960" cy="1232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53069" y="4952849"/>
            <a:ext cx="1933731" cy="123211"/>
          </a:xfrm>
          <a:prstGeom prst="rect">
            <a:avLst/>
          </a:prstGeom>
        </p:spPr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14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2538518" y="2571750"/>
            <a:ext cx="4057288" cy="0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54000" y="4954249"/>
            <a:ext cx="1422400" cy="123211"/>
          </a:xfrm>
          <a:prstGeom prst="rect">
            <a:avLst/>
          </a:prstGeom>
        </p:spPr>
        <p:txBody>
          <a:bodyPr/>
          <a:lstStyle/>
          <a:p>
            <a:fld id="{6F9EC2D1-F9FB-D040-AC8A-FEC7C53B9741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76400" y="4954249"/>
            <a:ext cx="5775960" cy="1232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53069" y="4952849"/>
            <a:ext cx="1933731" cy="123211"/>
          </a:xfrm>
          <a:prstGeom prst="rect">
            <a:avLst/>
          </a:prstGeom>
        </p:spPr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731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687785" y="508000"/>
            <a:ext cx="3347357" cy="82639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87785" y="1354711"/>
            <a:ext cx="3347357" cy="728089"/>
          </a:xfrm>
        </p:spPr>
        <p:txBody>
          <a:bodyPr anchor="t">
            <a:noAutofit/>
          </a:bodyPr>
          <a:lstStyle>
            <a:lvl1pPr marL="0" indent="0" algn="ctr">
              <a:buNone/>
              <a:defRPr sz="2200" b="1" baseline="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46725" cy="5143500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687785" y="2164080"/>
            <a:ext cx="3347357" cy="833120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aseline="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B0E36706-0BCA-DC46-9383-936BEDCC9D9A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254000" y="4954249"/>
            <a:ext cx="1422400" cy="123211"/>
          </a:xfrm>
          <a:prstGeom prst="rect">
            <a:avLst/>
          </a:prstGeom>
        </p:spPr>
        <p:txBody>
          <a:bodyPr/>
          <a:lstStyle/>
          <a:p>
            <a:fld id="{205D8BAC-B75D-074C-90BA-E6277C1FB3A5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DCFDE584-1074-9049-92DB-08B06EFE87F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676400" y="4954249"/>
            <a:ext cx="5775960" cy="1232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A8D7E342-516D-4944-B5A2-4263BF6C061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6753069" y="4952849"/>
            <a:ext cx="1933731" cy="123211"/>
          </a:xfrm>
          <a:prstGeom prst="rect">
            <a:avLst/>
          </a:prstGeom>
        </p:spPr>
        <p:txBody>
          <a:bodyPr/>
          <a:lstStyle/>
          <a:p>
            <a:fld id="{C20F9084-C4B8-47CC-A340-731237DBDB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703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54000" y="4954249"/>
            <a:ext cx="1422400" cy="123211"/>
          </a:xfrm>
          <a:prstGeom prst="rect">
            <a:avLst/>
          </a:prstGeom>
        </p:spPr>
        <p:txBody>
          <a:bodyPr/>
          <a:lstStyle/>
          <a:p>
            <a:fld id="{C9049C6E-B33F-5D4E-85E8-6DA8A68D12CC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76400" y="4954249"/>
            <a:ext cx="5775960" cy="1232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53069" y="4952849"/>
            <a:ext cx="1933731" cy="123211"/>
          </a:xfrm>
          <a:prstGeom prst="rect">
            <a:avLst/>
          </a:prstGeom>
        </p:spPr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33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4764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925513" y="1956377"/>
            <a:ext cx="7483464" cy="294801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915352" y="2251179"/>
            <a:ext cx="7493625" cy="419202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25512" y="2668678"/>
            <a:ext cx="7483465" cy="826362"/>
          </a:xfrm>
        </p:spPr>
        <p:txBody>
          <a:bodyPr>
            <a:noAutofit/>
          </a:bodyPr>
          <a:lstStyle>
            <a:lvl1pPr marL="0" indent="0">
              <a:buNone/>
              <a:defRPr sz="2000" b="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915352" y="4246880"/>
            <a:ext cx="7493625" cy="497840"/>
          </a:xfrm>
        </p:spPr>
        <p:txBody>
          <a:bodyPr anchor="b">
            <a:noAutofit/>
          </a:bodyPr>
          <a:lstStyle>
            <a:lvl1pPr marL="0" indent="0">
              <a:buNone/>
              <a:defRPr sz="1000" b="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White_rgb_16x3_1606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39" y="1184382"/>
            <a:ext cx="2913350" cy="80926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915351" y="4802823"/>
            <a:ext cx="7493625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This document has been reviewed and determined not to contain export controlled technical data.</a:t>
            </a:r>
          </a:p>
        </p:txBody>
      </p:sp>
    </p:spTree>
    <p:extLst>
      <p:ext uri="{BB962C8B-B14F-4D97-AF65-F5344CB8AC3E}">
        <p14:creationId xmlns:p14="http://schemas.microsoft.com/office/powerpoint/2010/main" val="35695017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687785" y="508000"/>
            <a:ext cx="3347357" cy="82639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87785" y="1354711"/>
            <a:ext cx="3347357" cy="728089"/>
          </a:xfrm>
        </p:spPr>
        <p:txBody>
          <a:bodyPr anchor="t">
            <a:noAutofit/>
          </a:bodyPr>
          <a:lstStyle>
            <a:lvl1pPr marL="0" indent="0" algn="ctr">
              <a:buNone/>
              <a:defRPr sz="2200" b="1" baseline="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46725" cy="5143500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687785" y="2164080"/>
            <a:ext cx="3347357" cy="833120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aseline="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White_rgb_16x3_1606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534" y="3921596"/>
            <a:ext cx="2913350" cy="80926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5687784" y="4802823"/>
            <a:ext cx="3347357" cy="274637"/>
          </a:xfrm>
        </p:spPr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</p:spTree>
    <p:extLst>
      <p:ext uri="{BB962C8B-B14F-4D97-AF65-F5344CB8AC3E}">
        <p14:creationId xmlns:p14="http://schemas.microsoft.com/office/powerpoint/2010/main" val="28510461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417503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9198" y="3773210"/>
            <a:ext cx="7139042" cy="43018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200" b="1">
                <a:latin typeface="+mj-lt"/>
              </a:defRPr>
            </a:lvl2pPr>
            <a:lvl3pPr marL="914400" indent="0">
              <a:buNone/>
              <a:defRPr sz="2200" b="1">
                <a:latin typeface="+mj-lt"/>
              </a:defRPr>
            </a:lvl3pPr>
            <a:lvl4pPr marL="1371600" indent="0">
              <a:buNone/>
              <a:defRPr sz="2200" b="1">
                <a:latin typeface="+mj-lt"/>
              </a:defRPr>
            </a:lvl4pPr>
            <a:lvl5pPr marL="1828800" indent="0">
              <a:buNone/>
              <a:defRPr sz="2200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479716"/>
            <a:ext cx="5605049" cy="355600"/>
          </a:xfrm>
        </p:spPr>
        <p:txBody>
          <a:bodyPr anchor="b">
            <a:noAutofit/>
          </a:bodyPr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6" y="3488175"/>
            <a:ext cx="7139043" cy="28503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400">
                <a:solidFill>
                  <a:schemeClr val="accent1"/>
                </a:solidFill>
              </a:defRPr>
            </a:lvl2pPr>
            <a:lvl3pPr marL="914400" indent="0">
              <a:buNone/>
              <a:defRPr sz="1400">
                <a:solidFill>
                  <a:schemeClr val="accent1"/>
                </a:solidFill>
              </a:defRPr>
            </a:lvl3pPr>
            <a:lvl4pPr marL="1371600" indent="0"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9" name="Picture 8" descr="Tribrand_ColorWhite_rgb_16x3_1606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4246" y="4219781"/>
            <a:ext cx="2913350" cy="80926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369198" y="4802823"/>
            <a:ext cx="5605049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This document has been reviewed and determined not to contain export controlled technical data.</a:t>
            </a:r>
          </a:p>
        </p:txBody>
      </p:sp>
    </p:spTree>
    <p:extLst>
      <p:ext uri="{BB962C8B-B14F-4D97-AF65-F5344CB8AC3E}">
        <p14:creationId xmlns:p14="http://schemas.microsoft.com/office/powerpoint/2010/main" val="5678587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E203FD2F-0C17-2C45-9FAD-5C7FD1726BB2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8C68ADBD-3616-4318-B5FF-7C1BB362CA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C8AF26-85AC-AC49-ADD6-D8A4EEFC108F}"/>
              </a:ext>
            </a:extLst>
          </p:cNvPr>
          <p:cNvSpPr txBox="1"/>
          <p:nvPr userDrawn="1"/>
        </p:nvSpPr>
        <p:spPr>
          <a:xfrm>
            <a:off x="7810218" y="4871803"/>
            <a:ext cx="1233549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2940523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BB32E72-57E9-904F-BDF4-4D153324A4A0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>
          <a:xfrm>
            <a:off x="2138597" y="4952849"/>
            <a:ext cx="4866807" cy="124611"/>
          </a:xfrm>
        </p:spPr>
        <p:txBody>
          <a:bodyPr/>
          <a:lstStyle/>
          <a:p>
            <a:r>
              <a:rPr lang="en-US" dirty="0"/>
              <a:t>This document has been reviewed and determined not to contain export controlled technical data.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>
          <a:xfrm>
            <a:off x="6866231" y="4952849"/>
            <a:ext cx="601370" cy="122071"/>
          </a:xfrm>
        </p:spPr>
        <p:txBody>
          <a:bodyPr/>
          <a:lstStyle/>
          <a:p>
            <a:fld id="{275C533D-D968-4A70-91E2-44C7FEDAA0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CFE6FD-5AFE-B143-9A97-AAA05F67D408}"/>
              </a:ext>
            </a:extLst>
          </p:cNvPr>
          <p:cNvSpPr txBox="1"/>
          <p:nvPr userDrawn="1"/>
        </p:nvSpPr>
        <p:spPr>
          <a:xfrm>
            <a:off x="7417658" y="4871803"/>
            <a:ext cx="1626110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 err="1">
                <a:solidFill>
                  <a:srgbClr val="3E556E"/>
                </a:solidFill>
              </a:rPr>
              <a:t>exoplanets.nasa.gov</a:t>
            </a:r>
            <a:endParaRPr lang="en-US" sz="1000" b="1" kern="0" spc="70" dirty="0">
              <a:solidFill>
                <a:srgbClr val="3E55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692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6988700B-4B93-6E45-BB0D-ED32E3874A97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F9DDD08E-B43C-483A-B1DD-9BEB0BDDDD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BE1F44-AAA6-AF40-A279-341106F7A5CF}"/>
              </a:ext>
            </a:extLst>
          </p:cNvPr>
          <p:cNvSpPr txBox="1"/>
          <p:nvPr userDrawn="1"/>
        </p:nvSpPr>
        <p:spPr>
          <a:xfrm>
            <a:off x="7810218" y="4871803"/>
            <a:ext cx="1233549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3100766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949C04D-0BAE-D44F-B701-D686311A5E87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C20F9084-C4B8-47CC-A340-731237DBDB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D51A59-8029-7544-98E9-3C34B04DD47D}"/>
              </a:ext>
            </a:extLst>
          </p:cNvPr>
          <p:cNvSpPr txBox="1"/>
          <p:nvPr userDrawn="1"/>
        </p:nvSpPr>
        <p:spPr>
          <a:xfrm>
            <a:off x="7810218" y="4871803"/>
            <a:ext cx="1233549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>
                <a:solidFill>
                  <a:srgbClr val="3E556E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1517549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FEB873CA-9406-6242-928F-D9BDDA5D96AE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53CE28F-B0E6-4C63-A7B8-EB4157A070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871803"/>
            <a:ext cx="1233549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702204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417503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9198" y="3773210"/>
            <a:ext cx="7139042" cy="43018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200" b="1">
                <a:latin typeface="+mj-lt"/>
              </a:defRPr>
            </a:lvl2pPr>
            <a:lvl3pPr marL="914400" indent="0">
              <a:buNone/>
              <a:defRPr sz="2200" b="1">
                <a:latin typeface="+mj-lt"/>
              </a:defRPr>
            </a:lvl3pPr>
            <a:lvl4pPr marL="1371600" indent="0">
              <a:buNone/>
              <a:defRPr sz="2200" b="1">
                <a:latin typeface="+mj-lt"/>
              </a:defRPr>
            </a:lvl4pPr>
            <a:lvl5pPr marL="1828800" indent="0">
              <a:buNone/>
              <a:defRPr sz="2200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479716"/>
            <a:ext cx="5605049" cy="355600"/>
          </a:xfrm>
        </p:spPr>
        <p:txBody>
          <a:bodyPr anchor="b">
            <a:noAutofit/>
          </a:bodyPr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6" y="3488175"/>
            <a:ext cx="7139043" cy="28503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400">
                <a:solidFill>
                  <a:schemeClr val="accent1"/>
                </a:solidFill>
              </a:defRPr>
            </a:lvl2pPr>
            <a:lvl3pPr marL="914400" indent="0">
              <a:buNone/>
              <a:defRPr sz="1400">
                <a:solidFill>
                  <a:schemeClr val="accent1"/>
                </a:solidFill>
              </a:defRPr>
            </a:lvl3pPr>
            <a:lvl4pPr marL="1371600" indent="0"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1" name="Date Placeholder 1">
            <a:extLst>
              <a:ext uri="{FF2B5EF4-FFF2-40B4-BE49-F238E27FC236}">
                <a16:creationId xmlns:a16="http://schemas.microsoft.com/office/drawing/2014/main" id="{95C983F3-4002-014F-99A9-5CE9FD5A4F30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254000" y="4954249"/>
            <a:ext cx="1422400" cy="123211"/>
          </a:xfrm>
          <a:prstGeom prst="rect">
            <a:avLst/>
          </a:prstGeom>
        </p:spPr>
        <p:txBody>
          <a:bodyPr/>
          <a:lstStyle/>
          <a:p>
            <a:fld id="{205D8BAC-B75D-074C-90BA-E6277C1FB3A5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36B8282F-6E91-3F4A-8A22-D55DCFE23BE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676400" y="4954249"/>
            <a:ext cx="5775960" cy="1232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FAD9EA7C-53BA-D643-AF92-02919F851A3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6753069" y="4952849"/>
            <a:ext cx="1933731" cy="123211"/>
          </a:xfrm>
          <a:prstGeom prst="rect">
            <a:avLst/>
          </a:prstGeom>
        </p:spPr>
        <p:txBody>
          <a:bodyPr/>
          <a:lstStyle/>
          <a:p>
            <a:fld id="{C20F9084-C4B8-47CC-A340-731237DBDB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921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6DBD88FE-2F9C-AD40-A196-20D47F6A627C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6D81F743-FBF4-4AAB-BF1E-09D0097B96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B27338-BBBB-F84C-AE4C-AF436D29F738}"/>
              </a:ext>
            </a:extLst>
          </p:cNvPr>
          <p:cNvSpPr txBox="1"/>
          <p:nvPr userDrawn="1"/>
        </p:nvSpPr>
        <p:spPr>
          <a:xfrm>
            <a:off x="7810218" y="4871803"/>
            <a:ext cx="1233549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38519081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C3488F6E-D5B0-8F4D-AECE-EFF21D976E28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16356448-7EEE-4D0D-AE32-557A239281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7F9A79-BD96-CE4C-B5B1-E62062691FD2}"/>
              </a:ext>
            </a:extLst>
          </p:cNvPr>
          <p:cNvSpPr txBox="1"/>
          <p:nvPr userDrawn="1"/>
        </p:nvSpPr>
        <p:spPr>
          <a:xfrm>
            <a:off x="7810218" y="4871803"/>
            <a:ext cx="1233549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33354878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54000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3638844" y="1497329"/>
            <a:ext cx="5129236" cy="3023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713CE4C-465A-BA42-8EAE-49AAA36C4803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A79206F-C929-453C-B7BF-19A540401E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3B01F5-E2D5-BE4C-84A8-76FAAC75F573}"/>
              </a:ext>
            </a:extLst>
          </p:cNvPr>
          <p:cNvSpPr txBox="1"/>
          <p:nvPr userDrawn="1"/>
        </p:nvSpPr>
        <p:spPr>
          <a:xfrm>
            <a:off x="7810218" y="4871803"/>
            <a:ext cx="1233549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2958679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2FE71C32-122E-ED4B-BAB2-7BE1310DDB75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7C3E947D-4126-44FB-8EC6-F80A3BAA18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A9D93F-D571-3A49-AC59-764791EAA1D2}"/>
              </a:ext>
            </a:extLst>
          </p:cNvPr>
          <p:cNvSpPr txBox="1"/>
          <p:nvPr userDrawn="1"/>
        </p:nvSpPr>
        <p:spPr>
          <a:xfrm>
            <a:off x="7810218" y="4871803"/>
            <a:ext cx="1233549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1674120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White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FFF86D5-D9E4-E642-85CF-BB4EDA6D4655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45B3F8F-DC85-41EB-9D22-D06541A0AC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41539648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Dar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E066264-7DA7-DA4C-BF50-C494F2495631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F015878-4578-4C49-BC72-FE830FC5A6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25880705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B560E-FD7C-D74D-AAFF-7D62B21FEC9F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06A69-C78D-46AD-9B4E-1E66EF195C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9955F3-B473-7245-9FCE-DAD54EA01D06}"/>
              </a:ext>
            </a:extLst>
          </p:cNvPr>
          <p:cNvSpPr txBox="1"/>
          <p:nvPr userDrawn="1"/>
        </p:nvSpPr>
        <p:spPr>
          <a:xfrm>
            <a:off x="7810218" y="4871803"/>
            <a:ext cx="1233549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3223601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360" y="1839278"/>
            <a:ext cx="8229600" cy="146272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3360B8B-BA8D-E847-8BA8-7C40F61EB756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625018-5CD0-954D-9C36-5B32DE9AF52F}"/>
              </a:ext>
            </a:extLst>
          </p:cNvPr>
          <p:cNvSpPr txBox="1"/>
          <p:nvPr userDrawn="1"/>
        </p:nvSpPr>
        <p:spPr>
          <a:xfrm>
            <a:off x="7810218" y="4871803"/>
            <a:ext cx="1233549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>
                <a:solidFill>
                  <a:srgbClr val="3E556E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137209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Dark Gray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360" y="1839278"/>
            <a:ext cx="8229600" cy="146272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FF06D9B-51D2-AB4D-AC62-E1945DC995AA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363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FBFC-720D-FE4A-A276-6AA8A4CE775C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47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>
          <a:xfrm>
            <a:off x="254000" y="4954249"/>
            <a:ext cx="1422400" cy="123211"/>
          </a:xfrm>
          <a:prstGeom prst="rect">
            <a:avLst/>
          </a:prstGeom>
        </p:spPr>
        <p:txBody>
          <a:bodyPr/>
          <a:lstStyle/>
          <a:p>
            <a:fld id="{BEE239E7-3DAA-5D4B-8F19-81012A27D8D6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1676400" y="4954249"/>
            <a:ext cx="5775960" cy="1232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>
          <a:xfrm>
            <a:off x="6753069" y="4952849"/>
            <a:ext cx="1933731" cy="123211"/>
          </a:xfrm>
          <a:prstGeom prst="rect">
            <a:avLst/>
          </a:prstGeom>
        </p:spPr>
        <p:txBody>
          <a:bodyPr/>
          <a:lstStyle/>
          <a:p>
            <a:fld id="{8C68ADBD-3616-4318-B5FF-7C1BB362CA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23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2538518" y="2571750"/>
            <a:ext cx="4057288" cy="0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1" y="2790066"/>
            <a:ext cx="9144000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kern="0" spc="70">
                <a:solidFill>
                  <a:schemeClr val="accent1"/>
                </a:solidFill>
              </a:rPr>
              <a:t>jpl.nasa.gov</a:t>
            </a:r>
          </a:p>
        </p:txBody>
      </p:sp>
      <p:pic>
        <p:nvPicPr>
          <p:cNvPr id="6" name="Picture 5" descr="Tribrand_ColorWhite_rgb_16x3_1606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518" y="1381408"/>
            <a:ext cx="4057288" cy="112702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D9C8-EF51-1949-832F-F267BACE0BFD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450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ibrand_ColorWhite_rgb_16x3_1606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518" y="2008238"/>
            <a:ext cx="4057288" cy="112702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82D30-55AD-2640-9D6F-5E4AC53ED996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82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925513" y="1956377"/>
            <a:ext cx="7483464" cy="294801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915352" y="2251179"/>
            <a:ext cx="7493625" cy="419202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25512" y="2668678"/>
            <a:ext cx="7483465" cy="826362"/>
          </a:xfrm>
        </p:spPr>
        <p:txBody>
          <a:bodyPr>
            <a:noAutofit/>
          </a:bodyPr>
          <a:lstStyle>
            <a:lvl1pPr marL="0" indent="0">
              <a:buNone/>
              <a:defRPr sz="2000" b="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915352" y="4246880"/>
            <a:ext cx="7493625" cy="497840"/>
          </a:xfrm>
        </p:spPr>
        <p:txBody>
          <a:bodyPr anchor="b">
            <a:noAutofit/>
          </a:bodyPr>
          <a:lstStyle>
            <a:lvl1pPr marL="0" indent="0">
              <a:buNone/>
              <a:defRPr sz="1000" b="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White_rgb_16x3_1606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39" y="1184382"/>
            <a:ext cx="2913350" cy="80926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915351" y="4802823"/>
            <a:ext cx="7493625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This document has been reviewed and determined not to contain export controlled technical data.</a:t>
            </a:r>
          </a:p>
        </p:txBody>
      </p:sp>
    </p:spTree>
    <p:extLst>
      <p:ext uri="{BB962C8B-B14F-4D97-AF65-F5344CB8AC3E}">
        <p14:creationId xmlns:p14="http://schemas.microsoft.com/office/powerpoint/2010/main" val="24493454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687785" y="508000"/>
            <a:ext cx="3347357" cy="82639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87785" y="1354711"/>
            <a:ext cx="3347357" cy="728089"/>
          </a:xfrm>
        </p:spPr>
        <p:txBody>
          <a:bodyPr anchor="t">
            <a:noAutofit/>
          </a:bodyPr>
          <a:lstStyle>
            <a:lvl1pPr marL="0" indent="0" algn="ctr">
              <a:buNone/>
              <a:defRPr sz="2200" b="1" baseline="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46725" cy="5143500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687785" y="2164080"/>
            <a:ext cx="3347357" cy="833120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aseline="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White_rgb_16x3_1606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8534" y="3921596"/>
            <a:ext cx="2913350" cy="80926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5687784" y="4802823"/>
            <a:ext cx="3347357" cy="274637"/>
          </a:xfrm>
        </p:spPr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</p:spTree>
    <p:extLst>
      <p:ext uri="{BB962C8B-B14F-4D97-AF65-F5344CB8AC3E}">
        <p14:creationId xmlns:p14="http://schemas.microsoft.com/office/powerpoint/2010/main" val="14879554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417503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9198" y="3773210"/>
            <a:ext cx="7139042" cy="43018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200" b="1">
                <a:latin typeface="+mj-lt"/>
              </a:defRPr>
            </a:lvl2pPr>
            <a:lvl3pPr marL="914400" indent="0">
              <a:buNone/>
              <a:defRPr sz="2200" b="1">
                <a:latin typeface="+mj-lt"/>
              </a:defRPr>
            </a:lvl3pPr>
            <a:lvl4pPr marL="1371600" indent="0">
              <a:buNone/>
              <a:defRPr sz="2200" b="1">
                <a:latin typeface="+mj-lt"/>
              </a:defRPr>
            </a:lvl4pPr>
            <a:lvl5pPr marL="1828800" indent="0">
              <a:buNone/>
              <a:defRPr sz="2200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479716"/>
            <a:ext cx="5605049" cy="355600"/>
          </a:xfrm>
        </p:spPr>
        <p:txBody>
          <a:bodyPr anchor="b">
            <a:noAutofit/>
          </a:bodyPr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6" y="3488175"/>
            <a:ext cx="7139043" cy="28503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400">
                <a:solidFill>
                  <a:schemeClr val="accent1"/>
                </a:solidFill>
              </a:defRPr>
            </a:lvl2pPr>
            <a:lvl3pPr marL="914400" indent="0">
              <a:buNone/>
              <a:defRPr sz="1400">
                <a:solidFill>
                  <a:schemeClr val="accent1"/>
                </a:solidFill>
              </a:defRPr>
            </a:lvl3pPr>
            <a:lvl4pPr marL="1371600" indent="0"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9" name="Picture 8" descr="Tribrand_ColorWhite_rgb_16x3_1606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4246" y="4219781"/>
            <a:ext cx="2913350" cy="80926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369198" y="4802823"/>
            <a:ext cx="5605049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E8924B-9AD8-5B4A-A5FC-FC3362E4C3A0}"/>
              </a:ext>
            </a:extLst>
          </p:cNvPr>
          <p:cNvSpPr txBox="1"/>
          <p:nvPr userDrawn="1"/>
        </p:nvSpPr>
        <p:spPr>
          <a:xfrm>
            <a:off x="7417658" y="4871803"/>
            <a:ext cx="1626110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 err="1">
                <a:solidFill>
                  <a:srgbClr val="3E556E"/>
                </a:solidFill>
              </a:rPr>
              <a:t>exoplanets.nasa.gov</a:t>
            </a:r>
            <a:endParaRPr lang="en-US" sz="1000" b="1" kern="0" spc="70" dirty="0">
              <a:solidFill>
                <a:srgbClr val="3E55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152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E203FD2F-0C17-2C45-9FAD-5C7FD1726BB2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8C68ADBD-3616-4318-B5FF-7C1BB362CA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9BF95E-569C-504D-B0AD-26D53D894B03}"/>
              </a:ext>
            </a:extLst>
          </p:cNvPr>
          <p:cNvSpPr txBox="1"/>
          <p:nvPr userDrawn="1"/>
        </p:nvSpPr>
        <p:spPr>
          <a:xfrm>
            <a:off x="7417658" y="4871803"/>
            <a:ext cx="1626110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 err="1">
                <a:solidFill>
                  <a:srgbClr val="3E556E"/>
                </a:solidFill>
              </a:rPr>
              <a:t>exoplanets.nasa.gov</a:t>
            </a:r>
            <a:endParaRPr lang="en-US" sz="1000" b="1" kern="0" spc="70" dirty="0">
              <a:solidFill>
                <a:srgbClr val="3E55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8192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>
          <a:xfrm>
            <a:off x="254000" y="4957653"/>
            <a:ext cx="1422400" cy="123211"/>
          </a:xfrm>
        </p:spPr>
        <p:txBody>
          <a:bodyPr/>
          <a:lstStyle/>
          <a:p>
            <a:fld id="{6BB32E72-57E9-904F-BDF4-4D153324A4A0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>
          <a:xfrm>
            <a:off x="2148840" y="4955113"/>
            <a:ext cx="4846320" cy="125751"/>
          </a:xfrm>
        </p:spPr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>
          <a:xfrm>
            <a:off x="6929730" y="4952848"/>
            <a:ext cx="457200" cy="128016"/>
          </a:xfrm>
        </p:spPr>
        <p:txBody>
          <a:bodyPr/>
          <a:lstStyle/>
          <a:p>
            <a:fld id="{275C533D-D968-4A70-91E2-44C7FEDAA0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FD163A-80AE-7F4F-ACB6-268BE4AC4EDB}"/>
              </a:ext>
            </a:extLst>
          </p:cNvPr>
          <p:cNvSpPr txBox="1"/>
          <p:nvPr userDrawn="1"/>
        </p:nvSpPr>
        <p:spPr>
          <a:xfrm>
            <a:off x="7417658" y="4871803"/>
            <a:ext cx="1626110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 err="1">
                <a:solidFill>
                  <a:srgbClr val="3E556E"/>
                </a:solidFill>
              </a:rPr>
              <a:t>exoplanets.nasa.gov</a:t>
            </a:r>
            <a:endParaRPr lang="en-US" sz="1000" b="1" kern="0" spc="70" dirty="0">
              <a:solidFill>
                <a:srgbClr val="3E55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1539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6988700B-4B93-6E45-BB0D-ED32E3874A97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F9DDD08E-B43C-483A-B1DD-9BEB0BDDDD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88F773-8C50-5E42-8089-02D113FCB5C6}"/>
              </a:ext>
            </a:extLst>
          </p:cNvPr>
          <p:cNvSpPr txBox="1"/>
          <p:nvPr userDrawn="1"/>
        </p:nvSpPr>
        <p:spPr>
          <a:xfrm>
            <a:off x="7417658" y="4871803"/>
            <a:ext cx="1626110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 err="1">
                <a:solidFill>
                  <a:srgbClr val="3E556E"/>
                </a:solidFill>
              </a:rPr>
              <a:t>exoplanets.nasa.gov</a:t>
            </a:r>
            <a:endParaRPr lang="en-US" sz="1000" b="1" kern="0" spc="70" dirty="0">
              <a:solidFill>
                <a:srgbClr val="3E55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249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949C04D-0BAE-D44F-B701-D686311A5E87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C20F9084-C4B8-47CC-A340-731237DBDB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4FF99F-CB2C-3A43-999F-CC2AD777D9C0}"/>
              </a:ext>
            </a:extLst>
          </p:cNvPr>
          <p:cNvSpPr txBox="1"/>
          <p:nvPr userDrawn="1"/>
        </p:nvSpPr>
        <p:spPr>
          <a:xfrm>
            <a:off x="7417658" y="4871803"/>
            <a:ext cx="1626110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 err="1">
                <a:solidFill>
                  <a:srgbClr val="3E556E"/>
                </a:solidFill>
              </a:rPr>
              <a:t>exoplanets.nasa.gov</a:t>
            </a:r>
            <a:endParaRPr lang="en-US" sz="1000" b="1" kern="0" spc="70" dirty="0">
              <a:solidFill>
                <a:srgbClr val="3E55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7492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FEB873CA-9406-6242-928F-D9BDDA5D96AE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53CE28F-B0E6-4C63-A7B8-EB4157A070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8F381E-0907-1140-B76B-09F3E4E424A6}"/>
              </a:ext>
            </a:extLst>
          </p:cNvPr>
          <p:cNvSpPr txBox="1"/>
          <p:nvPr userDrawn="1"/>
        </p:nvSpPr>
        <p:spPr>
          <a:xfrm>
            <a:off x="7417658" y="4871803"/>
            <a:ext cx="1626110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 err="1">
                <a:solidFill>
                  <a:srgbClr val="3E556E"/>
                </a:solidFill>
              </a:rPr>
              <a:t>exoplanets.nasa.gov</a:t>
            </a:r>
            <a:endParaRPr lang="en-US" sz="1000" b="1" kern="0" spc="70" dirty="0">
              <a:solidFill>
                <a:srgbClr val="3E55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701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>
          <a:xfrm>
            <a:off x="254000" y="4952849"/>
            <a:ext cx="1422400" cy="123211"/>
          </a:xfrm>
          <a:prstGeom prst="rect">
            <a:avLst/>
          </a:prstGeom>
        </p:spPr>
        <p:txBody>
          <a:bodyPr anchor="ctr"/>
          <a:lstStyle/>
          <a:p>
            <a:fld id="{BD6CABD3-6C16-BC44-8300-6A6289E70852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>
          <a:xfrm>
            <a:off x="1676400" y="4952849"/>
            <a:ext cx="5775960" cy="123211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>
          <a:xfrm>
            <a:off x="6753069" y="4952849"/>
            <a:ext cx="1933731" cy="123211"/>
          </a:xfrm>
          <a:prstGeom prst="rect">
            <a:avLst/>
          </a:prstGeom>
        </p:spPr>
        <p:txBody>
          <a:bodyPr anchor="ctr"/>
          <a:lstStyle/>
          <a:p>
            <a:fld id="{275C533D-D968-4A70-91E2-44C7FEDAA0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EFA2B4-D95F-B942-B724-18EC7176596D}"/>
              </a:ext>
            </a:extLst>
          </p:cNvPr>
          <p:cNvSpPr txBox="1"/>
          <p:nvPr userDrawn="1"/>
        </p:nvSpPr>
        <p:spPr>
          <a:xfrm>
            <a:off x="7351776" y="4900945"/>
            <a:ext cx="1691991" cy="20597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 err="1">
                <a:solidFill>
                  <a:srgbClr val="3E556E"/>
                </a:solidFill>
              </a:rPr>
              <a:t>exoplanets.nasa.gov</a:t>
            </a:r>
            <a:endParaRPr lang="en-US" sz="1000" b="1" kern="0" spc="70" dirty="0">
              <a:solidFill>
                <a:srgbClr val="3E55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87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6DBD88FE-2F9C-AD40-A196-20D47F6A627C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6D81F743-FBF4-4AAB-BF1E-09D0097B96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F3E864-789A-BD44-9D3F-7020684E62EA}"/>
              </a:ext>
            </a:extLst>
          </p:cNvPr>
          <p:cNvSpPr txBox="1"/>
          <p:nvPr userDrawn="1"/>
        </p:nvSpPr>
        <p:spPr>
          <a:xfrm>
            <a:off x="7417658" y="4871803"/>
            <a:ext cx="1626110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 err="1">
                <a:solidFill>
                  <a:srgbClr val="3E556E"/>
                </a:solidFill>
              </a:rPr>
              <a:t>exoplanets.nasa.gov</a:t>
            </a:r>
            <a:endParaRPr lang="en-US" sz="1000" b="1" kern="0" spc="70" dirty="0">
              <a:solidFill>
                <a:srgbClr val="3E55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080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C3488F6E-D5B0-8F4D-AECE-EFF21D976E28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16356448-7EEE-4D0D-AE32-557A239281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A68A2B-2CFA-F645-A685-022E012D75A5}"/>
              </a:ext>
            </a:extLst>
          </p:cNvPr>
          <p:cNvSpPr txBox="1"/>
          <p:nvPr userDrawn="1"/>
        </p:nvSpPr>
        <p:spPr>
          <a:xfrm>
            <a:off x="7417658" y="4871803"/>
            <a:ext cx="1626110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 err="1">
                <a:solidFill>
                  <a:srgbClr val="3E556E"/>
                </a:solidFill>
              </a:rPr>
              <a:t>exoplanets.nasa.gov</a:t>
            </a:r>
            <a:endParaRPr lang="en-US" sz="1000" b="1" kern="0" spc="70" dirty="0">
              <a:solidFill>
                <a:srgbClr val="3E55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97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54000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3638844" y="1497329"/>
            <a:ext cx="5129236" cy="3023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713CE4C-465A-BA42-8EAE-49AAA36C4803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A79206F-C929-453C-B7BF-19A540401E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097957-6A8C-A943-9331-5ED63D3F6E73}"/>
              </a:ext>
            </a:extLst>
          </p:cNvPr>
          <p:cNvSpPr txBox="1"/>
          <p:nvPr userDrawn="1"/>
        </p:nvSpPr>
        <p:spPr>
          <a:xfrm>
            <a:off x="7417658" y="4871803"/>
            <a:ext cx="1626110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 err="1">
                <a:solidFill>
                  <a:srgbClr val="3E556E"/>
                </a:solidFill>
              </a:rPr>
              <a:t>exoplanets.nasa.gov</a:t>
            </a:r>
            <a:endParaRPr lang="en-US" sz="1000" b="1" kern="0" spc="70" dirty="0">
              <a:solidFill>
                <a:srgbClr val="3E55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4561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2FE71C32-122E-ED4B-BAB2-7BE1310DDB75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7C3E947D-4126-44FB-8EC6-F80A3BAA18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42A5AA-628C-7440-8574-B6B5006B30CE}"/>
              </a:ext>
            </a:extLst>
          </p:cNvPr>
          <p:cNvSpPr txBox="1"/>
          <p:nvPr userDrawn="1"/>
        </p:nvSpPr>
        <p:spPr>
          <a:xfrm>
            <a:off x="7417658" y="4871803"/>
            <a:ext cx="1626110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 err="1">
                <a:solidFill>
                  <a:srgbClr val="3E556E"/>
                </a:solidFill>
              </a:rPr>
              <a:t>exoplanets.nasa.gov</a:t>
            </a:r>
            <a:endParaRPr lang="en-US" sz="1000" b="1" kern="0" spc="70" dirty="0">
              <a:solidFill>
                <a:srgbClr val="3E55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3527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White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FFF86D5-D9E4-E642-85CF-BB4EDA6D4655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45B3F8F-DC85-41EB-9D22-D06541A0AC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0286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Dar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E066264-7DA7-DA4C-BF50-C494F2495631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F015878-4578-4C49-BC72-FE830FC5A6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7B6173-F701-E84E-867F-99E1CE874144}"/>
              </a:ext>
            </a:extLst>
          </p:cNvPr>
          <p:cNvSpPr txBox="1"/>
          <p:nvPr userDrawn="1"/>
        </p:nvSpPr>
        <p:spPr>
          <a:xfrm>
            <a:off x="7417658" y="4871803"/>
            <a:ext cx="1626110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 err="1">
                <a:solidFill>
                  <a:srgbClr val="3E556E"/>
                </a:solidFill>
              </a:rPr>
              <a:t>exoplanets.nasa.gov</a:t>
            </a:r>
            <a:endParaRPr lang="en-US" sz="1000" b="1" kern="0" spc="70" dirty="0">
              <a:solidFill>
                <a:srgbClr val="3E55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8094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B560E-FD7C-D74D-AAFF-7D62B21FEC9F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06A69-C78D-46AD-9B4E-1E66EF195C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F40C58-21E7-4547-94C7-15BAE9081405}"/>
              </a:ext>
            </a:extLst>
          </p:cNvPr>
          <p:cNvSpPr txBox="1"/>
          <p:nvPr userDrawn="1"/>
        </p:nvSpPr>
        <p:spPr>
          <a:xfrm>
            <a:off x="7417658" y="4871803"/>
            <a:ext cx="1626110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 err="1">
                <a:solidFill>
                  <a:srgbClr val="3E556E"/>
                </a:solidFill>
              </a:rPr>
              <a:t>exoplanets.nasa.gov</a:t>
            </a:r>
            <a:endParaRPr lang="en-US" sz="1000" b="1" kern="0" spc="70" dirty="0">
              <a:solidFill>
                <a:srgbClr val="3E55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9516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360" y="1839278"/>
            <a:ext cx="8229600" cy="146272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3360B8B-BA8D-E847-8BA8-7C40F61EB756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439937-511A-4741-8F43-FBD2FF3B1EE8}"/>
              </a:ext>
            </a:extLst>
          </p:cNvPr>
          <p:cNvSpPr txBox="1"/>
          <p:nvPr userDrawn="1"/>
        </p:nvSpPr>
        <p:spPr>
          <a:xfrm>
            <a:off x="7417658" y="4871803"/>
            <a:ext cx="1626110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 err="1">
                <a:solidFill>
                  <a:srgbClr val="3E556E"/>
                </a:solidFill>
              </a:rPr>
              <a:t>exoplanets.nasa.gov</a:t>
            </a:r>
            <a:endParaRPr lang="en-US" sz="1000" b="1" kern="0" spc="70" dirty="0">
              <a:solidFill>
                <a:srgbClr val="3E55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497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Dark Gray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360" y="1839278"/>
            <a:ext cx="8229600" cy="146272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FF06D9B-51D2-AB4D-AC62-E1945DC995AA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C3D9B7-D354-2448-AA1F-E0E20EA60FA4}"/>
              </a:ext>
            </a:extLst>
          </p:cNvPr>
          <p:cNvSpPr txBox="1"/>
          <p:nvPr userDrawn="1"/>
        </p:nvSpPr>
        <p:spPr>
          <a:xfrm>
            <a:off x="7417658" y="4871803"/>
            <a:ext cx="1626110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 err="1">
                <a:solidFill>
                  <a:srgbClr val="3E556E"/>
                </a:solidFill>
              </a:rPr>
              <a:t>exoplanets.nasa.gov</a:t>
            </a:r>
            <a:endParaRPr lang="en-US" sz="1000" b="1" kern="0" spc="70" dirty="0">
              <a:solidFill>
                <a:srgbClr val="3E55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6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FBFC-720D-FE4A-A276-6AA8A4CE775C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32E193-00C9-C74F-B138-346105E77CE3}"/>
              </a:ext>
            </a:extLst>
          </p:cNvPr>
          <p:cNvSpPr txBox="1"/>
          <p:nvPr userDrawn="1"/>
        </p:nvSpPr>
        <p:spPr>
          <a:xfrm>
            <a:off x="7417658" y="4871803"/>
            <a:ext cx="1626110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 err="1">
                <a:solidFill>
                  <a:srgbClr val="3E556E"/>
                </a:solidFill>
              </a:rPr>
              <a:t>exoplanets.nasa.gov</a:t>
            </a:r>
            <a:endParaRPr lang="en-US" sz="1000" b="1" kern="0" spc="70" dirty="0">
              <a:solidFill>
                <a:srgbClr val="3E55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68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>
          <a:xfrm>
            <a:off x="254000" y="4954249"/>
            <a:ext cx="1422400" cy="123211"/>
          </a:xfrm>
          <a:prstGeom prst="rect">
            <a:avLst/>
          </a:prstGeom>
        </p:spPr>
        <p:txBody>
          <a:bodyPr/>
          <a:lstStyle/>
          <a:p>
            <a:fld id="{4B3FF778-78CC-B848-9E2C-1B5B5C050617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1676400" y="4954249"/>
            <a:ext cx="5775960" cy="1232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>
          <a:xfrm>
            <a:off x="6753069" y="4952849"/>
            <a:ext cx="1933731" cy="123211"/>
          </a:xfrm>
          <a:prstGeom prst="rect">
            <a:avLst/>
          </a:prstGeom>
        </p:spPr>
        <p:txBody>
          <a:bodyPr/>
          <a:lstStyle/>
          <a:p>
            <a:fld id="{F9DDD08E-B43C-483A-B1DD-9BEB0BDDDD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584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2538518" y="2571750"/>
            <a:ext cx="4057288" cy="0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1" y="2790066"/>
            <a:ext cx="9144000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kern="0" spc="70">
                <a:solidFill>
                  <a:schemeClr val="accent1"/>
                </a:solidFill>
              </a:rPr>
              <a:t>jpl.nasa.gov</a:t>
            </a:r>
          </a:p>
        </p:txBody>
      </p:sp>
      <p:pic>
        <p:nvPicPr>
          <p:cNvPr id="6" name="Picture 5" descr="Tribrand_ColorWhite_rgb_16x3_1606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518" y="1381408"/>
            <a:ext cx="4057288" cy="112702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D9C8-EF51-1949-832F-F267BACE0BFD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235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ibrand_ColorWhite_rgb_16x3_1606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518" y="2008238"/>
            <a:ext cx="4057288" cy="112702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82D30-55AD-2640-9D6F-5E4AC53ED996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35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>
          <a:xfrm>
            <a:off x="254000" y="4954249"/>
            <a:ext cx="1422400" cy="123211"/>
          </a:xfrm>
          <a:prstGeom prst="rect">
            <a:avLst/>
          </a:prstGeom>
        </p:spPr>
        <p:txBody>
          <a:bodyPr/>
          <a:lstStyle/>
          <a:p>
            <a:fld id="{205D8BAC-B75D-074C-90BA-E6277C1FB3A5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>
          <a:xfrm>
            <a:off x="1676400" y="4954249"/>
            <a:ext cx="5775960" cy="1232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>
          <a:xfrm>
            <a:off x="6753069" y="4952849"/>
            <a:ext cx="1933731" cy="123211"/>
          </a:xfrm>
          <a:prstGeom prst="rect">
            <a:avLst/>
          </a:prstGeom>
        </p:spPr>
        <p:txBody>
          <a:bodyPr/>
          <a:lstStyle/>
          <a:p>
            <a:fld id="{C20F9084-C4B8-47CC-A340-731237DBDB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7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>
          <a:xfrm>
            <a:off x="254000" y="4954249"/>
            <a:ext cx="1422400" cy="123211"/>
          </a:xfrm>
          <a:prstGeom prst="rect">
            <a:avLst/>
          </a:prstGeom>
        </p:spPr>
        <p:txBody>
          <a:bodyPr/>
          <a:lstStyle/>
          <a:p>
            <a:fld id="{DF738A0A-176B-1540-ADF5-CAB2542E2BAE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1676400" y="4954249"/>
            <a:ext cx="5775960" cy="1232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>
          <a:xfrm>
            <a:off x="6753069" y="4952849"/>
            <a:ext cx="1933731" cy="123211"/>
          </a:xfrm>
          <a:prstGeom prst="rect">
            <a:avLst/>
          </a:prstGeom>
        </p:spPr>
        <p:txBody>
          <a:bodyPr/>
          <a:lstStyle/>
          <a:p>
            <a:fld id="{D53CE28F-B0E6-4C63-A7B8-EB4157A070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81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>
          <a:xfrm>
            <a:off x="254000" y="4954249"/>
            <a:ext cx="1422400" cy="123211"/>
          </a:xfrm>
          <a:prstGeom prst="rect">
            <a:avLst/>
          </a:prstGeom>
        </p:spPr>
        <p:txBody>
          <a:bodyPr/>
          <a:lstStyle/>
          <a:p>
            <a:fld id="{82A00A1D-59CD-FC40-8CB9-035C2B72DE58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>
          <a:xfrm>
            <a:off x="1676400" y="4954249"/>
            <a:ext cx="5775960" cy="1232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3"/>
          </p:nvPr>
        </p:nvSpPr>
        <p:spPr>
          <a:xfrm>
            <a:off x="6753069" y="4952849"/>
            <a:ext cx="1933731" cy="123211"/>
          </a:xfrm>
          <a:prstGeom prst="rect">
            <a:avLst/>
          </a:prstGeom>
        </p:spPr>
        <p:txBody>
          <a:bodyPr/>
          <a:lstStyle/>
          <a:p>
            <a:fld id="{6D81F743-FBF4-4AAB-BF1E-09D0097B96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99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200150"/>
            <a:ext cx="8432800" cy="339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2310CBB1-6EFA-3040-B677-2D5E27904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4000" y="4952849"/>
            <a:ext cx="1422400" cy="123211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BD6CABD3-6C16-BC44-8300-6A6289E70852}" type="datetime4">
              <a:rPr lang="en-US" smtClean="0"/>
              <a:pPr/>
              <a:t>September 16, 2022</a:t>
            </a:fld>
            <a:endParaRPr lang="en-US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0B7DA37F-3862-FC4A-8823-3A71FC98EE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6400" y="4952849"/>
            <a:ext cx="5775960" cy="123211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EB1A892C-70A8-1143-A670-8BC1EE996D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53069" y="4952849"/>
            <a:ext cx="1933731" cy="123211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275C533D-D968-4A70-91E2-44C7FEDAA0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C54D05-9638-2740-A811-C34E59CBA73D}"/>
              </a:ext>
            </a:extLst>
          </p:cNvPr>
          <p:cNvSpPr txBox="1"/>
          <p:nvPr userDrawn="1"/>
        </p:nvSpPr>
        <p:spPr>
          <a:xfrm>
            <a:off x="7351776" y="4900945"/>
            <a:ext cx="1691991" cy="20597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 err="1">
                <a:solidFill>
                  <a:srgbClr val="3E556E"/>
                </a:solidFill>
              </a:rPr>
              <a:t>exoplanets.nasa.gov</a:t>
            </a:r>
            <a:endParaRPr lang="en-US" sz="1000" b="1" kern="0" spc="70" dirty="0">
              <a:solidFill>
                <a:srgbClr val="3E55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07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4" r:id="rId20"/>
    <p:sldLayoutId id="2147483695" r:id="rId2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905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77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49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20621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200150"/>
            <a:ext cx="8432800" cy="339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4000" y="4954249"/>
            <a:ext cx="1422400" cy="1232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11B2408-D871-8643-8F9E-85C3C1890EC4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0" y="4954249"/>
            <a:ext cx="5775960" cy="1232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52360" y="4952849"/>
            <a:ext cx="601370" cy="122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1C0F2E9-13F1-4B54-979A-5E00D7D572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905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77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49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20621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200150"/>
            <a:ext cx="8432800" cy="339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4000" y="4954249"/>
            <a:ext cx="1422400" cy="1232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11B2408-D871-8643-8F9E-85C3C1890EC4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55800" y="4954249"/>
            <a:ext cx="5232400" cy="125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20560" y="4952849"/>
            <a:ext cx="601370" cy="122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1C0F2E9-13F1-4B54-979A-5E00D7D572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45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905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77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49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20621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4.mp4"/><Relationship Id="rId7" Type="http://schemas.openxmlformats.org/officeDocument/2006/relationships/image" Target="../media/image3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6.xml"/><Relationship Id="rId4" Type="http://schemas.openxmlformats.org/officeDocument/2006/relationships/video" Target="../media/media4.mp4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5.png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59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60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7.jpg"/><Relationship Id="rId18" Type="http://schemas.openxmlformats.org/officeDocument/2006/relationships/image" Target="../media/image92.jpg"/><Relationship Id="rId26" Type="http://schemas.openxmlformats.org/officeDocument/2006/relationships/image" Target="../media/image100.jpg"/><Relationship Id="rId21" Type="http://schemas.openxmlformats.org/officeDocument/2006/relationships/image" Target="../media/image95.jpg"/><Relationship Id="rId34" Type="http://schemas.openxmlformats.org/officeDocument/2006/relationships/image" Target="../media/image108.jpg"/><Relationship Id="rId7" Type="http://schemas.openxmlformats.org/officeDocument/2006/relationships/image" Target="../media/image81.jpg"/><Relationship Id="rId12" Type="http://schemas.openxmlformats.org/officeDocument/2006/relationships/image" Target="../media/image86.jpg"/><Relationship Id="rId17" Type="http://schemas.openxmlformats.org/officeDocument/2006/relationships/image" Target="../media/image91.jpg"/><Relationship Id="rId25" Type="http://schemas.openxmlformats.org/officeDocument/2006/relationships/image" Target="../media/image99.jpg"/><Relationship Id="rId33" Type="http://schemas.openxmlformats.org/officeDocument/2006/relationships/image" Target="../media/image107.jpg"/><Relationship Id="rId38" Type="http://schemas.microsoft.com/office/2007/relationships/hdphoto" Target="../media/hdphoto3.wdp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90.jpg"/><Relationship Id="rId20" Type="http://schemas.openxmlformats.org/officeDocument/2006/relationships/image" Target="../media/image94.jpg"/><Relationship Id="rId29" Type="http://schemas.openxmlformats.org/officeDocument/2006/relationships/image" Target="../media/image103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0.jpg"/><Relationship Id="rId11" Type="http://schemas.openxmlformats.org/officeDocument/2006/relationships/image" Target="../media/image85.jpg"/><Relationship Id="rId24" Type="http://schemas.openxmlformats.org/officeDocument/2006/relationships/image" Target="../media/image98.jpg"/><Relationship Id="rId32" Type="http://schemas.openxmlformats.org/officeDocument/2006/relationships/image" Target="../media/image106.jpg"/><Relationship Id="rId37" Type="http://schemas.openxmlformats.org/officeDocument/2006/relationships/image" Target="../media/image111.png"/><Relationship Id="rId5" Type="http://schemas.openxmlformats.org/officeDocument/2006/relationships/image" Target="../media/image79.jpg"/><Relationship Id="rId15" Type="http://schemas.openxmlformats.org/officeDocument/2006/relationships/image" Target="../media/image89.jpg"/><Relationship Id="rId23" Type="http://schemas.openxmlformats.org/officeDocument/2006/relationships/image" Target="../media/image97.jpg"/><Relationship Id="rId28" Type="http://schemas.openxmlformats.org/officeDocument/2006/relationships/image" Target="../media/image102.jpg"/><Relationship Id="rId36" Type="http://schemas.openxmlformats.org/officeDocument/2006/relationships/image" Target="../media/image110.jpg"/><Relationship Id="rId10" Type="http://schemas.openxmlformats.org/officeDocument/2006/relationships/image" Target="../media/image84.jpg"/><Relationship Id="rId19" Type="http://schemas.openxmlformats.org/officeDocument/2006/relationships/image" Target="../media/image93.jpg"/><Relationship Id="rId31" Type="http://schemas.openxmlformats.org/officeDocument/2006/relationships/image" Target="../media/image105.jpg"/><Relationship Id="rId4" Type="http://schemas.openxmlformats.org/officeDocument/2006/relationships/image" Target="../media/image78.jpg"/><Relationship Id="rId9" Type="http://schemas.openxmlformats.org/officeDocument/2006/relationships/image" Target="../media/image83.jpg"/><Relationship Id="rId14" Type="http://schemas.openxmlformats.org/officeDocument/2006/relationships/image" Target="../media/image88.jpg"/><Relationship Id="rId22" Type="http://schemas.openxmlformats.org/officeDocument/2006/relationships/image" Target="../media/image96.jpg"/><Relationship Id="rId27" Type="http://schemas.openxmlformats.org/officeDocument/2006/relationships/image" Target="../media/image101.jpg"/><Relationship Id="rId30" Type="http://schemas.openxmlformats.org/officeDocument/2006/relationships/image" Target="../media/image104.jpg"/><Relationship Id="rId35" Type="http://schemas.openxmlformats.org/officeDocument/2006/relationships/image" Target="../media/image109.jpg"/><Relationship Id="rId8" Type="http://schemas.openxmlformats.org/officeDocument/2006/relationships/image" Target="../media/image82.jpg"/><Relationship Id="rId3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4CC6C0EA-B743-A346-86D9-1DC1B8B59E49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0" y="1231900"/>
            <a:ext cx="9136117" cy="87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US" sz="3600" b="1" dirty="0"/>
              <a:t>Interactive PowerPoint Slides to be </a:t>
            </a:r>
            <a:br>
              <a:rPr lang="en-US" sz="3600" b="1" dirty="0"/>
            </a:br>
            <a:r>
              <a:rPr lang="en-US" sz="3600" b="1" dirty="0"/>
              <a:t>Used in Public Engagement</a:t>
            </a:r>
            <a:endParaRPr lang="en-US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22B7BE68-5F65-EC49-97F2-63752C9279B8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143000" y="2680560"/>
            <a:ext cx="6858000" cy="124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set of slides designed to help teachers and Subject Matter Experts explain complex topics in a fun way.</a:t>
            </a:r>
          </a:p>
        </p:txBody>
      </p:sp>
      <p:sp>
        <p:nvSpPr>
          <p:cNvPr id="13316" name="Rectangle 6">
            <a:extLst>
              <a:ext uri="{FF2B5EF4-FFF2-40B4-BE49-F238E27FC236}">
                <a16:creationId xmlns:a16="http://schemas.microsoft.com/office/drawing/2014/main" id="{24CD4678-6BAD-A346-BA38-D108C6E59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67" y="386768"/>
            <a:ext cx="2641600" cy="23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422" tIns="33711" rIns="67422" bIns="33711"/>
          <a:lstStyle>
            <a:lvl1pPr defTabSz="1019175">
              <a:defRPr sz="700">
                <a:solidFill>
                  <a:srgbClr val="666666"/>
                </a:solidFill>
                <a:latin typeface="55 Helvetica Roman" pitchFamily="1" charset="0"/>
              </a:defRPr>
            </a:lvl1pPr>
            <a:lvl2pPr marL="742950" indent="-285750" defTabSz="1019175">
              <a:defRPr sz="700">
                <a:solidFill>
                  <a:srgbClr val="666666"/>
                </a:solidFill>
                <a:latin typeface="55 Helvetica Roman" pitchFamily="1" charset="0"/>
              </a:defRPr>
            </a:lvl2pPr>
            <a:lvl3pPr marL="1143000" indent="-228600" defTabSz="1019175">
              <a:defRPr sz="700">
                <a:solidFill>
                  <a:srgbClr val="666666"/>
                </a:solidFill>
                <a:latin typeface="55 Helvetica Roman" pitchFamily="1" charset="0"/>
              </a:defRPr>
            </a:lvl3pPr>
            <a:lvl4pPr marL="1600200" indent="-228600" defTabSz="1019175">
              <a:defRPr sz="700">
                <a:solidFill>
                  <a:srgbClr val="666666"/>
                </a:solidFill>
                <a:latin typeface="55 Helvetica Roman" pitchFamily="1" charset="0"/>
              </a:defRPr>
            </a:lvl4pPr>
            <a:lvl5pPr marL="2057400" indent="-228600" defTabSz="1019175">
              <a:defRPr sz="700">
                <a:solidFill>
                  <a:srgbClr val="666666"/>
                </a:solidFill>
                <a:latin typeface="55 Helvetica Roman" pitchFamily="1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rgbClr val="666666"/>
                </a:solidFill>
                <a:latin typeface="55 Helvetica Roman" pitchFamily="1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rgbClr val="666666"/>
                </a:solidFill>
                <a:latin typeface="55 Helvetica Roman" pitchFamily="1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rgbClr val="666666"/>
                </a:solidFill>
                <a:latin typeface="55 Helvetica Roman" pitchFamily="1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700">
                <a:solidFill>
                  <a:srgbClr val="666666"/>
                </a:solidFill>
                <a:latin typeface="55 Helvetica Roman" pitchFamily="1" charset="0"/>
              </a:defRPr>
            </a:lvl9pPr>
          </a:lstStyle>
          <a:p>
            <a:pPr eaLnBrk="1" hangingPunct="1"/>
            <a:r>
              <a:rPr lang="en-US" altLang="en-US" sz="800" dirty="0">
                <a:solidFill>
                  <a:schemeClr val="bg1"/>
                </a:solidFill>
                <a:latin typeface="Arial" panose="020B0604020202020204" pitchFamily="34" charset="0"/>
              </a:rPr>
              <a:t>National Aeronautics and Space Administration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57AFA7-10BA-0B46-A177-6831EBB76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1923" y="114421"/>
            <a:ext cx="728420" cy="7284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A06119-92B9-A545-93AC-A2954A8199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4000" y="132080"/>
            <a:ext cx="8514080" cy="205979"/>
          </a:xfrm>
        </p:spPr>
        <p:txBody>
          <a:bodyPr/>
          <a:lstStyle/>
          <a:p>
            <a:r>
              <a:rPr lang="en-US" dirty="0"/>
              <a:t>Exoplanet Communications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9BD44-5872-BE46-8AC6-75926DA7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</p:spPr>
        <p:txBody>
          <a:bodyPr/>
          <a:lstStyle/>
          <a:p>
            <a:r>
              <a:rPr lang="en-US" dirty="0">
                <a:solidFill>
                  <a:srgbClr val="E5764B"/>
                </a:solidFill>
              </a:rPr>
              <a:t>Black Holes </a:t>
            </a:r>
            <a:r>
              <a:rPr lang="en-US" sz="1600" dirty="0">
                <a:solidFill>
                  <a:srgbClr val="E5764B"/>
                </a:solidFill>
              </a:rPr>
              <a:t>– Black Holes vs. Planets</a:t>
            </a:r>
            <a:endParaRPr lang="en-US" dirty="0">
              <a:solidFill>
                <a:srgbClr val="E5764B"/>
              </a:solidFill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30C59DF-F678-154D-A55E-A94C1E1BAA4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D888B3B-88B9-C440-8DF2-4389D57B4A78}" type="datetime4">
              <a:rPr lang="en-US" smtClean="0"/>
              <a:t>September 16, 2022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81ABF5F-EE76-584D-92DA-72F79761305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F12D92B-78D8-9D4A-8BCB-B216E9524D9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6913025" y="4952849"/>
            <a:ext cx="601370" cy="122071"/>
          </a:xfrm>
        </p:spPr>
        <p:txBody>
          <a:bodyPr/>
          <a:lstStyle/>
          <a:p>
            <a:fld id="{275C533D-D968-4A70-91E2-44C7FEDAA0E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77AAC82-3B58-F84E-8B60-441A922D57F5}"/>
              </a:ext>
            </a:extLst>
          </p:cNvPr>
          <p:cNvSpPr txBox="1"/>
          <p:nvPr/>
        </p:nvSpPr>
        <p:spPr>
          <a:xfrm>
            <a:off x="7417658" y="4871803"/>
            <a:ext cx="1626110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 err="1">
                <a:solidFill>
                  <a:srgbClr val="3E556E"/>
                </a:solidFill>
              </a:rPr>
              <a:t>exoplanets.nasa.gov</a:t>
            </a:r>
            <a:endParaRPr lang="en-US" sz="1000" b="1" kern="0" spc="70" dirty="0">
              <a:solidFill>
                <a:srgbClr val="3E556E"/>
              </a:solidFill>
            </a:endParaRPr>
          </a:p>
        </p:txBody>
      </p:sp>
      <p:sp>
        <p:nvSpPr>
          <p:cNvPr id="17" name="Path Arrow 4">
            <a:extLst>
              <a:ext uri="{FF2B5EF4-FFF2-40B4-BE49-F238E27FC236}">
                <a16:creationId xmlns:a16="http://schemas.microsoft.com/office/drawing/2014/main" id="{B420508A-A0A8-2C48-981E-9DC531BB7E92}"/>
              </a:ext>
            </a:extLst>
          </p:cNvPr>
          <p:cNvSpPr/>
          <p:nvPr/>
        </p:nvSpPr>
        <p:spPr>
          <a:xfrm>
            <a:off x="-124691" y="3526129"/>
            <a:ext cx="6388361" cy="579449"/>
          </a:xfrm>
          <a:custGeom>
            <a:avLst/>
            <a:gdLst>
              <a:gd name="connsiteX0" fmla="*/ 0 w 6435970"/>
              <a:gd name="connsiteY0" fmla="*/ 76345 h 1008330"/>
              <a:gd name="connsiteX1" fmla="*/ 5117124 w 6435970"/>
              <a:gd name="connsiteY1" fmla="*/ 93930 h 1008330"/>
              <a:gd name="connsiteX2" fmla="*/ 6435970 w 6435970"/>
              <a:gd name="connsiteY2" fmla="*/ 1008330 h 1008330"/>
              <a:gd name="connsiteX0" fmla="*/ 0 w 6471139"/>
              <a:gd name="connsiteY0" fmla="*/ 43543 h 1045867"/>
              <a:gd name="connsiteX1" fmla="*/ 5152293 w 6471139"/>
              <a:gd name="connsiteY1" fmla="*/ 131467 h 1045867"/>
              <a:gd name="connsiteX2" fmla="*/ 6471139 w 6471139"/>
              <a:gd name="connsiteY2" fmla="*/ 1045867 h 1045867"/>
              <a:gd name="connsiteX0" fmla="*/ 0 w 6471139"/>
              <a:gd name="connsiteY0" fmla="*/ 13969 h 1016293"/>
              <a:gd name="connsiteX1" fmla="*/ 5152293 w 6471139"/>
              <a:gd name="connsiteY1" fmla="*/ 101893 h 1016293"/>
              <a:gd name="connsiteX2" fmla="*/ 6471139 w 6471139"/>
              <a:gd name="connsiteY2" fmla="*/ 1016293 h 1016293"/>
              <a:gd name="connsiteX0" fmla="*/ 0 w 6471139"/>
              <a:gd name="connsiteY0" fmla="*/ 68710 h 1071034"/>
              <a:gd name="connsiteX1" fmla="*/ 3042139 w 6471139"/>
              <a:gd name="connsiteY1" fmla="*/ 68711 h 1071034"/>
              <a:gd name="connsiteX2" fmla="*/ 6471139 w 6471139"/>
              <a:gd name="connsiteY2" fmla="*/ 1071034 h 1071034"/>
              <a:gd name="connsiteX0" fmla="*/ 0 w 6471139"/>
              <a:gd name="connsiteY0" fmla="*/ 14007 h 1016331"/>
              <a:gd name="connsiteX1" fmla="*/ 3042139 w 6471139"/>
              <a:gd name="connsiteY1" fmla="*/ 14008 h 1016331"/>
              <a:gd name="connsiteX2" fmla="*/ 6471139 w 6471139"/>
              <a:gd name="connsiteY2" fmla="*/ 1016331 h 1016331"/>
              <a:gd name="connsiteX0" fmla="*/ 0 w 6471139"/>
              <a:gd name="connsiteY0" fmla="*/ 14007 h 1016331"/>
              <a:gd name="connsiteX1" fmla="*/ 3042139 w 6471139"/>
              <a:gd name="connsiteY1" fmla="*/ 14008 h 1016331"/>
              <a:gd name="connsiteX2" fmla="*/ 6471139 w 6471139"/>
              <a:gd name="connsiteY2" fmla="*/ 1016331 h 1016331"/>
              <a:gd name="connsiteX0" fmla="*/ 0 w 6471139"/>
              <a:gd name="connsiteY0" fmla="*/ 18612 h 1020936"/>
              <a:gd name="connsiteX1" fmla="*/ 3042139 w 6471139"/>
              <a:gd name="connsiteY1" fmla="*/ 18613 h 1020936"/>
              <a:gd name="connsiteX2" fmla="*/ 6471139 w 6471139"/>
              <a:gd name="connsiteY2" fmla="*/ 1020936 h 1020936"/>
              <a:gd name="connsiteX0" fmla="*/ 0 w 6471139"/>
              <a:gd name="connsiteY0" fmla="*/ 10 h 1002334"/>
              <a:gd name="connsiteX1" fmla="*/ 3042139 w 6471139"/>
              <a:gd name="connsiteY1" fmla="*/ 11 h 1002334"/>
              <a:gd name="connsiteX2" fmla="*/ 6471139 w 6471139"/>
              <a:gd name="connsiteY2" fmla="*/ 1002334 h 1002334"/>
              <a:gd name="connsiteX0" fmla="*/ 0 w 6471139"/>
              <a:gd name="connsiteY0" fmla="*/ 89 h 1002413"/>
              <a:gd name="connsiteX1" fmla="*/ 3042139 w 6471139"/>
              <a:gd name="connsiteY1" fmla="*/ 90 h 1002413"/>
              <a:gd name="connsiteX2" fmla="*/ 6471139 w 6471139"/>
              <a:gd name="connsiteY2" fmla="*/ 1002413 h 1002413"/>
              <a:gd name="connsiteX0" fmla="*/ 0 w 6471139"/>
              <a:gd name="connsiteY0" fmla="*/ 35229 h 1037553"/>
              <a:gd name="connsiteX1" fmla="*/ 2092570 w 6471139"/>
              <a:gd name="connsiteY1" fmla="*/ 61 h 1037553"/>
              <a:gd name="connsiteX2" fmla="*/ 6471139 w 6471139"/>
              <a:gd name="connsiteY2" fmla="*/ 1037553 h 1037553"/>
              <a:gd name="connsiteX0" fmla="*/ 0 w 6471139"/>
              <a:gd name="connsiteY0" fmla="*/ 90 h 1002414"/>
              <a:gd name="connsiteX1" fmla="*/ 2092570 w 6471139"/>
              <a:gd name="connsiteY1" fmla="*/ 91 h 1002414"/>
              <a:gd name="connsiteX2" fmla="*/ 6471139 w 6471139"/>
              <a:gd name="connsiteY2" fmla="*/ 1002414 h 1002414"/>
              <a:gd name="connsiteX0" fmla="*/ 0 w 9086791"/>
              <a:gd name="connsiteY0" fmla="*/ 74246 h 1076569"/>
              <a:gd name="connsiteX1" fmla="*/ 4708222 w 9086791"/>
              <a:gd name="connsiteY1" fmla="*/ 74246 h 1076569"/>
              <a:gd name="connsiteX2" fmla="*/ 9086791 w 9086791"/>
              <a:gd name="connsiteY2" fmla="*/ 1076569 h 1076569"/>
              <a:gd name="connsiteX0" fmla="*/ 0 w 9086791"/>
              <a:gd name="connsiteY0" fmla="*/ 469 h 1002792"/>
              <a:gd name="connsiteX1" fmla="*/ 4708222 w 9086791"/>
              <a:gd name="connsiteY1" fmla="*/ 469 h 1002792"/>
              <a:gd name="connsiteX2" fmla="*/ 9086791 w 9086791"/>
              <a:gd name="connsiteY2" fmla="*/ 1002792 h 1002792"/>
              <a:gd name="connsiteX0" fmla="*/ 0 w 9098631"/>
              <a:gd name="connsiteY0" fmla="*/ 133 h 1232484"/>
              <a:gd name="connsiteX1" fmla="*/ 4708222 w 9098631"/>
              <a:gd name="connsiteY1" fmla="*/ 133 h 1232484"/>
              <a:gd name="connsiteX2" fmla="*/ 9098631 w 9098631"/>
              <a:gd name="connsiteY2" fmla="*/ 1232484 h 1232484"/>
              <a:gd name="connsiteX0" fmla="*/ 0 w 9098631"/>
              <a:gd name="connsiteY0" fmla="*/ 1057 h 1233408"/>
              <a:gd name="connsiteX1" fmla="*/ 4708222 w 9098631"/>
              <a:gd name="connsiteY1" fmla="*/ 1057 h 1233408"/>
              <a:gd name="connsiteX2" fmla="*/ 9098631 w 9098631"/>
              <a:gd name="connsiteY2" fmla="*/ 1233408 h 1233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98631" h="1233408">
                <a:moveTo>
                  <a:pt x="0" y="1057"/>
                </a:moveTo>
                <a:lnTo>
                  <a:pt x="4708222" y="1057"/>
                </a:lnTo>
                <a:cubicBezTo>
                  <a:pt x="6372153" y="-6265"/>
                  <a:pt x="8448698" y="-9638"/>
                  <a:pt x="9098631" y="1233408"/>
                </a:cubicBezTo>
              </a:path>
            </a:pathLst>
          </a:custGeom>
          <a:noFill/>
          <a:ln w="28575">
            <a:solidFill>
              <a:srgbClr val="FFA84C"/>
            </a:solidFill>
            <a:prstDash val="sysDot"/>
            <a:tailEnd type="triangle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cover 4">
            <a:extLst>
              <a:ext uri="{FF2B5EF4-FFF2-40B4-BE49-F238E27FC236}">
                <a16:creationId xmlns:a16="http://schemas.microsoft.com/office/drawing/2014/main" id="{4B29C9C5-59D1-9B4B-B1DC-FD1F9E3FBF58}"/>
              </a:ext>
            </a:extLst>
          </p:cNvPr>
          <p:cNvSpPr/>
          <p:nvPr/>
        </p:nvSpPr>
        <p:spPr>
          <a:xfrm>
            <a:off x="-124691" y="3350254"/>
            <a:ext cx="9144000" cy="10356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Path Arrow 3">
            <a:extLst>
              <a:ext uri="{FF2B5EF4-FFF2-40B4-BE49-F238E27FC236}">
                <a16:creationId xmlns:a16="http://schemas.microsoft.com/office/drawing/2014/main" id="{37FCF120-53C6-D341-93EE-0EF3AC6795AE}"/>
              </a:ext>
            </a:extLst>
          </p:cNvPr>
          <p:cNvSpPr/>
          <p:nvPr/>
        </p:nvSpPr>
        <p:spPr>
          <a:xfrm>
            <a:off x="18449" y="3131335"/>
            <a:ext cx="6361599" cy="850900"/>
          </a:xfrm>
          <a:custGeom>
            <a:avLst/>
            <a:gdLst>
              <a:gd name="connsiteX0" fmla="*/ 0 w 6435970"/>
              <a:gd name="connsiteY0" fmla="*/ 76345 h 1008330"/>
              <a:gd name="connsiteX1" fmla="*/ 5117124 w 6435970"/>
              <a:gd name="connsiteY1" fmla="*/ 93930 h 1008330"/>
              <a:gd name="connsiteX2" fmla="*/ 6435970 w 6435970"/>
              <a:gd name="connsiteY2" fmla="*/ 1008330 h 1008330"/>
              <a:gd name="connsiteX0" fmla="*/ 0 w 6471139"/>
              <a:gd name="connsiteY0" fmla="*/ 43543 h 1045867"/>
              <a:gd name="connsiteX1" fmla="*/ 5152293 w 6471139"/>
              <a:gd name="connsiteY1" fmla="*/ 131467 h 1045867"/>
              <a:gd name="connsiteX2" fmla="*/ 6471139 w 6471139"/>
              <a:gd name="connsiteY2" fmla="*/ 1045867 h 1045867"/>
              <a:gd name="connsiteX0" fmla="*/ 0 w 6471139"/>
              <a:gd name="connsiteY0" fmla="*/ 13969 h 1016293"/>
              <a:gd name="connsiteX1" fmla="*/ 5152293 w 6471139"/>
              <a:gd name="connsiteY1" fmla="*/ 101893 h 1016293"/>
              <a:gd name="connsiteX2" fmla="*/ 6471139 w 6471139"/>
              <a:gd name="connsiteY2" fmla="*/ 1016293 h 1016293"/>
              <a:gd name="connsiteX0" fmla="*/ 0 w 6471139"/>
              <a:gd name="connsiteY0" fmla="*/ 13969 h 1825185"/>
              <a:gd name="connsiteX1" fmla="*/ 5152293 w 6471139"/>
              <a:gd name="connsiteY1" fmla="*/ 101893 h 1825185"/>
              <a:gd name="connsiteX2" fmla="*/ 6471139 w 6471139"/>
              <a:gd name="connsiteY2" fmla="*/ 1825185 h 1825185"/>
              <a:gd name="connsiteX0" fmla="*/ 0 w 6471139"/>
              <a:gd name="connsiteY0" fmla="*/ 13969 h 1825185"/>
              <a:gd name="connsiteX1" fmla="*/ 5152293 w 6471139"/>
              <a:gd name="connsiteY1" fmla="*/ 101893 h 1825185"/>
              <a:gd name="connsiteX2" fmla="*/ 6471139 w 6471139"/>
              <a:gd name="connsiteY2" fmla="*/ 1825185 h 1825185"/>
              <a:gd name="connsiteX0" fmla="*/ 0 w 6471139"/>
              <a:gd name="connsiteY0" fmla="*/ 13969 h 1825185"/>
              <a:gd name="connsiteX1" fmla="*/ 4237893 w 6471139"/>
              <a:gd name="connsiteY1" fmla="*/ 101893 h 1825185"/>
              <a:gd name="connsiteX2" fmla="*/ 6471139 w 6471139"/>
              <a:gd name="connsiteY2" fmla="*/ 1825185 h 1825185"/>
              <a:gd name="connsiteX0" fmla="*/ 0 w 6471139"/>
              <a:gd name="connsiteY0" fmla="*/ 0 h 1811216"/>
              <a:gd name="connsiteX1" fmla="*/ 4237893 w 6471139"/>
              <a:gd name="connsiteY1" fmla="*/ 87924 h 1811216"/>
              <a:gd name="connsiteX2" fmla="*/ 6471139 w 6471139"/>
              <a:gd name="connsiteY2" fmla="*/ 1811216 h 1811216"/>
              <a:gd name="connsiteX0" fmla="*/ 0 w 6471139"/>
              <a:gd name="connsiteY0" fmla="*/ 0 h 1811216"/>
              <a:gd name="connsiteX1" fmla="*/ 4237893 w 6471139"/>
              <a:gd name="connsiteY1" fmla="*/ 87924 h 1811216"/>
              <a:gd name="connsiteX2" fmla="*/ 6471139 w 6471139"/>
              <a:gd name="connsiteY2" fmla="*/ 1811216 h 1811216"/>
              <a:gd name="connsiteX0" fmla="*/ 0 w 6471139"/>
              <a:gd name="connsiteY0" fmla="*/ 0 h 1811216"/>
              <a:gd name="connsiteX1" fmla="*/ 4308231 w 6471139"/>
              <a:gd name="connsiteY1" fmla="*/ 35170 h 1811216"/>
              <a:gd name="connsiteX2" fmla="*/ 6471139 w 6471139"/>
              <a:gd name="connsiteY2" fmla="*/ 1811216 h 1811216"/>
              <a:gd name="connsiteX0" fmla="*/ 0 w 6471139"/>
              <a:gd name="connsiteY0" fmla="*/ 0 h 1811216"/>
              <a:gd name="connsiteX1" fmla="*/ 4308231 w 6471139"/>
              <a:gd name="connsiteY1" fmla="*/ 35170 h 1811216"/>
              <a:gd name="connsiteX2" fmla="*/ 6471139 w 6471139"/>
              <a:gd name="connsiteY2" fmla="*/ 1811216 h 1811216"/>
              <a:gd name="connsiteX0" fmla="*/ 0 w 6471139"/>
              <a:gd name="connsiteY0" fmla="*/ 0 h 1811216"/>
              <a:gd name="connsiteX1" fmla="*/ 4290647 w 6471139"/>
              <a:gd name="connsiteY1" fmla="*/ 1 h 1811216"/>
              <a:gd name="connsiteX2" fmla="*/ 6471139 w 6471139"/>
              <a:gd name="connsiteY2" fmla="*/ 1811216 h 1811216"/>
              <a:gd name="connsiteX0" fmla="*/ 0 w 9012058"/>
              <a:gd name="connsiteY0" fmla="*/ 0 h 1811216"/>
              <a:gd name="connsiteX1" fmla="*/ 6831566 w 9012058"/>
              <a:gd name="connsiteY1" fmla="*/ 1 h 1811216"/>
              <a:gd name="connsiteX2" fmla="*/ 9012058 w 9012058"/>
              <a:gd name="connsiteY2" fmla="*/ 1811216 h 181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12058" h="1811216">
                <a:moveTo>
                  <a:pt x="0" y="0"/>
                </a:moveTo>
                <a:lnTo>
                  <a:pt x="6831566" y="1"/>
                </a:lnTo>
                <a:cubicBezTo>
                  <a:pt x="8044904" y="32240"/>
                  <a:pt x="8906550" y="904143"/>
                  <a:pt x="9012058" y="1811216"/>
                </a:cubicBezTo>
              </a:path>
            </a:pathLst>
          </a:custGeom>
          <a:noFill/>
          <a:ln w="28575">
            <a:solidFill>
              <a:srgbClr val="FFA84C"/>
            </a:solidFill>
            <a:prstDash val="sysDot"/>
            <a:tailEnd type="triangle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cover 3 new">
            <a:extLst>
              <a:ext uri="{FF2B5EF4-FFF2-40B4-BE49-F238E27FC236}">
                <a16:creationId xmlns:a16="http://schemas.microsoft.com/office/drawing/2014/main" id="{8A1B7FC3-4BA5-3E4F-918B-B1825D4EE204}"/>
              </a:ext>
            </a:extLst>
          </p:cNvPr>
          <p:cNvSpPr/>
          <p:nvPr/>
        </p:nvSpPr>
        <p:spPr>
          <a:xfrm>
            <a:off x="-1" y="3009433"/>
            <a:ext cx="9144000" cy="10356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1" name="Path Arrow 2">
            <a:extLst>
              <a:ext uri="{FF2B5EF4-FFF2-40B4-BE49-F238E27FC236}">
                <a16:creationId xmlns:a16="http://schemas.microsoft.com/office/drawing/2014/main" id="{B6B0B5F6-0B25-0C4F-B4AB-AD3D098EB1EE}"/>
              </a:ext>
            </a:extLst>
          </p:cNvPr>
          <p:cNvCxnSpPr>
            <a:cxnSpLocks/>
          </p:cNvCxnSpPr>
          <p:nvPr/>
        </p:nvCxnSpPr>
        <p:spPr>
          <a:xfrm>
            <a:off x="0" y="1516068"/>
            <a:ext cx="9144000" cy="0"/>
          </a:xfrm>
          <a:prstGeom prst="line">
            <a:avLst/>
          </a:prstGeom>
          <a:noFill/>
          <a:ln w="28575">
            <a:solidFill>
              <a:srgbClr val="FFA84C"/>
            </a:solidFill>
            <a:prstDash val="sysDot"/>
            <a:tailEnd type="triangle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Rectangle cover 2">
            <a:extLst>
              <a:ext uri="{FF2B5EF4-FFF2-40B4-BE49-F238E27FC236}">
                <a16:creationId xmlns:a16="http://schemas.microsoft.com/office/drawing/2014/main" id="{6C837F76-4524-AF47-88F6-F704E22B9FE0}"/>
              </a:ext>
            </a:extLst>
          </p:cNvPr>
          <p:cNvSpPr/>
          <p:nvPr/>
        </p:nvSpPr>
        <p:spPr>
          <a:xfrm>
            <a:off x="-1" y="1311091"/>
            <a:ext cx="9144000" cy="33250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3" name="Path Arrow 1">
            <a:extLst>
              <a:ext uri="{FF2B5EF4-FFF2-40B4-BE49-F238E27FC236}">
                <a16:creationId xmlns:a16="http://schemas.microsoft.com/office/drawing/2014/main" id="{0B4CD017-A09B-7C4E-8E5D-A90A95867521}"/>
              </a:ext>
            </a:extLst>
          </p:cNvPr>
          <p:cNvCxnSpPr>
            <a:cxnSpLocks/>
          </p:cNvCxnSpPr>
          <p:nvPr/>
        </p:nvCxnSpPr>
        <p:spPr>
          <a:xfrm>
            <a:off x="0" y="1083807"/>
            <a:ext cx="9144000" cy="0"/>
          </a:xfrm>
          <a:prstGeom prst="line">
            <a:avLst/>
          </a:prstGeom>
          <a:noFill/>
          <a:ln w="28575">
            <a:solidFill>
              <a:srgbClr val="FFA84C"/>
            </a:solidFill>
            <a:prstDash val="sysDot"/>
            <a:tailEnd type="triangle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4" name="Pic - Black Hole">
            <a:extLst>
              <a:ext uri="{FF2B5EF4-FFF2-40B4-BE49-F238E27FC236}">
                <a16:creationId xmlns:a16="http://schemas.microsoft.com/office/drawing/2014/main" id="{D7C3C373-235C-C345-9A88-D71B77F1D53F}"/>
              </a:ext>
            </a:extLst>
          </p:cNvPr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1866" y="3556785"/>
            <a:ext cx="1953261" cy="1736528"/>
          </a:xfrm>
          <a:prstGeom prst="rect">
            <a:avLst/>
          </a:prstGeom>
          <a:noFill/>
          <a:ln>
            <a:noFill/>
          </a:ln>
          <a:effectLst>
            <a:softEdge rad="194009"/>
          </a:effectLst>
        </p:spPr>
      </p:pic>
      <p:sp>
        <p:nvSpPr>
          <p:cNvPr id="25" name="Rectangle cover 1">
            <a:extLst>
              <a:ext uri="{FF2B5EF4-FFF2-40B4-BE49-F238E27FC236}">
                <a16:creationId xmlns:a16="http://schemas.microsoft.com/office/drawing/2014/main" id="{CD0DC334-4A27-A644-AB80-CC42AA9ED427}"/>
              </a:ext>
            </a:extLst>
          </p:cNvPr>
          <p:cNvSpPr/>
          <p:nvPr/>
        </p:nvSpPr>
        <p:spPr>
          <a:xfrm>
            <a:off x="-1" y="912080"/>
            <a:ext cx="9144000" cy="33250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6" name="Pic - Earth">
            <a:extLst>
              <a:ext uri="{FF2B5EF4-FFF2-40B4-BE49-F238E27FC236}">
                <a16:creationId xmlns:a16="http://schemas.microsoft.com/office/drawing/2014/main" id="{79FEBF83-9541-B840-99FD-5D4292A61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4436" y="1825273"/>
            <a:ext cx="636729" cy="636729"/>
          </a:xfrm>
          <a:prstGeom prst="rect">
            <a:avLst/>
          </a:prstGeom>
        </p:spPr>
      </p:pic>
      <p:sp>
        <p:nvSpPr>
          <p:cNvPr id="27" name="TextBox - Planets">
            <a:extLst>
              <a:ext uri="{FF2B5EF4-FFF2-40B4-BE49-F238E27FC236}">
                <a16:creationId xmlns:a16="http://schemas.microsoft.com/office/drawing/2014/main" id="{6AEEFBB6-8C61-7A4E-BBE9-B90CE7977618}"/>
              </a:ext>
            </a:extLst>
          </p:cNvPr>
          <p:cNvSpPr txBox="1"/>
          <p:nvPr/>
        </p:nvSpPr>
        <p:spPr>
          <a:xfrm>
            <a:off x="6980054" y="1936513"/>
            <a:ext cx="1180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1B0D6"/>
                </a:solidFill>
              </a:rPr>
              <a:t>Planets</a:t>
            </a:r>
          </a:p>
        </p:txBody>
      </p:sp>
      <p:sp>
        <p:nvSpPr>
          <p:cNvPr id="28" name="TextBox - Black Holes">
            <a:extLst>
              <a:ext uri="{FF2B5EF4-FFF2-40B4-BE49-F238E27FC236}">
                <a16:creationId xmlns:a16="http://schemas.microsoft.com/office/drawing/2014/main" id="{A2E28404-7D17-8940-A088-1CB183838B95}"/>
              </a:ext>
            </a:extLst>
          </p:cNvPr>
          <p:cNvSpPr txBox="1"/>
          <p:nvPr/>
        </p:nvSpPr>
        <p:spPr>
          <a:xfrm>
            <a:off x="6980054" y="4223066"/>
            <a:ext cx="1542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5764B"/>
                </a:solidFill>
              </a:rPr>
              <a:t>Black Holes</a:t>
            </a:r>
          </a:p>
        </p:txBody>
      </p:sp>
      <p:sp>
        <p:nvSpPr>
          <p:cNvPr id="29" name="TextBox - Starlight">
            <a:extLst>
              <a:ext uri="{FF2B5EF4-FFF2-40B4-BE49-F238E27FC236}">
                <a16:creationId xmlns:a16="http://schemas.microsoft.com/office/drawing/2014/main" id="{4BAC0EDB-36F5-1441-AFCD-2AB3D8AD36D6}"/>
              </a:ext>
            </a:extLst>
          </p:cNvPr>
          <p:cNvSpPr txBox="1"/>
          <p:nvPr/>
        </p:nvSpPr>
        <p:spPr>
          <a:xfrm>
            <a:off x="393337" y="2160956"/>
            <a:ext cx="1180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A84C"/>
                </a:solidFill>
              </a:rPr>
              <a:t>Starlight</a:t>
            </a:r>
          </a:p>
        </p:txBody>
      </p:sp>
      <p:sp>
        <p:nvSpPr>
          <p:cNvPr id="30" name="Black - Time Delay">
            <a:extLst>
              <a:ext uri="{FF2B5EF4-FFF2-40B4-BE49-F238E27FC236}">
                <a16:creationId xmlns:a16="http://schemas.microsoft.com/office/drawing/2014/main" id="{6BC253C4-EDBF-D341-9E42-FD17C421C437}"/>
              </a:ext>
            </a:extLst>
          </p:cNvPr>
          <p:cNvSpPr/>
          <p:nvPr/>
        </p:nvSpPr>
        <p:spPr>
          <a:xfrm>
            <a:off x="8490482" y="22704"/>
            <a:ext cx="365760" cy="665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Star 2 Outer">
            <a:extLst>
              <a:ext uri="{FF2B5EF4-FFF2-40B4-BE49-F238E27FC236}">
                <a16:creationId xmlns:a16="http://schemas.microsoft.com/office/drawing/2014/main" id="{D18716F0-D9E7-4D40-8602-1766A507A490}"/>
              </a:ext>
            </a:extLst>
          </p:cNvPr>
          <p:cNvSpPr/>
          <p:nvPr/>
        </p:nvSpPr>
        <p:spPr>
          <a:xfrm flipH="1">
            <a:off x="-1373627" y="2272820"/>
            <a:ext cx="2095808" cy="2095800"/>
          </a:xfrm>
          <a:prstGeom prst="star24">
            <a:avLst/>
          </a:prstGeom>
          <a:gradFill flip="none" rotWithShape="1">
            <a:gsLst>
              <a:gs pos="49000">
                <a:srgbClr val="FFCE7D"/>
              </a:gs>
              <a:gs pos="63000">
                <a:srgbClr val="FF8240"/>
              </a:gs>
              <a:gs pos="56000">
                <a:srgbClr val="FFA84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51236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Star 2 Inner">
            <a:extLst>
              <a:ext uri="{FF2B5EF4-FFF2-40B4-BE49-F238E27FC236}">
                <a16:creationId xmlns:a16="http://schemas.microsoft.com/office/drawing/2014/main" id="{DEBAEE62-0243-CB47-BA20-A97E6FFF665F}"/>
              </a:ext>
            </a:extLst>
          </p:cNvPr>
          <p:cNvSpPr>
            <a:spLocks noChangeAspect="1"/>
          </p:cNvSpPr>
          <p:nvPr/>
        </p:nvSpPr>
        <p:spPr>
          <a:xfrm flipH="1">
            <a:off x="-976944" y="2669501"/>
            <a:ext cx="1302443" cy="1302438"/>
          </a:xfrm>
          <a:prstGeom prst="ellipse">
            <a:avLst/>
          </a:prstGeom>
          <a:gradFill flip="none" rotWithShape="1">
            <a:gsLst>
              <a:gs pos="51000">
                <a:srgbClr val="FFE699">
                  <a:lumMod val="69000"/>
                  <a:lumOff val="31000"/>
                </a:srgbClr>
              </a:gs>
              <a:gs pos="100000">
                <a:srgbClr val="FFCC7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Star 1 Outer">
            <a:extLst>
              <a:ext uri="{FF2B5EF4-FFF2-40B4-BE49-F238E27FC236}">
                <a16:creationId xmlns:a16="http://schemas.microsoft.com/office/drawing/2014/main" id="{C0CE6367-A1C3-B347-856C-AF861EE00FAE}"/>
              </a:ext>
            </a:extLst>
          </p:cNvPr>
          <p:cNvSpPr/>
          <p:nvPr/>
        </p:nvSpPr>
        <p:spPr>
          <a:xfrm flipH="1">
            <a:off x="-1373627" y="227888"/>
            <a:ext cx="2095808" cy="2095800"/>
          </a:xfrm>
          <a:prstGeom prst="star24">
            <a:avLst/>
          </a:prstGeom>
          <a:gradFill flip="none" rotWithShape="1">
            <a:gsLst>
              <a:gs pos="49000">
                <a:srgbClr val="FFCE7D"/>
              </a:gs>
              <a:gs pos="63000">
                <a:srgbClr val="FF8240"/>
              </a:gs>
              <a:gs pos="56000">
                <a:srgbClr val="FFA84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51236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Star 1 Inner">
            <a:extLst>
              <a:ext uri="{FF2B5EF4-FFF2-40B4-BE49-F238E27FC236}">
                <a16:creationId xmlns:a16="http://schemas.microsoft.com/office/drawing/2014/main" id="{B6FC799E-8B6B-F448-B157-E5C164C706AE}"/>
              </a:ext>
            </a:extLst>
          </p:cNvPr>
          <p:cNvSpPr>
            <a:spLocks noChangeAspect="1"/>
          </p:cNvSpPr>
          <p:nvPr/>
        </p:nvSpPr>
        <p:spPr>
          <a:xfrm flipH="1">
            <a:off x="-976944" y="624569"/>
            <a:ext cx="1302443" cy="1302438"/>
          </a:xfrm>
          <a:prstGeom prst="ellipse">
            <a:avLst/>
          </a:prstGeom>
          <a:gradFill flip="none" rotWithShape="1">
            <a:gsLst>
              <a:gs pos="51000">
                <a:srgbClr val="FFE699">
                  <a:lumMod val="69000"/>
                  <a:lumOff val="31000"/>
                </a:srgbClr>
              </a:gs>
              <a:gs pos="100000">
                <a:srgbClr val="FFCC7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D5525-8593-7745-981F-5AE61F0DC51A}"/>
              </a:ext>
            </a:extLst>
          </p:cNvPr>
          <p:cNvSpPr txBox="1"/>
          <p:nvPr/>
        </p:nvSpPr>
        <p:spPr>
          <a:xfrm>
            <a:off x="3093522" y="2221131"/>
            <a:ext cx="2552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A84C"/>
                </a:solidFill>
              </a:rPr>
              <a:t>Even light cannot escape a black hole</a:t>
            </a:r>
          </a:p>
        </p:txBody>
      </p:sp>
    </p:spTree>
    <p:extLst>
      <p:ext uri="{BB962C8B-B14F-4D97-AF65-F5344CB8AC3E}">
        <p14:creationId xmlns:p14="http://schemas.microsoft.com/office/powerpoint/2010/main" val="125494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09877E-6 L 1.00226 -0.0030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04" y="-15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2.09877E-6 L 1.00226 -0.0030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04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42" presetClass="path" presetSubtype="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46914E-6 L 0.79097 -2.46914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49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72222E-6 -1.85185E-6 L 0.77744 -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5" grpId="0" animBg="1"/>
      <p:bldP spid="29" grpId="0"/>
      <p:bldP spid="29" grpId="1"/>
      <p:bldP spid="30" grpId="0" animBg="1"/>
      <p:bldP spid="31" grpId="0" animBg="1"/>
      <p:bldP spid="31" grpId="1" animBg="1"/>
      <p:bldP spid="32" grpId="0" animBg="1"/>
      <p:bldP spid="33" grpId="0" animBg="1"/>
      <p:bldP spid="33" grpId="1" animBg="1"/>
      <p:bldP spid="34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B321A0-4B0A-EA43-88CE-96CD5FB34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A06119-92B9-A545-93AC-A2954A8199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4000" y="132080"/>
            <a:ext cx="8514080" cy="205979"/>
          </a:xfrm>
        </p:spPr>
        <p:txBody>
          <a:bodyPr/>
          <a:lstStyle/>
          <a:p>
            <a:r>
              <a:rPr lang="en-US" dirty="0"/>
              <a:t>Exoplanet Communications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9BD44-5872-BE46-8AC6-75926DA7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</p:spPr>
        <p:txBody>
          <a:bodyPr/>
          <a:lstStyle/>
          <a:p>
            <a:r>
              <a:rPr lang="en-US" dirty="0">
                <a:solidFill>
                  <a:srgbClr val="E5764B"/>
                </a:solidFill>
              </a:rPr>
              <a:t>Black Holes </a:t>
            </a:r>
            <a:r>
              <a:rPr lang="en-US" sz="1600" dirty="0">
                <a:solidFill>
                  <a:srgbClr val="E5764B"/>
                </a:solidFill>
              </a:rPr>
              <a:t>– Black Holes vs. Planets</a:t>
            </a:r>
            <a:endParaRPr lang="en-US" dirty="0">
              <a:solidFill>
                <a:srgbClr val="E5764B"/>
              </a:solidFill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30C59DF-F678-154D-A55E-A94C1E1BAA4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D888B3B-88B9-C440-8DF2-4389D57B4A78}" type="datetime4">
              <a:rPr lang="en-US" smtClean="0"/>
              <a:t>September 16, 2022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81ABF5F-EE76-584D-92DA-72F79761305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F12D92B-78D8-9D4A-8BCB-B216E9524D9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6913025" y="4952849"/>
            <a:ext cx="601370" cy="122071"/>
          </a:xfrm>
        </p:spPr>
        <p:txBody>
          <a:bodyPr/>
          <a:lstStyle/>
          <a:p>
            <a:fld id="{275C533D-D968-4A70-91E2-44C7FEDAA0E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77AAC82-3B58-F84E-8B60-441A922D57F5}"/>
              </a:ext>
            </a:extLst>
          </p:cNvPr>
          <p:cNvSpPr txBox="1"/>
          <p:nvPr/>
        </p:nvSpPr>
        <p:spPr>
          <a:xfrm>
            <a:off x="7417658" y="4871803"/>
            <a:ext cx="1626110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 err="1">
                <a:solidFill>
                  <a:srgbClr val="3E556E"/>
                </a:solidFill>
              </a:rPr>
              <a:t>exoplanets.nasa.gov</a:t>
            </a:r>
            <a:endParaRPr lang="en-US" sz="1000" b="1" kern="0" spc="70" dirty="0">
              <a:solidFill>
                <a:srgbClr val="3E556E"/>
              </a:solidFill>
            </a:endParaRPr>
          </a:p>
        </p:txBody>
      </p:sp>
      <p:sp>
        <p:nvSpPr>
          <p:cNvPr id="30" name="Black - Time Delay">
            <a:extLst>
              <a:ext uri="{FF2B5EF4-FFF2-40B4-BE49-F238E27FC236}">
                <a16:creationId xmlns:a16="http://schemas.microsoft.com/office/drawing/2014/main" id="{6BC253C4-EDBF-D341-9E42-FD17C421C437}"/>
              </a:ext>
            </a:extLst>
          </p:cNvPr>
          <p:cNvSpPr/>
          <p:nvPr/>
        </p:nvSpPr>
        <p:spPr>
          <a:xfrm>
            <a:off x="8490482" y="22704"/>
            <a:ext cx="365760" cy="665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1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83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DDC1D6-52EF-FB4D-8DC3-89079EE1AC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533878"/>
            <a:ext cx="9144000" cy="4572000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30C59DF-F678-154D-A55E-A94C1E1BAA4C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254000" y="4952492"/>
            <a:ext cx="1422400" cy="123211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88B3B-88B9-C440-8DF2-4389D57B4A78}" type="datetime4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3849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September 16, 2022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3849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81ABF5F-EE76-584D-92DA-72F79761305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138597" y="4951092"/>
            <a:ext cx="4866807" cy="124611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3849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document has been reviewed and determined not to contain export controlled technical data.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F12D92B-78D8-9D4A-8BCB-B216E9524D9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6913025" y="4951092"/>
            <a:ext cx="601370" cy="122071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533D-D968-4A70-91E2-44C7FEDAA0E0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3849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3849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9BD44-5872-BE46-8AC6-75926DA7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</p:spPr>
        <p:txBody>
          <a:bodyPr/>
          <a:lstStyle/>
          <a:p>
            <a:r>
              <a:rPr lang="en-US" dirty="0">
                <a:solidFill>
                  <a:srgbClr val="071127"/>
                </a:solidFill>
              </a:rPr>
              <a:t>Exoplanet Detection </a:t>
            </a:r>
            <a:r>
              <a:rPr lang="en-US" sz="1600" dirty="0">
                <a:solidFill>
                  <a:srgbClr val="071127"/>
                </a:solidFill>
              </a:rPr>
              <a:t>– Microlensing Method</a:t>
            </a:r>
          </a:p>
        </p:txBody>
      </p:sp>
      <p:sp>
        <p:nvSpPr>
          <p:cNvPr id="5" name="Text Header">
            <a:extLst>
              <a:ext uri="{FF2B5EF4-FFF2-40B4-BE49-F238E27FC236}">
                <a16:creationId xmlns:a16="http://schemas.microsoft.com/office/drawing/2014/main" id="{C8A06119-92B9-A545-93AC-A2954A8199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4000" y="132080"/>
            <a:ext cx="8514080" cy="205979"/>
          </a:xfrm>
        </p:spPr>
        <p:txBody>
          <a:bodyPr/>
          <a:lstStyle/>
          <a:p>
            <a:r>
              <a:rPr lang="en-US" dirty="0">
                <a:solidFill>
                  <a:srgbClr val="071127"/>
                </a:solidFill>
              </a:rPr>
              <a:t>Exoplanet Communications</a:t>
            </a:r>
          </a:p>
        </p:txBody>
      </p:sp>
      <p:sp>
        <p:nvSpPr>
          <p:cNvPr id="52" name="TextBox - when it reaches the midpoint">
            <a:extLst>
              <a:ext uri="{FF2B5EF4-FFF2-40B4-BE49-F238E27FC236}">
                <a16:creationId xmlns:a16="http://schemas.microsoft.com/office/drawing/2014/main" id="{3D3AD132-84CF-E644-89CD-BE7C0BAE04B2}"/>
              </a:ext>
            </a:extLst>
          </p:cNvPr>
          <p:cNvSpPr txBox="1"/>
          <p:nvPr/>
        </p:nvSpPr>
        <p:spPr>
          <a:xfrm>
            <a:off x="2433711" y="1088750"/>
            <a:ext cx="4276578" cy="404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7112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know that a lens will focus light.</a:t>
            </a:r>
          </a:p>
        </p:txBody>
      </p:sp>
    </p:spTree>
    <p:extLst>
      <p:ext uri="{BB962C8B-B14F-4D97-AF65-F5344CB8AC3E}">
        <p14:creationId xmlns:p14="http://schemas.microsoft.com/office/powerpoint/2010/main" val="66283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30C59DF-F678-154D-A55E-A94C1E1BAA4C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254000" y="4952492"/>
            <a:ext cx="1422400" cy="123211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88B3B-88B9-C440-8DF2-4389D57B4A78}" type="datetime4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3849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September 16, 2022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3849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81ABF5F-EE76-584D-92DA-72F79761305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138597" y="4951092"/>
            <a:ext cx="4866807" cy="124611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3849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document has been reviewed and determined not to contain export controlled technical data.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F12D92B-78D8-9D4A-8BCB-B216E9524D9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6913025" y="4951092"/>
            <a:ext cx="601370" cy="122071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533D-D968-4A70-91E2-44C7FEDAA0E0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3849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3849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9BD44-5872-BE46-8AC6-75926DA7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</p:spPr>
        <p:txBody>
          <a:bodyPr/>
          <a:lstStyle/>
          <a:p>
            <a:r>
              <a:rPr lang="en-US" dirty="0">
                <a:solidFill>
                  <a:srgbClr val="6083B3"/>
                </a:solidFill>
              </a:rPr>
              <a:t>Exoplanet Detection </a:t>
            </a:r>
            <a:r>
              <a:rPr lang="en-US" sz="1600" dirty="0">
                <a:solidFill>
                  <a:srgbClr val="6083B3"/>
                </a:solidFill>
              </a:rPr>
              <a:t>– Microlensing Method</a:t>
            </a:r>
          </a:p>
        </p:txBody>
      </p:sp>
      <p:sp>
        <p:nvSpPr>
          <p:cNvPr id="5" name="Text Header">
            <a:extLst>
              <a:ext uri="{FF2B5EF4-FFF2-40B4-BE49-F238E27FC236}">
                <a16:creationId xmlns:a16="http://schemas.microsoft.com/office/drawing/2014/main" id="{C8A06119-92B9-A545-93AC-A2954A8199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4000" y="132080"/>
            <a:ext cx="8514080" cy="205979"/>
          </a:xfrm>
        </p:spPr>
        <p:txBody>
          <a:bodyPr/>
          <a:lstStyle/>
          <a:p>
            <a:r>
              <a:rPr lang="en-US" dirty="0">
                <a:solidFill>
                  <a:srgbClr val="6083B3"/>
                </a:solidFill>
              </a:rPr>
              <a:t>Exoplanet Communications</a:t>
            </a:r>
          </a:p>
        </p:txBody>
      </p:sp>
      <p:sp>
        <p:nvSpPr>
          <p:cNvPr id="52" name="TextBox - when it reaches the midpoint">
            <a:extLst>
              <a:ext uri="{FF2B5EF4-FFF2-40B4-BE49-F238E27FC236}">
                <a16:creationId xmlns:a16="http://schemas.microsoft.com/office/drawing/2014/main" id="{3D3AD132-84CF-E644-89CD-BE7C0BAE04B2}"/>
              </a:ext>
            </a:extLst>
          </p:cNvPr>
          <p:cNvSpPr txBox="1"/>
          <p:nvPr/>
        </p:nvSpPr>
        <p:spPr>
          <a:xfrm>
            <a:off x="633046" y="2188794"/>
            <a:ext cx="7877908" cy="743152"/>
          </a:xfrm>
          <a:prstGeom prst="rect">
            <a:avLst/>
          </a:prstGeom>
          <a:solidFill>
            <a:srgbClr val="071127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E4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Astronomers know that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E4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E4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massive objects such as stars and planets can also focus light!</a:t>
            </a:r>
          </a:p>
        </p:txBody>
      </p:sp>
    </p:spTree>
    <p:extLst>
      <p:ext uri="{BB962C8B-B14F-4D97-AF65-F5344CB8AC3E}">
        <p14:creationId xmlns:p14="http://schemas.microsoft.com/office/powerpoint/2010/main" val="223977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swatch">
            <a:extLst>
              <a:ext uri="{FF2B5EF4-FFF2-40B4-BE49-F238E27FC236}">
                <a16:creationId xmlns:a16="http://schemas.microsoft.com/office/drawing/2014/main" id="{A9A0BAA3-EAED-334E-96AC-712D488949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570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8" name="Picture - Intro 3 - lens star config">
            <a:extLst>
              <a:ext uri="{FF2B5EF4-FFF2-40B4-BE49-F238E27FC236}">
                <a16:creationId xmlns:a16="http://schemas.microsoft.com/office/drawing/2014/main" id="{C2E9FAF5-AD35-B04B-90B0-FE81FE4C10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3950" y="533878"/>
            <a:ext cx="4356100" cy="4572000"/>
          </a:xfrm>
          <a:prstGeom prst="rect">
            <a:avLst/>
          </a:prstGeom>
        </p:spPr>
      </p:pic>
      <p:pic>
        <p:nvPicPr>
          <p:cNvPr id="30" name="Picture - Intro 2 - light rays">
            <a:extLst>
              <a:ext uri="{FF2B5EF4-FFF2-40B4-BE49-F238E27FC236}">
                <a16:creationId xmlns:a16="http://schemas.microsoft.com/office/drawing/2014/main" id="{CE6C2A55-65EF-D644-A6D4-3D156D6777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393950" y="533878"/>
            <a:ext cx="4356100" cy="4572000"/>
          </a:xfrm>
          <a:prstGeom prst="rect">
            <a:avLst/>
          </a:prstGeom>
        </p:spPr>
      </p:pic>
      <p:pic>
        <p:nvPicPr>
          <p:cNvPr id="31" name="Picture - Intro 1 - Star &amp; Earth telescope">
            <a:extLst>
              <a:ext uri="{FF2B5EF4-FFF2-40B4-BE49-F238E27FC236}">
                <a16:creationId xmlns:a16="http://schemas.microsoft.com/office/drawing/2014/main" id="{26E51630-362C-FC43-B00E-B5947603CF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393950" y="533878"/>
            <a:ext cx="4356100" cy="4572000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30C59DF-F678-154D-A55E-A94C1E1BAA4C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254000" y="4952492"/>
            <a:ext cx="1422400" cy="123211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88B3B-88B9-C440-8DF2-4389D57B4A78}" type="datetime4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3849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September 16, 2022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3849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81ABF5F-EE76-584D-92DA-72F79761305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138597" y="4951092"/>
            <a:ext cx="4866807" cy="124611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3849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document has been reviewed and determined not to contain export controlled technical data.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F12D92B-78D8-9D4A-8BCB-B216E9524D9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6913025" y="4951092"/>
            <a:ext cx="601370" cy="122071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533D-D968-4A70-91E2-44C7FEDAA0E0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3849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3849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9BD44-5872-BE46-8AC6-75926DA7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</p:spPr>
        <p:txBody>
          <a:bodyPr/>
          <a:lstStyle/>
          <a:p>
            <a:r>
              <a:rPr lang="en-US" dirty="0">
                <a:solidFill>
                  <a:srgbClr val="6083B3"/>
                </a:solidFill>
              </a:rPr>
              <a:t>Exoplanet Detection </a:t>
            </a:r>
            <a:r>
              <a:rPr lang="en-US" sz="1600" dirty="0">
                <a:solidFill>
                  <a:srgbClr val="6083B3"/>
                </a:solidFill>
              </a:rPr>
              <a:t>– Microlensing Method</a:t>
            </a:r>
          </a:p>
        </p:txBody>
      </p:sp>
      <p:sp>
        <p:nvSpPr>
          <p:cNvPr id="5" name="Text Header">
            <a:extLst>
              <a:ext uri="{FF2B5EF4-FFF2-40B4-BE49-F238E27FC236}">
                <a16:creationId xmlns:a16="http://schemas.microsoft.com/office/drawing/2014/main" id="{C8A06119-92B9-A545-93AC-A2954A8199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4000" y="132080"/>
            <a:ext cx="8514080" cy="205979"/>
          </a:xfrm>
        </p:spPr>
        <p:txBody>
          <a:bodyPr/>
          <a:lstStyle/>
          <a:p>
            <a:r>
              <a:rPr lang="en-US" dirty="0">
                <a:solidFill>
                  <a:srgbClr val="6083B3"/>
                </a:solidFill>
              </a:rPr>
              <a:t>Exoplanet Communications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E99C1D-F3BF-4743-BBD1-3F4AF4E081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5276" y="995766"/>
            <a:ext cx="2787904" cy="3657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62C3759-F465-F645-B8BC-4404ABDD05BD}"/>
              </a:ext>
            </a:extLst>
          </p:cNvPr>
          <p:cNvSpPr txBox="1"/>
          <p:nvPr/>
        </p:nvSpPr>
        <p:spPr>
          <a:xfrm>
            <a:off x="11136326" y="1881919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at 32%</a:t>
            </a:r>
          </a:p>
        </p:txBody>
      </p:sp>
      <p:sp>
        <p:nvSpPr>
          <p:cNvPr id="42" name="TextBox - Background star">
            <a:extLst>
              <a:ext uri="{FF2B5EF4-FFF2-40B4-BE49-F238E27FC236}">
                <a16:creationId xmlns:a16="http://schemas.microsoft.com/office/drawing/2014/main" id="{09D01E70-79FE-3F4D-88A0-DFBF342C889F}"/>
              </a:ext>
            </a:extLst>
          </p:cNvPr>
          <p:cNvSpPr txBox="1"/>
          <p:nvPr/>
        </p:nvSpPr>
        <p:spPr>
          <a:xfrm>
            <a:off x="4890347" y="1033271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97C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Background star</a:t>
            </a:r>
          </a:p>
        </p:txBody>
      </p:sp>
      <p:sp>
        <p:nvSpPr>
          <p:cNvPr id="44" name="TextBox - Light from background">
            <a:extLst>
              <a:ext uri="{FF2B5EF4-FFF2-40B4-BE49-F238E27FC236}">
                <a16:creationId xmlns:a16="http://schemas.microsoft.com/office/drawing/2014/main" id="{55350916-3FDF-724B-A7E1-1A420C5345E9}"/>
              </a:ext>
            </a:extLst>
          </p:cNvPr>
          <p:cNvSpPr txBox="1"/>
          <p:nvPr/>
        </p:nvSpPr>
        <p:spPr>
          <a:xfrm>
            <a:off x="4890347" y="2223194"/>
            <a:ext cx="2627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97C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Light from background star</a:t>
            </a:r>
          </a:p>
        </p:txBody>
      </p:sp>
      <p:sp>
        <p:nvSpPr>
          <p:cNvPr id="46" name="TextBox - Earth">
            <a:extLst>
              <a:ext uri="{FF2B5EF4-FFF2-40B4-BE49-F238E27FC236}">
                <a16:creationId xmlns:a16="http://schemas.microsoft.com/office/drawing/2014/main" id="{095382D5-C15A-7E4F-98F6-81F530C2F7CB}"/>
              </a:ext>
            </a:extLst>
          </p:cNvPr>
          <p:cNvSpPr txBox="1"/>
          <p:nvPr/>
        </p:nvSpPr>
        <p:spPr>
          <a:xfrm>
            <a:off x="4718495" y="4451720"/>
            <a:ext cx="2510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97C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Earth (telescope location)</a:t>
            </a:r>
          </a:p>
        </p:txBody>
      </p:sp>
      <p:sp>
        <p:nvSpPr>
          <p:cNvPr id="47" name="TextBox - Here is a star">
            <a:extLst>
              <a:ext uri="{FF2B5EF4-FFF2-40B4-BE49-F238E27FC236}">
                <a16:creationId xmlns:a16="http://schemas.microsoft.com/office/drawing/2014/main" id="{B3A58FDF-82F3-4C43-A7B0-53B8E4AA70F7}"/>
              </a:ext>
            </a:extLst>
          </p:cNvPr>
          <p:cNvSpPr txBox="1"/>
          <p:nvPr/>
        </p:nvSpPr>
        <p:spPr>
          <a:xfrm>
            <a:off x="459300" y="2314953"/>
            <a:ext cx="3545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E4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Here is a star about to pass between Earth and the background star.</a:t>
            </a:r>
          </a:p>
        </p:txBody>
      </p:sp>
      <p:pic>
        <p:nvPicPr>
          <p:cNvPr id="48" name="Picture - lens star isolated">
            <a:extLst>
              <a:ext uri="{FF2B5EF4-FFF2-40B4-BE49-F238E27FC236}">
                <a16:creationId xmlns:a16="http://schemas.microsoft.com/office/drawing/2014/main" id="{3EF4ED38-A641-B44F-AF53-07D92BB0329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-732613" y="2903712"/>
            <a:ext cx="640080" cy="640080"/>
          </a:xfrm>
          <a:prstGeom prst="rect">
            <a:avLst/>
          </a:prstGeom>
        </p:spPr>
      </p:pic>
      <p:sp>
        <p:nvSpPr>
          <p:cNvPr id="50" name="TextBox - when it reaches the midpoint">
            <a:extLst>
              <a:ext uri="{FF2B5EF4-FFF2-40B4-BE49-F238E27FC236}">
                <a16:creationId xmlns:a16="http://schemas.microsoft.com/office/drawing/2014/main" id="{57230613-460C-0740-A282-3479483BF5EF}"/>
              </a:ext>
            </a:extLst>
          </p:cNvPr>
          <p:cNvSpPr txBox="1"/>
          <p:nvPr/>
        </p:nvSpPr>
        <p:spPr>
          <a:xfrm>
            <a:off x="459300" y="2188794"/>
            <a:ext cx="3545706" cy="1077218"/>
          </a:xfrm>
          <a:prstGeom prst="rect">
            <a:avLst/>
          </a:prstGeom>
          <a:solidFill>
            <a:srgbClr val="071127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E4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When it reaches the midpoint, the power of its gravity bends the light rays of the background star,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E4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E4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causing it to act like a “lens”.</a:t>
            </a:r>
          </a:p>
        </p:txBody>
      </p:sp>
    </p:spTree>
    <p:extLst>
      <p:ext uri="{BB962C8B-B14F-4D97-AF65-F5344CB8AC3E}">
        <p14:creationId xmlns:p14="http://schemas.microsoft.com/office/powerpoint/2010/main" val="248549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2" presetClass="path" presetSubtype="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72222E-6 -3.20988E-6 L 0.28785 -0.001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92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785 -0.00123 L 0.54497 0.0003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47" y="6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6" grpId="0"/>
      <p:bldP spid="47" grpId="0"/>
      <p:bldP spid="47" grpId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ackground swatch">
            <a:extLst>
              <a:ext uri="{FF2B5EF4-FFF2-40B4-BE49-F238E27FC236}">
                <a16:creationId xmlns:a16="http://schemas.microsoft.com/office/drawing/2014/main" id="{A7459906-D245-4241-BFED-AB1E1E712B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570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89BD44-5872-BE46-8AC6-75926DA7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</p:spPr>
        <p:txBody>
          <a:bodyPr/>
          <a:lstStyle/>
          <a:p>
            <a:r>
              <a:rPr lang="en-US" dirty="0">
                <a:solidFill>
                  <a:srgbClr val="6083B3"/>
                </a:solidFill>
              </a:rPr>
              <a:t>Exoplanet Detection </a:t>
            </a:r>
            <a:r>
              <a:rPr lang="en-US" sz="1600" dirty="0">
                <a:solidFill>
                  <a:srgbClr val="6083B3"/>
                </a:solidFill>
              </a:rPr>
              <a:t>– Microlensing Method</a:t>
            </a:r>
          </a:p>
        </p:txBody>
      </p:sp>
      <p:sp>
        <p:nvSpPr>
          <p:cNvPr id="5" name="Text Header">
            <a:extLst>
              <a:ext uri="{FF2B5EF4-FFF2-40B4-BE49-F238E27FC236}">
                <a16:creationId xmlns:a16="http://schemas.microsoft.com/office/drawing/2014/main" id="{C8A06119-92B9-A545-93AC-A2954A8199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4000" y="132080"/>
            <a:ext cx="8514080" cy="205979"/>
          </a:xfrm>
        </p:spPr>
        <p:txBody>
          <a:bodyPr/>
          <a:lstStyle/>
          <a:p>
            <a:r>
              <a:rPr lang="en-US" dirty="0">
                <a:solidFill>
                  <a:srgbClr val="6083B3"/>
                </a:solidFill>
              </a:rPr>
              <a:t>Exoplanet Communications</a:t>
            </a:r>
          </a:p>
        </p:txBody>
      </p:sp>
      <p:pic>
        <p:nvPicPr>
          <p:cNvPr id="21" name="Frame 1 - full size">
            <a:extLst>
              <a:ext uri="{FF2B5EF4-FFF2-40B4-BE49-F238E27FC236}">
                <a16:creationId xmlns:a16="http://schemas.microsoft.com/office/drawing/2014/main" id="{7D157717-3216-EE4C-A76B-37F8D3500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950" y="844658"/>
            <a:ext cx="4356100" cy="571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E99C1D-F3BF-4743-BBD1-3F4AF4E08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3424" y="995766"/>
            <a:ext cx="2787904" cy="3657600"/>
          </a:xfrm>
          <a:prstGeom prst="rect">
            <a:avLst/>
          </a:prstGeom>
        </p:spPr>
      </p:pic>
      <p:pic>
        <p:nvPicPr>
          <p:cNvPr id="23" name="Masking for LIght Curve">
            <a:extLst>
              <a:ext uri="{FF2B5EF4-FFF2-40B4-BE49-F238E27FC236}">
                <a16:creationId xmlns:a16="http://schemas.microsoft.com/office/drawing/2014/main" id="{26E200CE-E1AA-954A-A480-F662194E0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440" y="4705559"/>
            <a:ext cx="2419120" cy="1634942"/>
          </a:xfrm>
          <a:prstGeom prst="rect">
            <a:avLst/>
          </a:prstGeom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62C3759-F465-F645-B8BC-4404ABDD05BD}"/>
              </a:ext>
            </a:extLst>
          </p:cNvPr>
          <p:cNvSpPr txBox="1"/>
          <p:nvPr/>
        </p:nvSpPr>
        <p:spPr>
          <a:xfrm>
            <a:off x="9504474" y="1881919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at 32%</a:t>
            </a:r>
          </a:p>
        </p:txBody>
      </p:sp>
      <p:sp>
        <p:nvSpPr>
          <p:cNvPr id="17" name="TextBox - Background star">
            <a:extLst>
              <a:ext uri="{FF2B5EF4-FFF2-40B4-BE49-F238E27FC236}">
                <a16:creationId xmlns:a16="http://schemas.microsoft.com/office/drawing/2014/main" id="{9389D4E9-BAE1-6F41-9DD7-C4B93F2BA3A5}"/>
              </a:ext>
            </a:extLst>
          </p:cNvPr>
          <p:cNvSpPr txBox="1"/>
          <p:nvPr/>
        </p:nvSpPr>
        <p:spPr>
          <a:xfrm>
            <a:off x="5232952" y="3605248"/>
            <a:ext cx="3360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E4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from the observation is recorded in a “brightness curve.”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30C59DF-F678-154D-A55E-A94C1E1BAA4C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254000" y="4952492"/>
            <a:ext cx="1422400" cy="123211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88B3B-88B9-C440-8DF2-4389D57B4A78}" type="datetime4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3849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September 16, 2022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3849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81ABF5F-EE76-584D-92DA-72F79761305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138597" y="4951092"/>
            <a:ext cx="4866807" cy="124611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3849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document has been reviewed and determined not to contain export controlled technical data.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F12D92B-78D8-9D4A-8BCB-B216E9524D9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6913025" y="4951092"/>
            <a:ext cx="601370" cy="122071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533D-D968-4A70-91E2-44C7FEDAA0E0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3849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3849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15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64000" y="64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08642E-6 L 0 -0.1712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8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5679E-6 L 0 -0.2379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9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D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30C59DF-F678-154D-A55E-A94C1E1BAA4C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254000" y="4952492"/>
            <a:ext cx="1422400" cy="123211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88B3B-88B9-C440-8DF2-4389D57B4A78}" type="datetime4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3849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September 16, 2022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3849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81ABF5F-EE76-584D-92DA-72F79761305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138597" y="4951092"/>
            <a:ext cx="4866807" cy="124611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3849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document has been reviewed and determined not to contain export controlled technical data.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F12D92B-78D8-9D4A-8BCB-B216E9524D9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6913025" y="4951092"/>
            <a:ext cx="601370" cy="122071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533D-D968-4A70-91E2-44C7FEDAA0E0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3849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3849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9BD44-5872-BE46-8AC6-75926DA7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</p:spPr>
        <p:txBody>
          <a:bodyPr/>
          <a:lstStyle/>
          <a:p>
            <a:r>
              <a:rPr lang="en-US" dirty="0">
                <a:solidFill>
                  <a:srgbClr val="6083B3"/>
                </a:solidFill>
              </a:rPr>
              <a:t>Exoplanet Detection </a:t>
            </a:r>
            <a:r>
              <a:rPr lang="en-US" sz="1600" dirty="0">
                <a:solidFill>
                  <a:srgbClr val="6083B3"/>
                </a:solidFill>
              </a:rPr>
              <a:t>– Microlensing Method</a:t>
            </a:r>
          </a:p>
        </p:txBody>
      </p:sp>
      <p:sp>
        <p:nvSpPr>
          <p:cNvPr id="5" name="Text Header">
            <a:extLst>
              <a:ext uri="{FF2B5EF4-FFF2-40B4-BE49-F238E27FC236}">
                <a16:creationId xmlns:a16="http://schemas.microsoft.com/office/drawing/2014/main" id="{C8A06119-92B9-A545-93AC-A2954A8199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4000" y="132080"/>
            <a:ext cx="8514080" cy="205979"/>
          </a:xfrm>
        </p:spPr>
        <p:txBody>
          <a:bodyPr/>
          <a:lstStyle/>
          <a:p>
            <a:r>
              <a:rPr lang="en-US" dirty="0">
                <a:solidFill>
                  <a:srgbClr val="6083B3"/>
                </a:solidFill>
              </a:rPr>
              <a:t>Exoplanet Communications</a:t>
            </a:r>
          </a:p>
        </p:txBody>
      </p:sp>
      <p:pic>
        <p:nvPicPr>
          <p:cNvPr id="17" name="Video 3b-80_no_planet.mp4" descr="3b-80_Microlensing_ani_no_planet.mp4">
            <a:hlinkClick r:id="" action="ppaction://media"/>
            <a:extLst>
              <a:ext uri="{FF2B5EF4-FFF2-40B4-BE49-F238E27FC236}">
                <a16:creationId xmlns:a16="http://schemas.microsoft.com/office/drawing/2014/main" id="{E85DCEB6-38F8-8140-BFE3-A510C9632B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80080" y="987223"/>
            <a:ext cx="2783840" cy="3657600"/>
          </a:xfrm>
          <a:prstGeom prst="rect">
            <a:avLst/>
          </a:prstGeom>
        </p:spPr>
      </p:pic>
      <p:pic>
        <p:nvPicPr>
          <p:cNvPr id="4" name="Picture - comparison NO planet">
            <a:extLst>
              <a:ext uri="{FF2B5EF4-FFF2-40B4-BE49-F238E27FC236}">
                <a16:creationId xmlns:a16="http://schemas.microsoft.com/office/drawing/2014/main" id="{54074980-83B0-1C46-825F-0BB0B9D8C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3787" y="995769"/>
            <a:ext cx="2787904" cy="3657600"/>
          </a:xfrm>
          <a:prstGeom prst="rect">
            <a:avLst/>
          </a:prstGeom>
        </p:spPr>
      </p:pic>
      <p:pic>
        <p:nvPicPr>
          <p:cNvPr id="22" name="Picture - comparison w planet">
            <a:extLst>
              <a:ext uri="{FF2B5EF4-FFF2-40B4-BE49-F238E27FC236}">
                <a16:creationId xmlns:a16="http://schemas.microsoft.com/office/drawing/2014/main" id="{CAD68959-CD53-C349-845D-2A3E619CE46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997948" y="995769"/>
            <a:ext cx="2787904" cy="3657600"/>
          </a:xfrm>
          <a:prstGeom prst="rect">
            <a:avLst/>
          </a:prstGeom>
        </p:spPr>
      </p:pic>
      <p:sp>
        <p:nvSpPr>
          <p:cNvPr id="23" name="TextBox - IF the star is moving">
            <a:extLst>
              <a:ext uri="{FF2B5EF4-FFF2-40B4-BE49-F238E27FC236}">
                <a16:creationId xmlns:a16="http://schemas.microsoft.com/office/drawing/2014/main" id="{428C59D4-B44F-964F-91D6-687FF90D5E41}"/>
              </a:ext>
            </a:extLst>
          </p:cNvPr>
          <p:cNvSpPr txBox="1"/>
          <p:nvPr/>
        </p:nvSpPr>
        <p:spPr>
          <a:xfrm>
            <a:off x="4327730" y="3647977"/>
            <a:ext cx="3611945" cy="584775"/>
          </a:xfrm>
          <a:prstGeom prst="rect">
            <a:avLst/>
          </a:prstGeom>
          <a:solidFill>
            <a:srgbClr val="0C1D3D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E4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 the “lens” star is moving, the brightness curve will show a peak.</a:t>
            </a:r>
          </a:p>
        </p:txBody>
      </p:sp>
      <p:sp>
        <p:nvSpPr>
          <p:cNvPr id="24" name="TextBox - has a planet">
            <a:extLst>
              <a:ext uri="{FF2B5EF4-FFF2-40B4-BE49-F238E27FC236}">
                <a16:creationId xmlns:a16="http://schemas.microsoft.com/office/drawing/2014/main" id="{3AB2DE2F-1DDC-9B49-A2D3-D88E447B226D}"/>
              </a:ext>
            </a:extLst>
          </p:cNvPr>
          <p:cNvSpPr txBox="1"/>
          <p:nvPr/>
        </p:nvSpPr>
        <p:spPr>
          <a:xfrm>
            <a:off x="906661" y="3647977"/>
            <a:ext cx="3937464" cy="584775"/>
          </a:xfrm>
          <a:prstGeom prst="rect">
            <a:avLst/>
          </a:prstGeom>
          <a:solidFill>
            <a:srgbClr val="0C1D3D"/>
          </a:solidFill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E4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if the “lens” star has a planet,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E4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E4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brightness curve will have two peaks!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606155-60B8-254C-8EAF-695E36DC6F04}"/>
              </a:ext>
            </a:extLst>
          </p:cNvPr>
          <p:cNvSpPr/>
          <p:nvPr/>
        </p:nvSpPr>
        <p:spPr>
          <a:xfrm>
            <a:off x="5688964" y="3074928"/>
            <a:ext cx="1423178" cy="1423178"/>
          </a:xfrm>
          <a:prstGeom prst="ellipse">
            <a:avLst/>
          </a:prstGeom>
          <a:noFill/>
          <a:ln w="69850">
            <a:solidFill>
              <a:srgbClr val="90282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607238"/>
      </p:ext>
    </p:extLst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376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8.64198E-7 L -0.19583 0.00124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376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876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mph" presetSubtype="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D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-1-d_Wave_0406a.m4v" descr="S-1-d_Wave_0406a.m4v">
            <a:hlinkClick r:id="" action="ppaction://media"/>
            <a:extLst>
              <a:ext uri="{FF2B5EF4-FFF2-40B4-BE49-F238E27FC236}">
                <a16:creationId xmlns:a16="http://schemas.microsoft.com/office/drawing/2014/main" id="{266ADFCA-A748-C140-A0B6-FA21E1F78B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236"/>
            <a:ext cx="9144000" cy="5143500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30C59DF-F678-154D-A55E-A94C1E1BAA4C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254000" y="4952492"/>
            <a:ext cx="1422400" cy="123211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88B3B-88B9-C440-8DF2-4389D57B4A78}" type="datetime4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8ABCC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September 16, 2022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8ABCC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81ABF5F-EE76-584D-92DA-72F79761305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138597" y="4951092"/>
            <a:ext cx="4866807" cy="124611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8ABCC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document has been reviewed and determined not to contain export controlled technical data.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F12D92B-78D8-9D4A-8BCB-B216E9524D9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6913025" y="4951092"/>
            <a:ext cx="601370" cy="122071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533D-D968-4A70-91E2-44C7FEDAA0E0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8ABCC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8ABCC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exoplanet footer">
            <a:extLst>
              <a:ext uri="{FF2B5EF4-FFF2-40B4-BE49-F238E27FC236}">
                <a16:creationId xmlns:a16="http://schemas.microsoft.com/office/drawing/2014/main" id="{577AAC82-3B58-F84E-8B60-441A922D57F5}"/>
              </a:ext>
            </a:extLst>
          </p:cNvPr>
          <p:cNvSpPr txBox="1"/>
          <p:nvPr/>
        </p:nvSpPr>
        <p:spPr>
          <a:xfrm>
            <a:off x="7417658" y="4870046"/>
            <a:ext cx="1626110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70" normalizeH="0" baseline="0" noProof="0" dirty="0" err="1">
                <a:ln>
                  <a:noFill/>
                </a:ln>
                <a:solidFill>
                  <a:srgbClr val="8ABCC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exoplanets.nasa.gov</a:t>
            </a:r>
            <a:endParaRPr kumimoji="0" lang="en-US" sz="1000" b="1" i="0" u="none" strike="noStrike" kern="0" cap="none" spc="70" normalizeH="0" baseline="0" noProof="0" dirty="0">
              <a:ln>
                <a:noFill/>
              </a:ln>
              <a:solidFill>
                <a:srgbClr val="8ABCC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9BD44-5872-BE46-8AC6-75926DA7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</p:spPr>
        <p:txBody>
          <a:bodyPr/>
          <a:lstStyle/>
          <a:p>
            <a:r>
              <a:rPr lang="en-US" dirty="0">
                <a:solidFill>
                  <a:srgbClr val="2B4651"/>
                </a:solidFill>
              </a:rPr>
              <a:t>Exoplanet Detection </a:t>
            </a:r>
            <a:r>
              <a:rPr lang="en-US" sz="1600" dirty="0">
                <a:solidFill>
                  <a:srgbClr val="2B4651"/>
                </a:solidFill>
              </a:rPr>
              <a:t>– Radial Velocity Method</a:t>
            </a:r>
          </a:p>
        </p:txBody>
      </p:sp>
      <p:sp>
        <p:nvSpPr>
          <p:cNvPr id="5" name="Text Header">
            <a:extLst>
              <a:ext uri="{FF2B5EF4-FFF2-40B4-BE49-F238E27FC236}">
                <a16:creationId xmlns:a16="http://schemas.microsoft.com/office/drawing/2014/main" id="{C8A06119-92B9-A545-93AC-A2954A8199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4000" y="132080"/>
            <a:ext cx="8514080" cy="205979"/>
          </a:xfrm>
        </p:spPr>
        <p:txBody>
          <a:bodyPr/>
          <a:lstStyle/>
          <a:p>
            <a:r>
              <a:rPr lang="en-US" dirty="0">
                <a:solidFill>
                  <a:srgbClr val="2B4651"/>
                </a:solidFill>
              </a:rPr>
              <a:t>Exoplanet Communications</a:t>
            </a:r>
          </a:p>
        </p:txBody>
      </p:sp>
      <p:sp>
        <p:nvSpPr>
          <p:cNvPr id="3" name="TextBox - example of doppler effect">
            <a:extLst>
              <a:ext uri="{FF2B5EF4-FFF2-40B4-BE49-F238E27FC236}">
                <a16:creationId xmlns:a16="http://schemas.microsoft.com/office/drawing/2014/main" id="{6305A27F-4E35-0441-8143-66C3C7D6C923}"/>
              </a:ext>
            </a:extLst>
          </p:cNvPr>
          <p:cNvSpPr txBox="1"/>
          <p:nvPr/>
        </p:nvSpPr>
        <p:spPr>
          <a:xfrm>
            <a:off x="4400969" y="4294575"/>
            <a:ext cx="4617611" cy="369332"/>
          </a:xfrm>
          <a:prstGeom prst="rect">
            <a:avLst/>
          </a:prstGeom>
          <a:solidFill>
            <a:srgbClr val="E0F0F5"/>
          </a:solidFill>
          <a:ln w="25400">
            <a:solidFill>
              <a:srgbClr val="17779C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B46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 Everyday Example of the Doppler Effect</a:t>
            </a:r>
          </a:p>
        </p:txBody>
      </p:sp>
    </p:spTree>
    <p:extLst>
      <p:ext uri="{BB962C8B-B14F-4D97-AF65-F5344CB8AC3E}">
        <p14:creationId xmlns:p14="http://schemas.microsoft.com/office/powerpoint/2010/main" val="408883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adi_Vel_4c_w_planet_0317b.mp4" descr="Radi_Vel_4c_w_planet_0317b.mp4">
            <a:hlinkClick r:id="" action="ppaction://media"/>
            <a:extLst>
              <a:ext uri="{FF2B5EF4-FFF2-40B4-BE49-F238E27FC236}">
                <a16:creationId xmlns:a16="http://schemas.microsoft.com/office/drawing/2014/main" id="{9DC3FCA7-5320-9C4A-B020-DC07FDEDFD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6460" y="973452"/>
            <a:ext cx="7493000" cy="3975100"/>
          </a:xfrm>
          <a:prstGeom prst="rect">
            <a:avLst/>
          </a:prstGeom>
        </p:spPr>
      </p:pic>
      <p:sp>
        <p:nvSpPr>
          <p:cNvPr id="25" name="Black rectangle 2 - reveals star box">
            <a:extLst>
              <a:ext uri="{FF2B5EF4-FFF2-40B4-BE49-F238E27FC236}">
                <a16:creationId xmlns:a16="http://schemas.microsoft.com/office/drawing/2014/main" id="{BBCD3722-128F-5248-9F65-FA4443DA34C9}"/>
              </a:ext>
            </a:extLst>
          </p:cNvPr>
          <p:cNvSpPr/>
          <p:nvPr/>
        </p:nvSpPr>
        <p:spPr>
          <a:xfrm>
            <a:off x="3219751" y="3007365"/>
            <a:ext cx="951009" cy="78231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Black rectangle B - reveals curves">
            <a:extLst>
              <a:ext uri="{FF2B5EF4-FFF2-40B4-BE49-F238E27FC236}">
                <a16:creationId xmlns:a16="http://schemas.microsoft.com/office/drawing/2014/main" id="{8C2B0A36-BBC2-9E44-8E7A-16C742D7A774}"/>
              </a:ext>
            </a:extLst>
          </p:cNvPr>
          <p:cNvSpPr/>
          <p:nvPr/>
        </p:nvSpPr>
        <p:spPr>
          <a:xfrm>
            <a:off x="886460" y="1059182"/>
            <a:ext cx="2611853" cy="3499484"/>
          </a:xfrm>
          <a:custGeom>
            <a:avLst/>
            <a:gdLst>
              <a:gd name="connsiteX0" fmla="*/ 0 w 2611119"/>
              <a:gd name="connsiteY0" fmla="*/ 0 h 3430874"/>
              <a:gd name="connsiteX1" fmla="*/ 2611119 w 2611119"/>
              <a:gd name="connsiteY1" fmla="*/ 0 h 3430874"/>
              <a:gd name="connsiteX2" fmla="*/ 2611119 w 2611119"/>
              <a:gd name="connsiteY2" fmla="*/ 3430874 h 3430874"/>
              <a:gd name="connsiteX3" fmla="*/ 0 w 2611119"/>
              <a:gd name="connsiteY3" fmla="*/ 3430874 h 3430874"/>
              <a:gd name="connsiteX4" fmla="*/ 0 w 2611119"/>
              <a:gd name="connsiteY4" fmla="*/ 0 h 3430874"/>
              <a:gd name="connsiteX0" fmla="*/ 0 w 2611119"/>
              <a:gd name="connsiteY0" fmla="*/ 0 h 3430874"/>
              <a:gd name="connsiteX1" fmla="*/ 2611119 w 2611119"/>
              <a:gd name="connsiteY1" fmla="*/ 0 h 3430874"/>
              <a:gd name="connsiteX2" fmla="*/ 2603500 w 2611119"/>
              <a:gd name="connsiteY2" fmla="*/ 2529808 h 3430874"/>
              <a:gd name="connsiteX3" fmla="*/ 2611119 w 2611119"/>
              <a:gd name="connsiteY3" fmla="*/ 3430874 h 3430874"/>
              <a:gd name="connsiteX4" fmla="*/ 0 w 2611119"/>
              <a:gd name="connsiteY4" fmla="*/ 3430874 h 3430874"/>
              <a:gd name="connsiteX5" fmla="*/ 0 w 2611119"/>
              <a:gd name="connsiteY5" fmla="*/ 0 h 3430874"/>
              <a:gd name="connsiteX0" fmla="*/ 0 w 2802292"/>
              <a:gd name="connsiteY0" fmla="*/ 0 h 3430874"/>
              <a:gd name="connsiteX1" fmla="*/ 2611119 w 2802292"/>
              <a:gd name="connsiteY1" fmla="*/ 0 h 3430874"/>
              <a:gd name="connsiteX2" fmla="*/ 2603500 w 2802292"/>
              <a:gd name="connsiteY2" fmla="*/ 1508728 h 3430874"/>
              <a:gd name="connsiteX3" fmla="*/ 2603500 w 2802292"/>
              <a:gd name="connsiteY3" fmla="*/ 2529808 h 3430874"/>
              <a:gd name="connsiteX4" fmla="*/ 2611119 w 2802292"/>
              <a:gd name="connsiteY4" fmla="*/ 3430874 h 3430874"/>
              <a:gd name="connsiteX5" fmla="*/ 0 w 2802292"/>
              <a:gd name="connsiteY5" fmla="*/ 3430874 h 3430874"/>
              <a:gd name="connsiteX6" fmla="*/ 0 w 2802292"/>
              <a:gd name="connsiteY6" fmla="*/ 0 h 3430874"/>
              <a:gd name="connsiteX0" fmla="*/ 0 w 2611119"/>
              <a:gd name="connsiteY0" fmla="*/ 0 h 3430874"/>
              <a:gd name="connsiteX1" fmla="*/ 2031999 w 2611119"/>
              <a:gd name="connsiteY1" fmla="*/ 7620 h 3430874"/>
              <a:gd name="connsiteX2" fmla="*/ 2603500 w 2611119"/>
              <a:gd name="connsiteY2" fmla="*/ 1508728 h 3430874"/>
              <a:gd name="connsiteX3" fmla="*/ 2603500 w 2611119"/>
              <a:gd name="connsiteY3" fmla="*/ 2529808 h 3430874"/>
              <a:gd name="connsiteX4" fmla="*/ 2611119 w 2611119"/>
              <a:gd name="connsiteY4" fmla="*/ 3430874 h 3430874"/>
              <a:gd name="connsiteX5" fmla="*/ 0 w 2611119"/>
              <a:gd name="connsiteY5" fmla="*/ 3430874 h 3430874"/>
              <a:gd name="connsiteX6" fmla="*/ 0 w 2611119"/>
              <a:gd name="connsiteY6" fmla="*/ 0 h 3430874"/>
              <a:gd name="connsiteX0" fmla="*/ 0 w 2611119"/>
              <a:gd name="connsiteY0" fmla="*/ 0 h 3430874"/>
              <a:gd name="connsiteX1" fmla="*/ 2031999 w 2611119"/>
              <a:gd name="connsiteY1" fmla="*/ 7620 h 3430874"/>
              <a:gd name="connsiteX2" fmla="*/ 2603500 w 2611119"/>
              <a:gd name="connsiteY2" fmla="*/ 1508728 h 3430874"/>
              <a:gd name="connsiteX3" fmla="*/ 2603500 w 2611119"/>
              <a:gd name="connsiteY3" fmla="*/ 2529808 h 3430874"/>
              <a:gd name="connsiteX4" fmla="*/ 2611119 w 2611119"/>
              <a:gd name="connsiteY4" fmla="*/ 3430874 h 3430874"/>
              <a:gd name="connsiteX5" fmla="*/ 0 w 2611119"/>
              <a:gd name="connsiteY5" fmla="*/ 3430874 h 3430874"/>
              <a:gd name="connsiteX6" fmla="*/ 0 w 2611119"/>
              <a:gd name="connsiteY6" fmla="*/ 0 h 3430874"/>
              <a:gd name="connsiteX0" fmla="*/ 0 w 2611119"/>
              <a:gd name="connsiteY0" fmla="*/ 0 h 3430874"/>
              <a:gd name="connsiteX1" fmla="*/ 2031999 w 2611119"/>
              <a:gd name="connsiteY1" fmla="*/ 7620 h 3430874"/>
              <a:gd name="connsiteX2" fmla="*/ 2032000 w 2611119"/>
              <a:gd name="connsiteY2" fmla="*/ 2514568 h 3430874"/>
              <a:gd name="connsiteX3" fmla="*/ 2603500 w 2611119"/>
              <a:gd name="connsiteY3" fmla="*/ 2529808 h 3430874"/>
              <a:gd name="connsiteX4" fmla="*/ 2611119 w 2611119"/>
              <a:gd name="connsiteY4" fmla="*/ 3430874 h 3430874"/>
              <a:gd name="connsiteX5" fmla="*/ 0 w 2611119"/>
              <a:gd name="connsiteY5" fmla="*/ 3430874 h 3430874"/>
              <a:gd name="connsiteX6" fmla="*/ 0 w 2611119"/>
              <a:gd name="connsiteY6" fmla="*/ 0 h 3430874"/>
              <a:gd name="connsiteX0" fmla="*/ 0 w 2611119"/>
              <a:gd name="connsiteY0" fmla="*/ 0 h 3430874"/>
              <a:gd name="connsiteX1" fmla="*/ 2031999 w 2611119"/>
              <a:gd name="connsiteY1" fmla="*/ 7620 h 3430874"/>
              <a:gd name="connsiteX2" fmla="*/ 2032000 w 2611119"/>
              <a:gd name="connsiteY2" fmla="*/ 2514568 h 3430874"/>
              <a:gd name="connsiteX3" fmla="*/ 2603500 w 2611119"/>
              <a:gd name="connsiteY3" fmla="*/ 2529808 h 3430874"/>
              <a:gd name="connsiteX4" fmla="*/ 2611119 w 2611119"/>
              <a:gd name="connsiteY4" fmla="*/ 3430874 h 3430874"/>
              <a:gd name="connsiteX5" fmla="*/ 0 w 2611119"/>
              <a:gd name="connsiteY5" fmla="*/ 3430874 h 3430874"/>
              <a:gd name="connsiteX6" fmla="*/ 0 w 2611119"/>
              <a:gd name="connsiteY6" fmla="*/ 0 h 3430874"/>
              <a:gd name="connsiteX0" fmla="*/ 0 w 2611119"/>
              <a:gd name="connsiteY0" fmla="*/ 0 h 3430874"/>
              <a:gd name="connsiteX1" fmla="*/ 2031999 w 2611119"/>
              <a:gd name="connsiteY1" fmla="*/ 7620 h 3430874"/>
              <a:gd name="connsiteX2" fmla="*/ 2032000 w 2611119"/>
              <a:gd name="connsiteY2" fmla="*/ 2514568 h 3430874"/>
              <a:gd name="connsiteX3" fmla="*/ 2603500 w 2611119"/>
              <a:gd name="connsiteY3" fmla="*/ 2529808 h 3430874"/>
              <a:gd name="connsiteX4" fmla="*/ 2611119 w 2611119"/>
              <a:gd name="connsiteY4" fmla="*/ 3430874 h 3430874"/>
              <a:gd name="connsiteX5" fmla="*/ 0 w 2611119"/>
              <a:gd name="connsiteY5" fmla="*/ 3430874 h 3430874"/>
              <a:gd name="connsiteX6" fmla="*/ 0 w 2611119"/>
              <a:gd name="connsiteY6" fmla="*/ 0 h 3430874"/>
              <a:gd name="connsiteX0" fmla="*/ 0 w 2611119"/>
              <a:gd name="connsiteY0" fmla="*/ 0 h 3430874"/>
              <a:gd name="connsiteX1" fmla="*/ 2031999 w 2611119"/>
              <a:gd name="connsiteY1" fmla="*/ 7620 h 3430874"/>
              <a:gd name="connsiteX2" fmla="*/ 2032000 w 2611119"/>
              <a:gd name="connsiteY2" fmla="*/ 2514568 h 3430874"/>
              <a:gd name="connsiteX3" fmla="*/ 2603500 w 2611119"/>
              <a:gd name="connsiteY3" fmla="*/ 2529808 h 3430874"/>
              <a:gd name="connsiteX4" fmla="*/ 2611119 w 2611119"/>
              <a:gd name="connsiteY4" fmla="*/ 3430874 h 3430874"/>
              <a:gd name="connsiteX5" fmla="*/ 0 w 2611119"/>
              <a:gd name="connsiteY5" fmla="*/ 3430874 h 3430874"/>
              <a:gd name="connsiteX6" fmla="*/ 0 w 2611119"/>
              <a:gd name="connsiteY6" fmla="*/ 0 h 3430874"/>
              <a:gd name="connsiteX0" fmla="*/ 0 w 2611853"/>
              <a:gd name="connsiteY0" fmla="*/ 0 h 3430874"/>
              <a:gd name="connsiteX1" fmla="*/ 2031999 w 2611853"/>
              <a:gd name="connsiteY1" fmla="*/ 7620 h 3430874"/>
              <a:gd name="connsiteX2" fmla="*/ 2032000 w 2611853"/>
              <a:gd name="connsiteY2" fmla="*/ 2514568 h 3430874"/>
              <a:gd name="connsiteX3" fmla="*/ 2611120 w 2611853"/>
              <a:gd name="connsiteY3" fmla="*/ 2712688 h 3430874"/>
              <a:gd name="connsiteX4" fmla="*/ 2611119 w 2611853"/>
              <a:gd name="connsiteY4" fmla="*/ 3430874 h 3430874"/>
              <a:gd name="connsiteX5" fmla="*/ 0 w 2611853"/>
              <a:gd name="connsiteY5" fmla="*/ 3430874 h 3430874"/>
              <a:gd name="connsiteX6" fmla="*/ 0 w 2611853"/>
              <a:gd name="connsiteY6" fmla="*/ 0 h 3430874"/>
              <a:gd name="connsiteX0" fmla="*/ 0 w 2611853"/>
              <a:gd name="connsiteY0" fmla="*/ 0 h 3430874"/>
              <a:gd name="connsiteX1" fmla="*/ 2031999 w 2611853"/>
              <a:gd name="connsiteY1" fmla="*/ 7620 h 3430874"/>
              <a:gd name="connsiteX2" fmla="*/ 2306320 w 2611853"/>
              <a:gd name="connsiteY2" fmla="*/ 2720308 h 3430874"/>
              <a:gd name="connsiteX3" fmla="*/ 2611120 w 2611853"/>
              <a:gd name="connsiteY3" fmla="*/ 2712688 h 3430874"/>
              <a:gd name="connsiteX4" fmla="*/ 2611119 w 2611853"/>
              <a:gd name="connsiteY4" fmla="*/ 3430874 h 3430874"/>
              <a:gd name="connsiteX5" fmla="*/ 0 w 2611853"/>
              <a:gd name="connsiteY5" fmla="*/ 3430874 h 3430874"/>
              <a:gd name="connsiteX6" fmla="*/ 0 w 2611853"/>
              <a:gd name="connsiteY6" fmla="*/ 0 h 3430874"/>
              <a:gd name="connsiteX0" fmla="*/ 0 w 2611853"/>
              <a:gd name="connsiteY0" fmla="*/ 0 h 3430874"/>
              <a:gd name="connsiteX1" fmla="*/ 2306319 w 2611853"/>
              <a:gd name="connsiteY1" fmla="*/ 0 h 3430874"/>
              <a:gd name="connsiteX2" fmla="*/ 2306320 w 2611853"/>
              <a:gd name="connsiteY2" fmla="*/ 2720308 h 3430874"/>
              <a:gd name="connsiteX3" fmla="*/ 2611120 w 2611853"/>
              <a:gd name="connsiteY3" fmla="*/ 2712688 h 3430874"/>
              <a:gd name="connsiteX4" fmla="*/ 2611119 w 2611853"/>
              <a:gd name="connsiteY4" fmla="*/ 3430874 h 3430874"/>
              <a:gd name="connsiteX5" fmla="*/ 0 w 2611853"/>
              <a:gd name="connsiteY5" fmla="*/ 3430874 h 3430874"/>
              <a:gd name="connsiteX6" fmla="*/ 0 w 2611853"/>
              <a:gd name="connsiteY6" fmla="*/ 0 h 3430874"/>
              <a:gd name="connsiteX0" fmla="*/ 0 w 2611853"/>
              <a:gd name="connsiteY0" fmla="*/ 0 h 3430874"/>
              <a:gd name="connsiteX1" fmla="*/ 2306319 w 2611853"/>
              <a:gd name="connsiteY1" fmla="*/ 0 h 3430874"/>
              <a:gd name="connsiteX2" fmla="*/ 2313940 w 2611853"/>
              <a:gd name="connsiteY2" fmla="*/ 2720308 h 3430874"/>
              <a:gd name="connsiteX3" fmla="*/ 2611120 w 2611853"/>
              <a:gd name="connsiteY3" fmla="*/ 2712688 h 3430874"/>
              <a:gd name="connsiteX4" fmla="*/ 2611119 w 2611853"/>
              <a:gd name="connsiteY4" fmla="*/ 3430874 h 3430874"/>
              <a:gd name="connsiteX5" fmla="*/ 0 w 2611853"/>
              <a:gd name="connsiteY5" fmla="*/ 3430874 h 3430874"/>
              <a:gd name="connsiteX6" fmla="*/ 0 w 2611853"/>
              <a:gd name="connsiteY6" fmla="*/ 0 h 3430874"/>
              <a:gd name="connsiteX0" fmla="*/ 0 w 2611853"/>
              <a:gd name="connsiteY0" fmla="*/ 0 h 3430874"/>
              <a:gd name="connsiteX1" fmla="*/ 2306319 w 2611853"/>
              <a:gd name="connsiteY1" fmla="*/ 0 h 3430874"/>
              <a:gd name="connsiteX2" fmla="*/ 2313940 w 2611853"/>
              <a:gd name="connsiteY2" fmla="*/ 2712688 h 3430874"/>
              <a:gd name="connsiteX3" fmla="*/ 2611120 w 2611853"/>
              <a:gd name="connsiteY3" fmla="*/ 2712688 h 3430874"/>
              <a:gd name="connsiteX4" fmla="*/ 2611119 w 2611853"/>
              <a:gd name="connsiteY4" fmla="*/ 3430874 h 3430874"/>
              <a:gd name="connsiteX5" fmla="*/ 0 w 2611853"/>
              <a:gd name="connsiteY5" fmla="*/ 3430874 h 3430874"/>
              <a:gd name="connsiteX6" fmla="*/ 0 w 2611853"/>
              <a:gd name="connsiteY6" fmla="*/ 0 h 343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1853" h="3430874">
                <a:moveTo>
                  <a:pt x="0" y="0"/>
                </a:moveTo>
                <a:lnTo>
                  <a:pt x="2306319" y="0"/>
                </a:lnTo>
                <a:cubicBezTo>
                  <a:pt x="2305896" y="487675"/>
                  <a:pt x="2313939" y="1459214"/>
                  <a:pt x="2313940" y="2712688"/>
                </a:cubicBezTo>
                <a:cubicBezTo>
                  <a:pt x="2495550" y="2707603"/>
                  <a:pt x="2457450" y="2727610"/>
                  <a:pt x="2611120" y="2712688"/>
                </a:cubicBezTo>
                <a:cubicBezTo>
                  <a:pt x="2613660" y="3013043"/>
                  <a:pt x="2608579" y="3130519"/>
                  <a:pt x="2611119" y="3430874"/>
                </a:cubicBezTo>
                <a:lnTo>
                  <a:pt x="0" y="343087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Radi_Vel_80_no_planet_0317b.mp4" descr="Radi_Vel_80_no_planet_0317b.mp4">
            <a:hlinkClick r:id="" action="ppaction://media"/>
            <a:extLst>
              <a:ext uri="{FF2B5EF4-FFF2-40B4-BE49-F238E27FC236}">
                <a16:creationId xmlns:a16="http://schemas.microsoft.com/office/drawing/2014/main" id="{13A5F48C-70E1-FF4D-89A9-BC7D248ACBA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6460" y="973452"/>
            <a:ext cx="7493000" cy="3975100"/>
          </a:xfrm>
          <a:prstGeom prst="rect">
            <a:avLst/>
          </a:prstGeom>
        </p:spPr>
      </p:pic>
      <p:sp>
        <p:nvSpPr>
          <p:cNvPr id="10" name="Black rectangle 1 - reveals star box">
            <a:extLst>
              <a:ext uri="{FF2B5EF4-FFF2-40B4-BE49-F238E27FC236}">
                <a16:creationId xmlns:a16="http://schemas.microsoft.com/office/drawing/2014/main" id="{4BBFCB2A-6D99-5344-BDEF-90102E3C7433}"/>
              </a:ext>
            </a:extLst>
          </p:cNvPr>
          <p:cNvSpPr/>
          <p:nvPr/>
        </p:nvSpPr>
        <p:spPr>
          <a:xfrm>
            <a:off x="3210559" y="3007365"/>
            <a:ext cx="951009" cy="78231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Black rectangle A - reveals curves">
            <a:extLst>
              <a:ext uri="{FF2B5EF4-FFF2-40B4-BE49-F238E27FC236}">
                <a16:creationId xmlns:a16="http://schemas.microsoft.com/office/drawing/2014/main" id="{A7FB6EE6-2A77-2947-8FAC-E07FA5621C53}"/>
              </a:ext>
            </a:extLst>
          </p:cNvPr>
          <p:cNvSpPr/>
          <p:nvPr/>
        </p:nvSpPr>
        <p:spPr>
          <a:xfrm>
            <a:off x="857480" y="1059182"/>
            <a:ext cx="2640100" cy="3499484"/>
          </a:xfrm>
          <a:custGeom>
            <a:avLst/>
            <a:gdLst>
              <a:gd name="connsiteX0" fmla="*/ 0 w 2640100"/>
              <a:gd name="connsiteY0" fmla="*/ 0 h 3430874"/>
              <a:gd name="connsiteX1" fmla="*/ 2640100 w 2640100"/>
              <a:gd name="connsiteY1" fmla="*/ 0 h 3430874"/>
              <a:gd name="connsiteX2" fmla="*/ 2640100 w 2640100"/>
              <a:gd name="connsiteY2" fmla="*/ 3430874 h 3430874"/>
              <a:gd name="connsiteX3" fmla="*/ 0 w 2640100"/>
              <a:gd name="connsiteY3" fmla="*/ 3430874 h 3430874"/>
              <a:gd name="connsiteX4" fmla="*/ 0 w 2640100"/>
              <a:gd name="connsiteY4" fmla="*/ 0 h 3430874"/>
              <a:gd name="connsiteX0" fmla="*/ 0 w 2640100"/>
              <a:gd name="connsiteY0" fmla="*/ 0 h 3430874"/>
              <a:gd name="connsiteX1" fmla="*/ 2640100 w 2640100"/>
              <a:gd name="connsiteY1" fmla="*/ 0 h 3430874"/>
              <a:gd name="connsiteX2" fmla="*/ 2632480 w 2640100"/>
              <a:gd name="connsiteY2" fmla="*/ 2583148 h 3430874"/>
              <a:gd name="connsiteX3" fmla="*/ 2640100 w 2640100"/>
              <a:gd name="connsiteY3" fmla="*/ 3430874 h 3430874"/>
              <a:gd name="connsiteX4" fmla="*/ 0 w 2640100"/>
              <a:gd name="connsiteY4" fmla="*/ 3430874 h 3430874"/>
              <a:gd name="connsiteX5" fmla="*/ 0 w 2640100"/>
              <a:gd name="connsiteY5" fmla="*/ 0 h 3430874"/>
              <a:gd name="connsiteX0" fmla="*/ 0 w 2640100"/>
              <a:gd name="connsiteY0" fmla="*/ 0 h 3430874"/>
              <a:gd name="connsiteX1" fmla="*/ 2640100 w 2640100"/>
              <a:gd name="connsiteY1" fmla="*/ 0 h 3430874"/>
              <a:gd name="connsiteX2" fmla="*/ 2632480 w 2640100"/>
              <a:gd name="connsiteY2" fmla="*/ 1584928 h 3430874"/>
              <a:gd name="connsiteX3" fmla="*/ 2632480 w 2640100"/>
              <a:gd name="connsiteY3" fmla="*/ 2583148 h 3430874"/>
              <a:gd name="connsiteX4" fmla="*/ 2640100 w 2640100"/>
              <a:gd name="connsiteY4" fmla="*/ 3430874 h 3430874"/>
              <a:gd name="connsiteX5" fmla="*/ 0 w 2640100"/>
              <a:gd name="connsiteY5" fmla="*/ 3430874 h 3430874"/>
              <a:gd name="connsiteX6" fmla="*/ 0 w 2640100"/>
              <a:gd name="connsiteY6" fmla="*/ 0 h 3430874"/>
              <a:gd name="connsiteX0" fmla="*/ 0 w 2640100"/>
              <a:gd name="connsiteY0" fmla="*/ 7620 h 3438494"/>
              <a:gd name="connsiteX1" fmla="*/ 2175280 w 2640100"/>
              <a:gd name="connsiteY1" fmla="*/ 0 h 3438494"/>
              <a:gd name="connsiteX2" fmla="*/ 2632480 w 2640100"/>
              <a:gd name="connsiteY2" fmla="*/ 1592548 h 3438494"/>
              <a:gd name="connsiteX3" fmla="*/ 2632480 w 2640100"/>
              <a:gd name="connsiteY3" fmla="*/ 2590768 h 3438494"/>
              <a:gd name="connsiteX4" fmla="*/ 2640100 w 2640100"/>
              <a:gd name="connsiteY4" fmla="*/ 3438494 h 3438494"/>
              <a:gd name="connsiteX5" fmla="*/ 0 w 2640100"/>
              <a:gd name="connsiteY5" fmla="*/ 3438494 h 3438494"/>
              <a:gd name="connsiteX6" fmla="*/ 0 w 2640100"/>
              <a:gd name="connsiteY6" fmla="*/ 7620 h 3438494"/>
              <a:gd name="connsiteX0" fmla="*/ 0 w 2640100"/>
              <a:gd name="connsiteY0" fmla="*/ 7620 h 3438494"/>
              <a:gd name="connsiteX1" fmla="*/ 2175280 w 2640100"/>
              <a:gd name="connsiteY1" fmla="*/ 0 h 3438494"/>
              <a:gd name="connsiteX2" fmla="*/ 2205760 w 2640100"/>
              <a:gd name="connsiteY2" fmla="*/ 2819368 h 3438494"/>
              <a:gd name="connsiteX3" fmla="*/ 2632480 w 2640100"/>
              <a:gd name="connsiteY3" fmla="*/ 2590768 h 3438494"/>
              <a:gd name="connsiteX4" fmla="*/ 2640100 w 2640100"/>
              <a:gd name="connsiteY4" fmla="*/ 3438494 h 3438494"/>
              <a:gd name="connsiteX5" fmla="*/ 0 w 2640100"/>
              <a:gd name="connsiteY5" fmla="*/ 3438494 h 3438494"/>
              <a:gd name="connsiteX6" fmla="*/ 0 w 2640100"/>
              <a:gd name="connsiteY6" fmla="*/ 7620 h 3438494"/>
              <a:gd name="connsiteX0" fmla="*/ 0 w 2640100"/>
              <a:gd name="connsiteY0" fmla="*/ 7620 h 3438494"/>
              <a:gd name="connsiteX1" fmla="*/ 2175280 w 2640100"/>
              <a:gd name="connsiteY1" fmla="*/ 0 h 3438494"/>
              <a:gd name="connsiteX2" fmla="*/ 2205760 w 2640100"/>
              <a:gd name="connsiteY2" fmla="*/ 2819368 h 3438494"/>
              <a:gd name="connsiteX3" fmla="*/ 2632480 w 2640100"/>
              <a:gd name="connsiteY3" fmla="*/ 2735548 h 3438494"/>
              <a:gd name="connsiteX4" fmla="*/ 2640100 w 2640100"/>
              <a:gd name="connsiteY4" fmla="*/ 3438494 h 3438494"/>
              <a:gd name="connsiteX5" fmla="*/ 0 w 2640100"/>
              <a:gd name="connsiteY5" fmla="*/ 3438494 h 3438494"/>
              <a:gd name="connsiteX6" fmla="*/ 0 w 2640100"/>
              <a:gd name="connsiteY6" fmla="*/ 7620 h 3438494"/>
              <a:gd name="connsiteX0" fmla="*/ 0 w 2640100"/>
              <a:gd name="connsiteY0" fmla="*/ 7620 h 3438494"/>
              <a:gd name="connsiteX1" fmla="*/ 2175280 w 2640100"/>
              <a:gd name="connsiteY1" fmla="*/ 0 h 3438494"/>
              <a:gd name="connsiteX2" fmla="*/ 2327680 w 2640100"/>
              <a:gd name="connsiteY2" fmla="*/ 2743168 h 3438494"/>
              <a:gd name="connsiteX3" fmla="*/ 2632480 w 2640100"/>
              <a:gd name="connsiteY3" fmla="*/ 2735548 h 3438494"/>
              <a:gd name="connsiteX4" fmla="*/ 2640100 w 2640100"/>
              <a:gd name="connsiteY4" fmla="*/ 3438494 h 3438494"/>
              <a:gd name="connsiteX5" fmla="*/ 0 w 2640100"/>
              <a:gd name="connsiteY5" fmla="*/ 3438494 h 3438494"/>
              <a:gd name="connsiteX6" fmla="*/ 0 w 2640100"/>
              <a:gd name="connsiteY6" fmla="*/ 7620 h 3438494"/>
              <a:gd name="connsiteX0" fmla="*/ 0 w 2640100"/>
              <a:gd name="connsiteY0" fmla="*/ 15240 h 3446114"/>
              <a:gd name="connsiteX1" fmla="*/ 2327680 w 2640100"/>
              <a:gd name="connsiteY1" fmla="*/ 0 h 3446114"/>
              <a:gd name="connsiteX2" fmla="*/ 2327680 w 2640100"/>
              <a:gd name="connsiteY2" fmla="*/ 2750788 h 3446114"/>
              <a:gd name="connsiteX3" fmla="*/ 2632480 w 2640100"/>
              <a:gd name="connsiteY3" fmla="*/ 2743168 h 3446114"/>
              <a:gd name="connsiteX4" fmla="*/ 2640100 w 2640100"/>
              <a:gd name="connsiteY4" fmla="*/ 3446114 h 3446114"/>
              <a:gd name="connsiteX5" fmla="*/ 0 w 2640100"/>
              <a:gd name="connsiteY5" fmla="*/ 3446114 h 3446114"/>
              <a:gd name="connsiteX6" fmla="*/ 0 w 2640100"/>
              <a:gd name="connsiteY6" fmla="*/ 15240 h 3446114"/>
              <a:gd name="connsiteX0" fmla="*/ 0 w 2640100"/>
              <a:gd name="connsiteY0" fmla="*/ 15240 h 3446114"/>
              <a:gd name="connsiteX1" fmla="*/ 2327680 w 2640100"/>
              <a:gd name="connsiteY1" fmla="*/ 0 h 3446114"/>
              <a:gd name="connsiteX2" fmla="*/ 2327680 w 2640100"/>
              <a:gd name="connsiteY2" fmla="*/ 2743168 h 3446114"/>
              <a:gd name="connsiteX3" fmla="*/ 2632480 w 2640100"/>
              <a:gd name="connsiteY3" fmla="*/ 2743168 h 3446114"/>
              <a:gd name="connsiteX4" fmla="*/ 2640100 w 2640100"/>
              <a:gd name="connsiteY4" fmla="*/ 3446114 h 3446114"/>
              <a:gd name="connsiteX5" fmla="*/ 0 w 2640100"/>
              <a:gd name="connsiteY5" fmla="*/ 3446114 h 3446114"/>
              <a:gd name="connsiteX6" fmla="*/ 0 w 2640100"/>
              <a:gd name="connsiteY6" fmla="*/ 15240 h 344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0100" h="3446114">
                <a:moveTo>
                  <a:pt x="0" y="15240"/>
                </a:moveTo>
                <a:lnTo>
                  <a:pt x="2327680" y="0"/>
                </a:lnTo>
                <a:lnTo>
                  <a:pt x="2327680" y="2743168"/>
                </a:lnTo>
                <a:lnTo>
                  <a:pt x="2632480" y="2743168"/>
                </a:lnTo>
                <a:lnTo>
                  <a:pt x="2640100" y="3446114"/>
                </a:lnTo>
                <a:lnTo>
                  <a:pt x="0" y="3446114"/>
                </a:lnTo>
                <a:lnTo>
                  <a:pt x="0" y="152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Dashed line 1a - to star box">
            <a:extLst>
              <a:ext uri="{FF2B5EF4-FFF2-40B4-BE49-F238E27FC236}">
                <a16:creationId xmlns:a16="http://schemas.microsoft.com/office/drawing/2014/main" id="{C7CA4AC5-AAA4-454E-9B93-065F6C17288F}"/>
              </a:ext>
            </a:extLst>
          </p:cNvPr>
          <p:cNvCxnSpPr>
            <a:cxnSpLocks/>
          </p:cNvCxnSpPr>
          <p:nvPr/>
        </p:nvCxnSpPr>
        <p:spPr>
          <a:xfrm flipH="1">
            <a:off x="3710940" y="4242021"/>
            <a:ext cx="319046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Dashed line 1b - to star box">
            <a:extLst>
              <a:ext uri="{FF2B5EF4-FFF2-40B4-BE49-F238E27FC236}">
                <a16:creationId xmlns:a16="http://schemas.microsoft.com/office/drawing/2014/main" id="{331A733A-10AD-DC44-BAB4-DE893E6B3BA6}"/>
              </a:ext>
            </a:extLst>
          </p:cNvPr>
          <p:cNvCxnSpPr>
            <a:cxnSpLocks/>
          </p:cNvCxnSpPr>
          <p:nvPr/>
        </p:nvCxnSpPr>
        <p:spPr>
          <a:xfrm>
            <a:off x="3718560" y="3790950"/>
            <a:ext cx="0" cy="451071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30C59DF-F678-154D-A55E-A94C1E1BAA4C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254000" y="4952492"/>
            <a:ext cx="1422400" cy="123211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88B3B-88B9-C440-8DF2-4389D57B4A78}" type="datetime4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2B46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September 16, 2022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2B46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81ABF5F-EE76-584D-92DA-72F79761305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138597" y="4951092"/>
            <a:ext cx="4866807" cy="124611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B46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document has been reviewed and determined not to contain export controlled technical data.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F12D92B-78D8-9D4A-8BCB-B216E9524D9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6913025" y="4951092"/>
            <a:ext cx="601370" cy="122071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533D-D968-4A70-91E2-44C7FEDAA0E0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2B46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2B46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exoplanet footer">
            <a:extLst>
              <a:ext uri="{FF2B5EF4-FFF2-40B4-BE49-F238E27FC236}">
                <a16:creationId xmlns:a16="http://schemas.microsoft.com/office/drawing/2014/main" id="{577AAC82-3B58-F84E-8B60-441A922D57F5}"/>
              </a:ext>
            </a:extLst>
          </p:cNvPr>
          <p:cNvSpPr txBox="1"/>
          <p:nvPr/>
        </p:nvSpPr>
        <p:spPr>
          <a:xfrm>
            <a:off x="7417658" y="4870046"/>
            <a:ext cx="1626110" cy="271698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70" normalizeH="0" baseline="0" noProof="0" dirty="0" err="1">
                <a:ln>
                  <a:noFill/>
                </a:ln>
                <a:solidFill>
                  <a:srgbClr val="2B46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exoplanets.nasa.gov</a:t>
            </a:r>
            <a:endParaRPr kumimoji="0" lang="en-US" sz="1000" b="1" i="0" u="none" strike="noStrike" kern="0" cap="none" spc="70" normalizeH="0" baseline="0" noProof="0" dirty="0">
              <a:ln>
                <a:noFill/>
              </a:ln>
              <a:solidFill>
                <a:srgbClr val="2B46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9BD44-5872-BE46-8AC6-75926DA7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</p:spPr>
        <p:txBody>
          <a:bodyPr/>
          <a:lstStyle/>
          <a:p>
            <a:r>
              <a:rPr lang="en-US" dirty="0">
                <a:solidFill>
                  <a:srgbClr val="ADD8E9"/>
                </a:solidFill>
              </a:rPr>
              <a:t>Exoplanet Detection </a:t>
            </a:r>
            <a:r>
              <a:rPr lang="en-US" sz="1600" dirty="0">
                <a:solidFill>
                  <a:srgbClr val="ADD8E9"/>
                </a:solidFill>
              </a:rPr>
              <a:t>– Radial Velocity Method</a:t>
            </a:r>
          </a:p>
        </p:txBody>
      </p:sp>
      <p:sp>
        <p:nvSpPr>
          <p:cNvPr id="5" name="Text Header">
            <a:extLst>
              <a:ext uri="{FF2B5EF4-FFF2-40B4-BE49-F238E27FC236}">
                <a16:creationId xmlns:a16="http://schemas.microsoft.com/office/drawing/2014/main" id="{C8A06119-92B9-A545-93AC-A2954A8199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4000" y="132080"/>
            <a:ext cx="8514080" cy="205979"/>
          </a:xfrm>
        </p:spPr>
        <p:txBody>
          <a:bodyPr/>
          <a:lstStyle/>
          <a:p>
            <a:r>
              <a:rPr lang="en-US" dirty="0">
                <a:solidFill>
                  <a:srgbClr val="ADD8E9"/>
                </a:solidFill>
              </a:rPr>
              <a:t>Exoplanet Communications</a:t>
            </a:r>
          </a:p>
        </p:txBody>
      </p:sp>
      <p:sp>
        <p:nvSpPr>
          <p:cNvPr id="23" name="TextBox - This star no planets">
            <a:extLst>
              <a:ext uri="{FF2B5EF4-FFF2-40B4-BE49-F238E27FC236}">
                <a16:creationId xmlns:a16="http://schemas.microsoft.com/office/drawing/2014/main" id="{76AA0F71-78A2-6044-A4AB-9A684234F16A}"/>
              </a:ext>
            </a:extLst>
          </p:cNvPr>
          <p:cNvSpPr txBox="1"/>
          <p:nvPr/>
        </p:nvSpPr>
        <p:spPr>
          <a:xfrm>
            <a:off x="5688905" y="3103882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0C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star has no planets.</a:t>
            </a:r>
          </a:p>
        </p:txBody>
      </p:sp>
      <p:sp>
        <p:nvSpPr>
          <p:cNvPr id="28" name="TextBox - view is unchanging">
            <a:extLst>
              <a:ext uri="{FF2B5EF4-FFF2-40B4-BE49-F238E27FC236}">
                <a16:creationId xmlns:a16="http://schemas.microsoft.com/office/drawing/2014/main" id="{3EAAE8E6-3BF5-214C-9468-6CA152DDDF99}"/>
              </a:ext>
            </a:extLst>
          </p:cNvPr>
          <p:cNvSpPr txBox="1"/>
          <p:nvPr/>
        </p:nvSpPr>
        <p:spPr>
          <a:xfrm>
            <a:off x="5307909" y="3476525"/>
            <a:ext cx="3460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0C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When we measure its velocity using data collected by our telescope, the value does not change over time.</a:t>
            </a:r>
          </a:p>
        </p:txBody>
      </p:sp>
      <p:sp>
        <p:nvSpPr>
          <p:cNvPr id="29" name="TextBox - cause a wobble">
            <a:extLst>
              <a:ext uri="{FF2B5EF4-FFF2-40B4-BE49-F238E27FC236}">
                <a16:creationId xmlns:a16="http://schemas.microsoft.com/office/drawing/2014/main" id="{204CFAFF-4343-7447-B727-D6644D0F7580}"/>
              </a:ext>
            </a:extLst>
          </p:cNvPr>
          <p:cNvSpPr txBox="1"/>
          <p:nvPr/>
        </p:nvSpPr>
        <p:spPr>
          <a:xfrm>
            <a:off x="5425441" y="3482579"/>
            <a:ext cx="3225138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0C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 the star did have a planet, however, it would cause the star to “wobble.”</a:t>
            </a:r>
          </a:p>
        </p:txBody>
      </p:sp>
      <p:sp>
        <p:nvSpPr>
          <p:cNvPr id="21" name="TextBox - wobble changes the star's velocity">
            <a:extLst>
              <a:ext uri="{FF2B5EF4-FFF2-40B4-BE49-F238E27FC236}">
                <a16:creationId xmlns:a16="http://schemas.microsoft.com/office/drawing/2014/main" id="{699AEB08-A0A9-F542-BBA7-6655702A0A24}"/>
              </a:ext>
            </a:extLst>
          </p:cNvPr>
          <p:cNvSpPr txBox="1"/>
          <p:nvPr/>
        </p:nvSpPr>
        <p:spPr>
          <a:xfrm>
            <a:off x="5064103" y="3482579"/>
            <a:ext cx="3947814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0C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That wobble changes the star’s velocity, and we can detect the change in the star’s light.</a:t>
            </a:r>
          </a:p>
        </p:txBody>
      </p:sp>
    </p:spTree>
    <p:extLst>
      <p:ext uri="{BB962C8B-B14F-4D97-AF65-F5344CB8AC3E}">
        <p14:creationId xmlns:p14="http://schemas.microsoft.com/office/powerpoint/2010/main" val="64585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704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10" grpId="0" animBg="1"/>
      <p:bldP spid="24" grpId="0" animBg="1"/>
      <p:bldP spid="23" grpId="0"/>
      <p:bldP spid="23" grpId="1"/>
      <p:bldP spid="28" grpId="0"/>
      <p:bldP spid="28" grpId="1"/>
      <p:bldP spid="29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TEMP Picture - still top-down view Jupiter" hidden="1">
            <a:extLst>
              <a:ext uri="{FF2B5EF4-FFF2-40B4-BE49-F238E27FC236}">
                <a16:creationId xmlns:a16="http://schemas.microsoft.com/office/drawing/2014/main" id="{F07C4E25-81EC-264F-9347-87F10A247F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2416014" y="845820"/>
            <a:ext cx="6819900" cy="4013200"/>
          </a:xfrm>
          <a:prstGeom prst="rect">
            <a:avLst/>
          </a:prstGeom>
        </p:spPr>
      </p:pic>
      <p:sp>
        <p:nvSpPr>
          <p:cNvPr id="28" name="Rectangle - Backing box Jupiter - DISABLED" hidden="1">
            <a:extLst>
              <a:ext uri="{FF2B5EF4-FFF2-40B4-BE49-F238E27FC236}">
                <a16:creationId xmlns:a16="http://schemas.microsoft.com/office/drawing/2014/main" id="{A7A0720B-0E5F-AF4E-9B8A-81E45658E5F1}"/>
              </a:ext>
            </a:extLst>
          </p:cNvPr>
          <p:cNvSpPr/>
          <p:nvPr/>
        </p:nvSpPr>
        <p:spPr>
          <a:xfrm>
            <a:off x="0" y="845820"/>
            <a:ext cx="6820085" cy="4013200"/>
          </a:xfrm>
          <a:prstGeom prst="rect">
            <a:avLst/>
          </a:prstGeom>
          <a:solidFill>
            <a:srgbClr val="0232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ectangle - Backing box Earth">
            <a:extLst>
              <a:ext uri="{FF2B5EF4-FFF2-40B4-BE49-F238E27FC236}">
                <a16:creationId xmlns:a16="http://schemas.microsoft.com/office/drawing/2014/main" id="{5FC82FDA-8E52-164E-B016-12EB9831AA42}"/>
              </a:ext>
            </a:extLst>
          </p:cNvPr>
          <p:cNvSpPr/>
          <p:nvPr/>
        </p:nvSpPr>
        <p:spPr>
          <a:xfrm>
            <a:off x="4801731" y="848533"/>
            <a:ext cx="4342270" cy="4013200"/>
          </a:xfrm>
          <a:prstGeom prst="rect">
            <a:avLst/>
          </a:prstGeom>
          <a:solidFill>
            <a:srgbClr val="0232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- Planet Orbit - for Jupiter">
            <a:extLst>
              <a:ext uri="{FF2B5EF4-FFF2-40B4-BE49-F238E27FC236}">
                <a16:creationId xmlns:a16="http://schemas.microsoft.com/office/drawing/2014/main" id="{496F25CC-785A-8C4B-BF7A-9C1D430624BE}"/>
              </a:ext>
            </a:extLst>
          </p:cNvPr>
          <p:cNvSpPr/>
          <p:nvPr/>
        </p:nvSpPr>
        <p:spPr>
          <a:xfrm>
            <a:off x="3438621" y="1066799"/>
            <a:ext cx="2377441" cy="2377441"/>
          </a:xfrm>
          <a:prstGeom prst="ellipse">
            <a:avLst/>
          </a:prstGeom>
          <a:noFill/>
          <a:ln w="19050">
            <a:solidFill>
              <a:srgbClr val="93C6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val - Star Wobble - for Jupiter">
            <a:extLst>
              <a:ext uri="{FF2B5EF4-FFF2-40B4-BE49-F238E27FC236}">
                <a16:creationId xmlns:a16="http://schemas.microsoft.com/office/drawing/2014/main" id="{4510653E-4E5A-E944-8C13-0EC12A4992D4}"/>
              </a:ext>
            </a:extLst>
          </p:cNvPr>
          <p:cNvSpPr/>
          <p:nvPr/>
        </p:nvSpPr>
        <p:spPr>
          <a:xfrm>
            <a:off x="4186274" y="1814452"/>
            <a:ext cx="882135" cy="882135"/>
          </a:xfrm>
          <a:prstGeom prst="ellipse">
            <a:avLst/>
          </a:prstGeom>
          <a:noFill/>
          <a:ln w="28575">
            <a:solidFill>
              <a:srgbClr val="F3C54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val - Star stand-in">
            <a:extLst>
              <a:ext uri="{FF2B5EF4-FFF2-40B4-BE49-F238E27FC236}">
                <a16:creationId xmlns:a16="http://schemas.microsoft.com/office/drawing/2014/main" id="{85AF4325-C8CC-A54A-AE74-C533EDC70B45}"/>
              </a:ext>
            </a:extLst>
          </p:cNvPr>
          <p:cNvSpPr/>
          <p:nvPr/>
        </p:nvSpPr>
        <p:spPr>
          <a:xfrm>
            <a:off x="4599303" y="1786413"/>
            <a:ext cx="938212" cy="938212"/>
          </a:xfrm>
          <a:prstGeom prst="ellipse">
            <a:avLst/>
          </a:prstGeom>
          <a:solidFill>
            <a:srgbClr val="FFDFA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val - Jupiter planet stand-in">
            <a:extLst>
              <a:ext uri="{FF2B5EF4-FFF2-40B4-BE49-F238E27FC236}">
                <a16:creationId xmlns:a16="http://schemas.microsoft.com/office/drawing/2014/main" id="{1C7E1FE8-2D68-8B44-AA5A-BB9431911094}"/>
              </a:ext>
            </a:extLst>
          </p:cNvPr>
          <p:cNvSpPr/>
          <p:nvPr/>
        </p:nvSpPr>
        <p:spPr>
          <a:xfrm>
            <a:off x="3327607" y="2144836"/>
            <a:ext cx="221364" cy="221364"/>
          </a:xfrm>
          <a:prstGeom prst="ellipse">
            <a:avLst/>
          </a:prstGeom>
          <a:solidFill>
            <a:srgbClr val="93C6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4" name="Picture - alt telescope image">
            <a:extLst>
              <a:ext uri="{FF2B5EF4-FFF2-40B4-BE49-F238E27FC236}">
                <a16:creationId xmlns:a16="http://schemas.microsoft.com/office/drawing/2014/main" id="{CC39F738-DD57-7F44-BE0E-F58B212B1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839" y="3370852"/>
            <a:ext cx="914770" cy="714904"/>
          </a:xfrm>
          <a:prstGeom prst="rect">
            <a:avLst/>
          </a:prstGeom>
        </p:spPr>
      </p:pic>
      <p:sp>
        <p:nvSpPr>
          <p:cNvPr id="25" name="Rectangle - Reveals top-down view">
            <a:extLst>
              <a:ext uri="{FF2B5EF4-FFF2-40B4-BE49-F238E27FC236}">
                <a16:creationId xmlns:a16="http://schemas.microsoft.com/office/drawing/2014/main" id="{552359CB-6BC5-2D4F-A198-649EEFD19A33}"/>
              </a:ext>
            </a:extLst>
          </p:cNvPr>
          <p:cNvSpPr/>
          <p:nvPr/>
        </p:nvSpPr>
        <p:spPr>
          <a:xfrm>
            <a:off x="2476500" y="845820"/>
            <a:ext cx="3802380" cy="42959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1" name="Picture - still top-down view Jupiter">
            <a:extLst>
              <a:ext uri="{FF2B5EF4-FFF2-40B4-BE49-F238E27FC236}">
                <a16:creationId xmlns:a16="http://schemas.microsoft.com/office/drawing/2014/main" id="{B90F92BF-20A6-0E49-ADC0-49F2E3002B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5" y="845820"/>
            <a:ext cx="6819900" cy="4013200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30C59DF-F678-154D-A55E-A94C1E1BAA4C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254000" y="4952492"/>
            <a:ext cx="1422400" cy="123211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88B3B-88B9-C440-8DF2-4389D57B4A78}" type="datetime4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1F647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September 16, 2022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1F64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81ABF5F-EE76-584D-92DA-72F79761305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138597" y="4951092"/>
            <a:ext cx="4866807" cy="124611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F647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document has been reviewed and determined not to contain export controlled technical data.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F12D92B-78D8-9D4A-8BCB-B216E9524D9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6913025" y="4951092"/>
            <a:ext cx="601370" cy="122071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533D-D968-4A70-91E2-44C7FEDAA0E0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1F647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1F64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exoplanet footer">
            <a:extLst>
              <a:ext uri="{FF2B5EF4-FFF2-40B4-BE49-F238E27FC236}">
                <a16:creationId xmlns:a16="http://schemas.microsoft.com/office/drawing/2014/main" id="{577AAC82-3B58-F84E-8B60-441A922D57F5}"/>
              </a:ext>
            </a:extLst>
          </p:cNvPr>
          <p:cNvSpPr txBox="1"/>
          <p:nvPr/>
        </p:nvSpPr>
        <p:spPr>
          <a:xfrm>
            <a:off x="7417658" y="4870046"/>
            <a:ext cx="1626110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70" normalizeH="0" baseline="0" noProof="0" dirty="0" err="1">
                <a:ln>
                  <a:noFill/>
                </a:ln>
                <a:solidFill>
                  <a:srgbClr val="1F647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exoplanets.nasa.gov</a:t>
            </a:r>
            <a:endParaRPr kumimoji="0" lang="en-US" sz="1000" b="1" i="0" u="none" strike="noStrike" kern="0" cap="none" spc="70" normalizeH="0" baseline="0" noProof="0" dirty="0">
              <a:ln>
                <a:noFill/>
              </a:ln>
              <a:solidFill>
                <a:srgbClr val="1F647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9BD44-5872-BE46-8AC6-75926DA7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</p:spPr>
        <p:txBody>
          <a:bodyPr/>
          <a:lstStyle/>
          <a:p>
            <a:r>
              <a:rPr lang="en-US" dirty="0">
                <a:solidFill>
                  <a:srgbClr val="93C6D9"/>
                </a:solidFill>
              </a:rPr>
              <a:t>Exoplanet Detection </a:t>
            </a:r>
            <a:r>
              <a:rPr lang="en-US" sz="1600" dirty="0">
                <a:solidFill>
                  <a:srgbClr val="93C6D9"/>
                </a:solidFill>
              </a:rPr>
              <a:t>– Radial Velocity Method</a:t>
            </a:r>
          </a:p>
        </p:txBody>
      </p:sp>
      <p:sp>
        <p:nvSpPr>
          <p:cNvPr id="5" name="Text Header">
            <a:extLst>
              <a:ext uri="{FF2B5EF4-FFF2-40B4-BE49-F238E27FC236}">
                <a16:creationId xmlns:a16="http://schemas.microsoft.com/office/drawing/2014/main" id="{C8A06119-92B9-A545-93AC-A2954A8199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4000" y="132080"/>
            <a:ext cx="8514080" cy="205979"/>
          </a:xfrm>
        </p:spPr>
        <p:txBody>
          <a:bodyPr/>
          <a:lstStyle/>
          <a:p>
            <a:r>
              <a:rPr lang="en-US" dirty="0">
                <a:solidFill>
                  <a:srgbClr val="93C6D9"/>
                </a:solidFill>
              </a:rPr>
              <a:t>Exoplanet Communications</a:t>
            </a:r>
          </a:p>
        </p:txBody>
      </p:sp>
      <p:sp>
        <p:nvSpPr>
          <p:cNvPr id="39" name="TextBox - Planet size determines wobble">
            <a:extLst>
              <a:ext uri="{FF2B5EF4-FFF2-40B4-BE49-F238E27FC236}">
                <a16:creationId xmlns:a16="http://schemas.microsoft.com/office/drawing/2014/main" id="{0E835095-C554-0F46-B5A1-1B5131EFF74C}"/>
              </a:ext>
            </a:extLst>
          </p:cNvPr>
          <p:cNvSpPr txBox="1"/>
          <p:nvPr/>
        </p:nvSpPr>
        <p:spPr>
          <a:xfrm>
            <a:off x="2924839" y="3536044"/>
            <a:ext cx="3410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DF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orbiting planet’s mass and orbital period determine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DF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 size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DF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star’s wobble and the resulting velocity.</a:t>
            </a:r>
          </a:p>
        </p:txBody>
      </p:sp>
      <p:sp>
        <p:nvSpPr>
          <p:cNvPr id="40" name="TextBox - velocity of 30 mph">
            <a:extLst>
              <a:ext uri="{FF2B5EF4-FFF2-40B4-BE49-F238E27FC236}">
                <a16:creationId xmlns:a16="http://schemas.microsoft.com/office/drawing/2014/main" id="{EE702B24-75C5-6B41-B276-1850F2532BC6}"/>
              </a:ext>
            </a:extLst>
          </p:cNvPr>
          <p:cNvSpPr txBox="1"/>
          <p:nvPr/>
        </p:nvSpPr>
        <p:spPr>
          <a:xfrm>
            <a:off x="4147" y="3536044"/>
            <a:ext cx="4336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DF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star the mass of the Sun, with an orbiting planet of Jupiter’s mass and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DF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Earth’s orbital period (1 year),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DF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would result in a radial velocity of 30 mph.</a:t>
            </a:r>
          </a:p>
        </p:txBody>
      </p:sp>
      <p:pic>
        <p:nvPicPr>
          <p:cNvPr id="44" name="Picture - Jupiter planet">
            <a:extLst>
              <a:ext uri="{FF2B5EF4-FFF2-40B4-BE49-F238E27FC236}">
                <a16:creationId xmlns:a16="http://schemas.microsoft.com/office/drawing/2014/main" id="{47AEFEEE-9ED6-F54E-9213-6F79BC3EDD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41881" y="1066799"/>
            <a:ext cx="809103" cy="809103"/>
          </a:xfrm>
          <a:prstGeom prst="rect">
            <a:avLst/>
          </a:prstGeom>
        </p:spPr>
      </p:pic>
      <p:cxnSp>
        <p:nvCxnSpPr>
          <p:cNvPr id="46" name="Dashed line 1b - from Jupiter next">
            <a:extLst>
              <a:ext uri="{FF2B5EF4-FFF2-40B4-BE49-F238E27FC236}">
                <a16:creationId xmlns:a16="http://schemas.microsoft.com/office/drawing/2014/main" id="{58B57A39-9827-1B47-AF9F-0AE963692337}"/>
              </a:ext>
            </a:extLst>
          </p:cNvPr>
          <p:cNvCxnSpPr>
            <a:cxnSpLocks/>
          </p:cNvCxnSpPr>
          <p:nvPr/>
        </p:nvCxnSpPr>
        <p:spPr>
          <a:xfrm flipH="1">
            <a:off x="532245" y="2246964"/>
            <a:ext cx="319046" cy="0"/>
          </a:xfrm>
          <a:prstGeom prst="line">
            <a:avLst/>
          </a:prstGeom>
          <a:ln w="12700" cmpd="sng">
            <a:solidFill>
              <a:srgbClr val="93C6D9"/>
            </a:solidFill>
            <a:prstDash val="dash"/>
            <a:headEnd type="triangle" w="med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Dashed line 1a - from Jupiter">
            <a:extLst>
              <a:ext uri="{FF2B5EF4-FFF2-40B4-BE49-F238E27FC236}">
                <a16:creationId xmlns:a16="http://schemas.microsoft.com/office/drawing/2014/main" id="{1B98CDAE-B323-7E45-BCEF-0C78D4034E5A}"/>
              </a:ext>
            </a:extLst>
          </p:cNvPr>
          <p:cNvCxnSpPr>
            <a:cxnSpLocks/>
          </p:cNvCxnSpPr>
          <p:nvPr/>
        </p:nvCxnSpPr>
        <p:spPr>
          <a:xfrm>
            <a:off x="535247" y="1854084"/>
            <a:ext cx="0" cy="390352"/>
          </a:xfrm>
          <a:prstGeom prst="line">
            <a:avLst/>
          </a:prstGeom>
          <a:ln w="12700" cmpd="sng">
            <a:solidFill>
              <a:srgbClr val="93C7D9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- Planet size determines wobble">
            <a:extLst>
              <a:ext uri="{FF2B5EF4-FFF2-40B4-BE49-F238E27FC236}">
                <a16:creationId xmlns:a16="http://schemas.microsoft.com/office/drawing/2014/main" id="{B1FBB9C0-C39D-904B-AB54-D70537298E36}"/>
              </a:ext>
            </a:extLst>
          </p:cNvPr>
          <p:cNvSpPr txBox="1"/>
          <p:nvPr/>
        </p:nvSpPr>
        <p:spPr>
          <a:xfrm>
            <a:off x="1285936" y="3536044"/>
            <a:ext cx="2961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DF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That’s about the speed of the fastest human.</a:t>
            </a:r>
          </a:p>
        </p:txBody>
      </p:sp>
      <p:pic>
        <p:nvPicPr>
          <p:cNvPr id="50" name="Picture - Runner">
            <a:extLst>
              <a:ext uri="{FF2B5EF4-FFF2-40B4-BE49-F238E27FC236}">
                <a16:creationId xmlns:a16="http://schemas.microsoft.com/office/drawing/2014/main" id="{CBAA1614-C447-C04F-AB36-3AA3D06349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70" y="2862031"/>
            <a:ext cx="1602794" cy="1973510"/>
          </a:xfrm>
          <a:prstGeom prst="rect">
            <a:avLst/>
          </a:prstGeom>
        </p:spPr>
      </p:pic>
      <p:sp>
        <p:nvSpPr>
          <p:cNvPr id="52" name="Oval - Planet Orbit - for Earth">
            <a:extLst>
              <a:ext uri="{FF2B5EF4-FFF2-40B4-BE49-F238E27FC236}">
                <a16:creationId xmlns:a16="http://schemas.microsoft.com/office/drawing/2014/main" id="{25E2EF98-3874-F049-9491-41E9359E2C94}"/>
              </a:ext>
            </a:extLst>
          </p:cNvPr>
          <p:cNvSpPr/>
          <p:nvPr/>
        </p:nvSpPr>
        <p:spPr>
          <a:xfrm>
            <a:off x="6092381" y="1066799"/>
            <a:ext cx="2377441" cy="2377441"/>
          </a:xfrm>
          <a:prstGeom prst="ellipse">
            <a:avLst/>
          </a:prstGeom>
          <a:noFill/>
          <a:ln w="19050">
            <a:solidFill>
              <a:srgbClr val="93C6D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Oval - Star Wobble - for Earth">
            <a:extLst>
              <a:ext uri="{FF2B5EF4-FFF2-40B4-BE49-F238E27FC236}">
                <a16:creationId xmlns:a16="http://schemas.microsoft.com/office/drawing/2014/main" id="{ED00832D-5512-C94B-B830-57ED3987FD3C}"/>
              </a:ext>
            </a:extLst>
          </p:cNvPr>
          <p:cNvSpPr/>
          <p:nvPr/>
        </p:nvSpPr>
        <p:spPr>
          <a:xfrm>
            <a:off x="6840034" y="1814452"/>
            <a:ext cx="882135" cy="882135"/>
          </a:xfrm>
          <a:prstGeom prst="ellipse">
            <a:avLst/>
          </a:prstGeom>
          <a:noFill/>
          <a:ln w="28575">
            <a:solidFill>
              <a:srgbClr val="F3C54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Oval - Star stand-in (Earth side)">
            <a:extLst>
              <a:ext uri="{FF2B5EF4-FFF2-40B4-BE49-F238E27FC236}">
                <a16:creationId xmlns:a16="http://schemas.microsoft.com/office/drawing/2014/main" id="{FED15BFE-F858-4842-9187-E19AF6DC0B02}"/>
              </a:ext>
            </a:extLst>
          </p:cNvPr>
          <p:cNvSpPr/>
          <p:nvPr/>
        </p:nvSpPr>
        <p:spPr>
          <a:xfrm>
            <a:off x="7273012" y="1751482"/>
            <a:ext cx="938212" cy="938212"/>
          </a:xfrm>
          <a:prstGeom prst="ellipse">
            <a:avLst/>
          </a:prstGeom>
          <a:solidFill>
            <a:srgbClr val="FFDFA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Oval - Earth planet stand-in">
            <a:extLst>
              <a:ext uri="{FF2B5EF4-FFF2-40B4-BE49-F238E27FC236}">
                <a16:creationId xmlns:a16="http://schemas.microsoft.com/office/drawing/2014/main" id="{5125F9D0-99FC-C84F-BB82-87D5C6A0EC7C}"/>
              </a:ext>
            </a:extLst>
          </p:cNvPr>
          <p:cNvSpPr>
            <a:spLocks noChangeAspect="1"/>
          </p:cNvSpPr>
          <p:nvPr/>
        </p:nvSpPr>
        <p:spPr>
          <a:xfrm>
            <a:off x="6051233" y="2193836"/>
            <a:ext cx="82296" cy="82296"/>
          </a:xfrm>
          <a:prstGeom prst="ellipse">
            <a:avLst/>
          </a:prstGeom>
          <a:solidFill>
            <a:srgbClr val="93C6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6" name="Picture - Earth-like planet">
            <a:extLst>
              <a:ext uri="{FF2B5EF4-FFF2-40B4-BE49-F238E27FC236}">
                <a16:creationId xmlns:a16="http://schemas.microsoft.com/office/drawing/2014/main" id="{E23328CA-6627-7D42-982A-DC59A082FC0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471181" y="1580064"/>
            <a:ext cx="278130" cy="274320"/>
          </a:xfrm>
          <a:prstGeom prst="rect">
            <a:avLst/>
          </a:prstGeom>
        </p:spPr>
      </p:pic>
      <p:cxnSp>
        <p:nvCxnSpPr>
          <p:cNvPr id="57" name="Dashed line 2b - from Earth next">
            <a:extLst>
              <a:ext uri="{FF2B5EF4-FFF2-40B4-BE49-F238E27FC236}">
                <a16:creationId xmlns:a16="http://schemas.microsoft.com/office/drawing/2014/main" id="{FDAD6864-7A1A-9C41-8800-56DAEE77AF81}"/>
              </a:ext>
            </a:extLst>
          </p:cNvPr>
          <p:cNvCxnSpPr>
            <a:cxnSpLocks/>
          </p:cNvCxnSpPr>
          <p:nvPr/>
        </p:nvCxnSpPr>
        <p:spPr>
          <a:xfrm flipH="1">
            <a:off x="5608616" y="2237586"/>
            <a:ext cx="406566" cy="0"/>
          </a:xfrm>
          <a:prstGeom prst="line">
            <a:avLst/>
          </a:prstGeom>
          <a:ln w="12700" cmpd="sng">
            <a:solidFill>
              <a:srgbClr val="93C6D9"/>
            </a:solidFill>
            <a:prstDash val="dash"/>
            <a:headEnd type="triangle" w="med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Dashed line 2a - from Earth">
            <a:extLst>
              <a:ext uri="{FF2B5EF4-FFF2-40B4-BE49-F238E27FC236}">
                <a16:creationId xmlns:a16="http://schemas.microsoft.com/office/drawing/2014/main" id="{48E15DF1-40BD-F84D-933F-A0B782F33809}"/>
              </a:ext>
            </a:extLst>
          </p:cNvPr>
          <p:cNvCxnSpPr>
            <a:cxnSpLocks/>
          </p:cNvCxnSpPr>
          <p:nvPr/>
        </p:nvCxnSpPr>
        <p:spPr>
          <a:xfrm>
            <a:off x="5611618" y="1844706"/>
            <a:ext cx="0" cy="390352"/>
          </a:xfrm>
          <a:prstGeom prst="line">
            <a:avLst/>
          </a:prstGeom>
          <a:ln w="12700" cmpd="sng">
            <a:solidFill>
              <a:srgbClr val="93C7D9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6" name="Picture - Baby crawling">
            <a:extLst>
              <a:ext uri="{FF2B5EF4-FFF2-40B4-BE49-F238E27FC236}">
                <a16:creationId xmlns:a16="http://schemas.microsoft.com/office/drawing/2014/main" id="{D3F0C1BF-2CEF-814F-9D79-4D91ECAB7C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3845" y="3643470"/>
            <a:ext cx="1176509" cy="796344"/>
          </a:xfrm>
          <a:prstGeom prst="rect">
            <a:avLst/>
          </a:prstGeom>
        </p:spPr>
      </p:pic>
      <p:sp>
        <p:nvSpPr>
          <p:cNvPr id="62" name="TextBox - If planet were size of Earth">
            <a:extLst>
              <a:ext uri="{FF2B5EF4-FFF2-40B4-BE49-F238E27FC236}">
                <a16:creationId xmlns:a16="http://schemas.microsoft.com/office/drawing/2014/main" id="{15D27187-A567-EC4C-8CBF-1F1778D15B8C}"/>
              </a:ext>
            </a:extLst>
          </p:cNvPr>
          <p:cNvSpPr txBox="1"/>
          <p:nvPr/>
        </p:nvSpPr>
        <p:spPr>
          <a:xfrm>
            <a:off x="5068410" y="3536044"/>
            <a:ext cx="3813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DF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However if the orbiting planet had </a:t>
            </a:r>
            <a:r>
              <a:rPr kumimoji="0" lang="en-US" sz="1800" b="0" i="0" u="none" strike="noStrike" kern="1200" cap="none" spc="100" normalizeH="0" baseline="0" noProof="0" dirty="0">
                <a:ln>
                  <a:noFill/>
                </a:ln>
                <a:solidFill>
                  <a:srgbClr val="FFDF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DF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 Earth’s mass and orbital period (1 year), </a:t>
            </a:r>
            <a:r>
              <a:rPr kumimoji="0" lang="en-US" sz="1800" b="0" i="0" u="none" strike="noStrike" kern="1200" cap="none" spc="100" normalizeH="0" baseline="0" noProof="0" dirty="0">
                <a:ln>
                  <a:noFill/>
                </a:ln>
                <a:solidFill>
                  <a:srgbClr val="FFDF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DF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 star’s wobble would be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DF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DF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smaller. </a:t>
            </a:r>
          </a:p>
        </p:txBody>
      </p:sp>
      <p:sp>
        <p:nvSpPr>
          <p:cNvPr id="63" name="TextBox - incred small velocity 0.2 mph">
            <a:extLst>
              <a:ext uri="{FF2B5EF4-FFF2-40B4-BE49-F238E27FC236}">
                <a16:creationId xmlns:a16="http://schemas.microsoft.com/office/drawing/2014/main" id="{3C3F2390-3C15-1040-89B5-7FA2F9580195}"/>
              </a:ext>
            </a:extLst>
          </p:cNvPr>
          <p:cNvSpPr txBox="1"/>
          <p:nvPr/>
        </p:nvSpPr>
        <p:spPr>
          <a:xfrm>
            <a:off x="4845217" y="3536044"/>
            <a:ext cx="4259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DF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star’s resulting radial velocity would be an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DF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incredibly tiny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DF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0.2 mph.</a:t>
            </a:r>
          </a:p>
        </p:txBody>
      </p:sp>
      <p:sp>
        <p:nvSpPr>
          <p:cNvPr id="64" name="TextBox - A baby can crawl 3x faster">
            <a:extLst>
              <a:ext uri="{FF2B5EF4-FFF2-40B4-BE49-F238E27FC236}">
                <a16:creationId xmlns:a16="http://schemas.microsoft.com/office/drawing/2014/main" id="{DBDC69D4-EDE3-0643-A4CA-058A88BB0BE2}"/>
              </a:ext>
            </a:extLst>
          </p:cNvPr>
          <p:cNvSpPr txBox="1"/>
          <p:nvPr/>
        </p:nvSpPr>
        <p:spPr>
          <a:xfrm>
            <a:off x="5081797" y="3536044"/>
            <a:ext cx="2732428" cy="646331"/>
          </a:xfrm>
          <a:prstGeom prst="rect">
            <a:avLst/>
          </a:prstGeom>
          <a:solidFill>
            <a:srgbClr val="02324B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DF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Babies crawl three times faster than tha</a:t>
            </a:r>
            <a:r>
              <a:rPr kumimoji="0" lang="en-US" sz="1800" b="0" i="0" u="none" strike="noStrike" kern="1200" cap="none" spc="100" normalizeH="0" baseline="0" noProof="0" dirty="0">
                <a:ln>
                  <a:noFill/>
                </a:ln>
                <a:solidFill>
                  <a:srgbClr val="FFDF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DF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!!!</a:t>
            </a:r>
          </a:p>
        </p:txBody>
      </p:sp>
      <p:sp>
        <p:nvSpPr>
          <p:cNvPr id="67" name="TextBox - extremely challenging">
            <a:extLst>
              <a:ext uri="{FF2B5EF4-FFF2-40B4-BE49-F238E27FC236}">
                <a16:creationId xmlns:a16="http://schemas.microsoft.com/office/drawing/2014/main" id="{06B0E5E9-2FAE-DB43-AB55-25007E0301C7}"/>
              </a:ext>
            </a:extLst>
          </p:cNvPr>
          <p:cNvSpPr txBox="1"/>
          <p:nvPr/>
        </p:nvSpPr>
        <p:spPr>
          <a:xfrm>
            <a:off x="4885363" y="3536044"/>
            <a:ext cx="2724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DF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These  extremely precise measurements create a  huge challenge for astronomers!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DFA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70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8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mp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42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35802E-6 L -1.66667E-6 0.33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96296E-6 C -3.05556E-6 0.04692 -0.02118 0.08611 -0.04791 0.08611 C -0.07448 0.08611 -0.09652 0.04692 -0.09652 -2.96296E-6 C -0.09652 -0.04784 -0.07448 -0.08549 -0.04791 -0.08549 C -0.02118 -0.08549 -3.05556E-6 -0.04784 -3.05556E-6 -2.96296E-6 Z " pathEditMode="relative" rAng="5400000" ptsTypes="AAAAA">
                                      <p:cBhvr>
                                        <p:cTn id="26" dur="45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6" y="3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31 C -0.00017 -0.12623 0.0566 -0.23241 0.12882 -0.23241 C 0.20018 -0.23241 0.2599 -0.12623 0.2599 -0.00031 C 0.2599 0.12901 0.20018 0.22994 0.12882 0.22994 C 0.0566 0.22994 -0.00017 0.12901 -0.00017 -0.00031 Z " pathEditMode="relative" rAng="16200000" ptsTypes="AAAAA">
                                      <p:cBhvr>
                                        <p:cTn id="28" dur="45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26476 -0.0018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7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2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700"/>
                            </p:stCondLst>
                            <p:childTnLst>
                              <p:par>
                                <p:cTn id="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98 1.10926 L -0.05278 1.1074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08642E-6 L 0.47813 -0.00247 " pathEditMode="relative" rAng="0" ptsTypes="AA">
                                      <p:cBhvr>
                                        <p:cTn id="95" dur="20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06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300"/>
                            </p:stCondLst>
                            <p:childTnLst>
                              <p:par>
                                <p:cTn id="1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2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" presetClass="emp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48148E-6 L -0.0441 0.00123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9" presetClass="emph" presetSubtype="0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134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500"/>
                            </p:stCondLst>
                            <p:childTnLst>
                              <p:par>
                                <p:cTn id="136" presetID="1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62 C 5.55556E-7 -0.12778 0.05833 -0.22655 0.12917 -0.22809 C 0.2 -0.22932 0.26059 -0.12685 0.26059 -0.00062 C 0.26024 0.13055 0.20677 0.23055 0.1283 0.23364 C 0.05799 0.23302 0.00017 0.12963 0.00017 -0.00062 Z " pathEditMode="relative" rAng="16200000" ptsTypes="AAAAA">
                                      <p:cBhvr>
                                        <p:cTn id="137" dur="5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3" y="340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93 0.00154 C -0.04393 0.00833 -0.04688 0.01451 -0.0507 0.01451 C -0.05452 0.01451 -0.05799 0.00833 -0.05799 0.00154 C -0.05799 -0.00525 -0.05452 -0.01049 -0.0507 -0.01049 C -0.04688 -0.01049 -0.04393 -0.00525 -0.04393 0.00154 Z " pathEditMode="relative" rAng="5400000" ptsTypes="AAAAA">
                                      <p:cBhvr>
                                        <p:cTn id="139" dur="5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500"/>
                            </p:stCondLst>
                            <p:childTnLst>
                              <p:par>
                                <p:cTn id="1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13" grpId="0" animBg="1"/>
      <p:bldP spid="13" grpId="1" animBg="1"/>
      <p:bldP spid="13" grpId="2" animBg="1"/>
      <p:bldP spid="17" grpId="0" animBg="1"/>
      <p:bldP spid="17" grpId="1" animBg="1"/>
      <p:bldP spid="17" grpId="2" animBg="1"/>
      <p:bldP spid="21" grpId="0" animBg="1"/>
      <p:bldP spid="21" grpId="1" animBg="1"/>
      <p:bldP spid="23" grpId="0" animBg="1"/>
      <p:bldP spid="23" grpId="1" animBg="1"/>
      <p:bldP spid="25" grpId="0" animBg="1"/>
      <p:bldP spid="39" grpId="0"/>
      <p:bldP spid="39" grpId="1"/>
      <p:bldP spid="40" grpId="0" animBg="1"/>
      <p:bldP spid="40" grpId="1" animBg="1"/>
      <p:bldP spid="49" grpId="0" animBg="1"/>
      <p:bldP spid="52" grpId="0" animBg="1"/>
      <p:bldP spid="53" grpId="0" animBg="1"/>
      <p:bldP spid="53" grpId="1" animBg="1"/>
      <p:bldP spid="54" grpId="0" animBg="1"/>
      <p:bldP spid="54" grpId="1" animBg="1"/>
      <p:bldP spid="54" grpId="2" animBg="1"/>
      <p:bldP spid="54" grpId="3" animBg="1"/>
      <p:bldP spid="55" grpId="0" animBg="1"/>
      <p:bldP spid="55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60AB63-B074-724D-9043-A0C2951BF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296" y="833755"/>
            <a:ext cx="8536378" cy="2064090"/>
          </a:xfrm>
        </p:spPr>
        <p:txBody>
          <a:bodyPr/>
          <a:lstStyle/>
          <a:p>
            <a:pPr algn="l"/>
            <a:r>
              <a:rPr lang="en-US" sz="1600" b="1" dirty="0">
                <a:solidFill>
                  <a:schemeClr val="bg1"/>
                </a:solidFill>
                <a:latin typeface="Helvetica" pitchFamily="2" charset="0"/>
                <a:ea typeface="Hiragino Mincho Pro W3" panose="02020300000000000000" pitchFamily="18" charset="-128"/>
              </a:rPr>
              <a:t>Author: </a:t>
            </a:r>
          </a:p>
          <a:p>
            <a:pPr algn="l"/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ea typeface="Hiragino Mincho Pro W3" panose="02020300000000000000" pitchFamily="18" charset="-128"/>
              </a:rPr>
              <a:t>Yasuhiro Hasegawa,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Jet Propulsion Laboratory, California Institute of Technology</a:t>
            </a:r>
          </a:p>
          <a:p>
            <a:pPr algn="l"/>
            <a:endParaRPr lang="en-US" sz="1600" b="1" dirty="0">
              <a:solidFill>
                <a:schemeClr val="bg1"/>
              </a:solidFill>
              <a:latin typeface="Helvetica" pitchFamily="2" charset="0"/>
              <a:ea typeface="Hiragino Mincho Pro W3" panose="02020300000000000000" pitchFamily="18" charset="-128"/>
            </a:endParaRPr>
          </a:p>
          <a:p>
            <a:pPr algn="l"/>
            <a:r>
              <a:rPr lang="en-US" sz="1600" b="1" dirty="0">
                <a:solidFill>
                  <a:schemeClr val="bg1"/>
                </a:solidFill>
                <a:latin typeface="Helvetica" pitchFamily="2" charset="0"/>
                <a:ea typeface="Hiragino Mincho Pro W3" panose="02020300000000000000" pitchFamily="18" charset="-128"/>
              </a:rPr>
              <a:t>Slide design: </a:t>
            </a:r>
          </a:p>
          <a:p>
            <a:pPr algn="l"/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ea typeface="Hiragino Mincho Pro W3" panose="02020300000000000000" pitchFamily="18" charset="-128"/>
              </a:rPr>
              <a:t>Richard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Helvetica" pitchFamily="2" charset="0"/>
                <a:ea typeface="Hiragino Mincho Pro W3" panose="02020300000000000000" pitchFamily="18" charset="-128"/>
              </a:rPr>
              <a:t>Barkus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ea typeface="Hiragino Mincho Pro W3" panose="02020300000000000000" pitchFamily="18" charset="-128"/>
              </a:rPr>
              <a:t>,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Jet Propulsion Laboratory, California Institute of Technology</a:t>
            </a:r>
          </a:p>
          <a:p>
            <a:pPr algn="l"/>
            <a:endParaRPr lang="en-US" sz="1600" dirty="0">
              <a:solidFill>
                <a:schemeClr val="bg1"/>
              </a:solidFill>
              <a:latin typeface="Helvetica" pitchFamily="2" charset="0"/>
              <a:ea typeface="Hiragino Mincho Pro W3" panose="02020300000000000000" pitchFamily="18" charset="-128"/>
            </a:endParaRPr>
          </a:p>
          <a:p>
            <a:pPr algn="l"/>
            <a:r>
              <a:rPr lang="en-US" sz="1600" b="1" dirty="0">
                <a:solidFill>
                  <a:schemeClr val="bg1"/>
                </a:solidFill>
                <a:latin typeface="Helvetica" pitchFamily="2" charset="0"/>
                <a:ea typeface="Hiragino Mincho Pro W3" panose="02020300000000000000" pitchFamily="18" charset="-128"/>
              </a:rPr>
              <a:t>Acknowledgement:</a:t>
            </a:r>
          </a:p>
          <a:p>
            <a:pPr algn="l"/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ea typeface="Hiragino Mincho Pro W3" panose="02020300000000000000" pitchFamily="18" charset="-128"/>
              </a:rPr>
              <a:t>This work was carried out at the Jet Propulsion Laboratory, California Institute of Technology, under a contract with the National Aeronautics and Space Administration, </a:t>
            </a:r>
          </a:p>
          <a:p>
            <a:pPr algn="l"/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ea typeface="Hiragino Mincho Pro W3" panose="02020300000000000000" pitchFamily="18" charset="-128"/>
              </a:rPr>
              <a:t>through funding from the NASA Exoplanet Exploration Program</a:t>
            </a:r>
            <a:endParaRPr lang="en-US" sz="1600" dirty="0"/>
          </a:p>
          <a:p>
            <a:pPr algn="l"/>
            <a:endParaRPr lang="en-US" sz="1600" dirty="0"/>
          </a:p>
          <a:p>
            <a:pPr algn="l"/>
            <a:r>
              <a:rPr lang="en-US" sz="1600" dirty="0"/>
              <a:t>All artwork made at JPL-Caltech.</a:t>
            </a:r>
          </a:p>
          <a:p>
            <a:pPr algn="l"/>
            <a:endParaRPr lang="en-US" sz="1600" dirty="0"/>
          </a:p>
          <a:p>
            <a:pPr algn="l"/>
            <a:endParaRPr lang="en-US" sz="1600" dirty="0"/>
          </a:p>
          <a:p>
            <a:pPr algn="l"/>
            <a:endParaRPr lang="en-US" sz="1600" dirty="0"/>
          </a:p>
          <a:p>
            <a:pPr algn="l"/>
            <a:endParaRPr lang="en-US"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7A8787-714A-A544-837E-C83B401C20B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6753069" y="4952849"/>
            <a:ext cx="1933731" cy="123211"/>
          </a:xfrm>
        </p:spPr>
        <p:txBody>
          <a:bodyPr/>
          <a:lstStyle/>
          <a:p>
            <a:fld id="{275C533D-D968-4A70-91E2-44C7FEDAA0E0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A0433-8F33-3E42-850D-6F066F43D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1254" y="114421"/>
            <a:ext cx="728420" cy="72842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7C4C39-F869-3F48-96C7-6E3D21527C5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B6D662E-4EDB-B547-9174-D657140FFD2E}" type="datetime4">
              <a:rPr lang="en-US" smtClean="0"/>
              <a:t>September 16, 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405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30C59DF-F678-154D-A55E-A94C1E1BAA4C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254000" y="4952492"/>
            <a:ext cx="1422400" cy="123211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88B3B-88B9-C440-8DF2-4389D57B4A78}" type="datetime4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504B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September 16, 2022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504B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81ABF5F-EE76-584D-92DA-72F79761305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138597" y="4951092"/>
            <a:ext cx="4866807" cy="124611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04B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document has been reviewed and determined not to contain export controlled technical data.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F12D92B-78D8-9D4A-8BCB-B216E9524D9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6913025" y="4951092"/>
            <a:ext cx="601370" cy="122071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533D-D968-4A70-91E2-44C7FEDAA0E0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504B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504B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exoplanet footer">
            <a:extLst>
              <a:ext uri="{FF2B5EF4-FFF2-40B4-BE49-F238E27FC236}">
                <a16:creationId xmlns:a16="http://schemas.microsoft.com/office/drawing/2014/main" id="{577AAC82-3B58-F84E-8B60-441A922D57F5}"/>
              </a:ext>
            </a:extLst>
          </p:cNvPr>
          <p:cNvSpPr txBox="1"/>
          <p:nvPr/>
        </p:nvSpPr>
        <p:spPr>
          <a:xfrm>
            <a:off x="7417658" y="4870046"/>
            <a:ext cx="1626110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70" normalizeH="0" baseline="0" noProof="0" dirty="0" err="1">
                <a:ln>
                  <a:noFill/>
                </a:ln>
                <a:solidFill>
                  <a:srgbClr val="504B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exoplanets.nasa.gov</a:t>
            </a:r>
            <a:endParaRPr kumimoji="0" lang="en-US" sz="1000" b="1" i="0" u="none" strike="noStrike" kern="0" cap="none" spc="70" normalizeH="0" baseline="0" noProof="0" dirty="0">
              <a:ln>
                <a:noFill/>
              </a:ln>
              <a:solidFill>
                <a:srgbClr val="504B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1" name="Light Curve - bicycle">
            <a:extLst>
              <a:ext uri="{FF2B5EF4-FFF2-40B4-BE49-F238E27FC236}">
                <a16:creationId xmlns:a16="http://schemas.microsoft.com/office/drawing/2014/main" id="{1747A3E7-AAB4-5F44-A837-DAFCE7941A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58490" y="820790"/>
            <a:ext cx="4000500" cy="2006600"/>
          </a:xfrm>
          <a:prstGeom prst="rect">
            <a:avLst/>
          </a:prstGeom>
        </p:spPr>
      </p:pic>
      <p:sp>
        <p:nvSpPr>
          <p:cNvPr id="64" name="Black cover rectangle for Bicycle Curve">
            <a:extLst>
              <a:ext uri="{FF2B5EF4-FFF2-40B4-BE49-F238E27FC236}">
                <a16:creationId xmlns:a16="http://schemas.microsoft.com/office/drawing/2014/main" id="{C387BB0C-C033-C849-8159-8E504251023A}"/>
              </a:ext>
            </a:extLst>
          </p:cNvPr>
          <p:cNvSpPr/>
          <p:nvPr/>
        </p:nvSpPr>
        <p:spPr>
          <a:xfrm>
            <a:off x="4820244" y="820789"/>
            <a:ext cx="4038746" cy="21247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2" name="Light Curve Axis for bicycle">
            <a:extLst>
              <a:ext uri="{FF2B5EF4-FFF2-40B4-BE49-F238E27FC236}">
                <a16:creationId xmlns:a16="http://schemas.microsoft.com/office/drawing/2014/main" id="{A843F73D-B70D-A34F-895A-C26979FDDD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58490" y="820790"/>
            <a:ext cx="4000500" cy="2006600"/>
          </a:xfrm>
          <a:prstGeom prst="rect">
            <a:avLst/>
          </a:prstGeom>
        </p:spPr>
      </p:pic>
      <p:pic>
        <p:nvPicPr>
          <p:cNvPr id="67" name="Cyclist color icon">
            <a:extLst>
              <a:ext uri="{FF2B5EF4-FFF2-40B4-BE49-F238E27FC236}">
                <a16:creationId xmlns:a16="http://schemas.microsoft.com/office/drawing/2014/main" id="{B1B90737-A9EA-6B4B-BC70-1D00773AC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3208" y="1884949"/>
            <a:ext cx="384235" cy="361961"/>
          </a:xfrm>
          <a:prstGeom prst="rect">
            <a:avLst/>
          </a:prstGeom>
        </p:spPr>
      </p:pic>
      <p:sp>
        <p:nvSpPr>
          <p:cNvPr id="65" name="Reveal Black Rectangle">
            <a:extLst>
              <a:ext uri="{FF2B5EF4-FFF2-40B4-BE49-F238E27FC236}">
                <a16:creationId xmlns:a16="http://schemas.microsoft.com/office/drawing/2014/main" id="{C1AF7A83-91B3-A041-A730-D585DE4B75E0}"/>
              </a:ext>
            </a:extLst>
          </p:cNvPr>
          <p:cNvSpPr/>
          <p:nvPr/>
        </p:nvSpPr>
        <p:spPr>
          <a:xfrm>
            <a:off x="4351020" y="762000"/>
            <a:ext cx="4483100" cy="214093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9" name="Light Curve - Truck">
            <a:extLst>
              <a:ext uri="{FF2B5EF4-FFF2-40B4-BE49-F238E27FC236}">
                <a16:creationId xmlns:a16="http://schemas.microsoft.com/office/drawing/2014/main" id="{C642D500-57F9-5C42-AF97-BC0348B82B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892968" y="820790"/>
            <a:ext cx="4000500" cy="2006600"/>
          </a:xfrm>
          <a:prstGeom prst="rect">
            <a:avLst/>
          </a:prstGeom>
        </p:spPr>
      </p:pic>
      <p:sp>
        <p:nvSpPr>
          <p:cNvPr id="53" name="Black cover rectangle for Truck Curve">
            <a:extLst>
              <a:ext uri="{FF2B5EF4-FFF2-40B4-BE49-F238E27FC236}">
                <a16:creationId xmlns:a16="http://schemas.microsoft.com/office/drawing/2014/main" id="{F1E033DA-9DE6-4044-BC85-7EB001B55CA0}"/>
              </a:ext>
            </a:extLst>
          </p:cNvPr>
          <p:cNvSpPr/>
          <p:nvPr/>
        </p:nvSpPr>
        <p:spPr>
          <a:xfrm>
            <a:off x="1809538" y="820789"/>
            <a:ext cx="4187905" cy="212470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2" name="Light Curve Axis for truck">
            <a:extLst>
              <a:ext uri="{FF2B5EF4-FFF2-40B4-BE49-F238E27FC236}">
                <a16:creationId xmlns:a16="http://schemas.microsoft.com/office/drawing/2014/main" id="{04A6A8E9-8BA9-6747-869D-2898938D25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92968" y="820790"/>
            <a:ext cx="4000500" cy="2006600"/>
          </a:xfrm>
          <a:prstGeom prst="rect">
            <a:avLst/>
          </a:prstGeom>
        </p:spPr>
      </p:pic>
      <p:pic>
        <p:nvPicPr>
          <p:cNvPr id="71" name="Truck color icon">
            <a:extLst>
              <a:ext uri="{FF2B5EF4-FFF2-40B4-BE49-F238E27FC236}">
                <a16:creationId xmlns:a16="http://schemas.microsoft.com/office/drawing/2014/main" id="{DFC610B2-74CD-5943-A08B-8AC79D8B01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078" y="1824090"/>
            <a:ext cx="676708" cy="389195"/>
          </a:xfrm>
          <a:prstGeom prst="rect">
            <a:avLst/>
          </a:prstGeom>
        </p:spPr>
      </p:pic>
      <p:pic>
        <p:nvPicPr>
          <p:cNvPr id="11" name="Intersection with headlights - all">
            <a:extLst>
              <a:ext uri="{FF2B5EF4-FFF2-40B4-BE49-F238E27FC236}">
                <a16:creationId xmlns:a16="http://schemas.microsoft.com/office/drawing/2014/main" id="{1D93B27B-E042-454C-BFB0-A7FF75854A0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0" y="908050"/>
            <a:ext cx="9144000" cy="3327400"/>
          </a:xfrm>
          <a:prstGeom prst="rect">
            <a:avLst/>
          </a:prstGeom>
        </p:spPr>
      </p:pic>
      <p:pic>
        <p:nvPicPr>
          <p:cNvPr id="45" name="Truck #2 w shadow">
            <a:extLst>
              <a:ext uri="{FF2B5EF4-FFF2-40B4-BE49-F238E27FC236}">
                <a16:creationId xmlns:a16="http://schemas.microsoft.com/office/drawing/2014/main" id="{1F50C79D-0FA4-AD45-B157-18F3924476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022600" y="3300161"/>
            <a:ext cx="3022600" cy="2311400"/>
          </a:xfrm>
          <a:prstGeom prst="rect">
            <a:avLst/>
          </a:prstGeom>
        </p:spPr>
      </p:pic>
      <p:pic>
        <p:nvPicPr>
          <p:cNvPr id="42" name="Truck #1 w shadow">
            <a:extLst>
              <a:ext uri="{FF2B5EF4-FFF2-40B4-BE49-F238E27FC236}">
                <a16:creationId xmlns:a16="http://schemas.microsoft.com/office/drawing/2014/main" id="{531582F2-C0D5-314D-B7FE-A6703FD27B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022600" y="1349984"/>
            <a:ext cx="3022600" cy="2311400"/>
          </a:xfrm>
          <a:prstGeom prst="rect">
            <a:avLst/>
          </a:prstGeom>
        </p:spPr>
      </p:pic>
      <p:pic>
        <p:nvPicPr>
          <p:cNvPr id="44" name="Cyclist #2 w shadow">
            <a:extLst>
              <a:ext uri="{FF2B5EF4-FFF2-40B4-BE49-F238E27FC236}">
                <a16:creationId xmlns:a16="http://schemas.microsoft.com/office/drawing/2014/main" id="{E6281546-E283-B248-915A-17D08179ED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29632" y="3854046"/>
            <a:ext cx="876300" cy="1016000"/>
          </a:xfrm>
          <a:prstGeom prst="rect">
            <a:avLst/>
          </a:prstGeom>
        </p:spPr>
      </p:pic>
      <p:pic>
        <p:nvPicPr>
          <p:cNvPr id="40" name="Cyclist #1 w shadow">
            <a:extLst>
              <a:ext uri="{FF2B5EF4-FFF2-40B4-BE49-F238E27FC236}">
                <a16:creationId xmlns:a16="http://schemas.microsoft.com/office/drawing/2014/main" id="{ADD99B38-3951-6847-82AD-2600800623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29632" y="1886934"/>
            <a:ext cx="876300" cy="1016000"/>
          </a:xfrm>
          <a:prstGeom prst="rect">
            <a:avLst/>
          </a:prstGeom>
        </p:spPr>
      </p:pic>
      <p:sp>
        <p:nvSpPr>
          <p:cNvPr id="13" name="Rectangle cleanup">
            <a:extLst>
              <a:ext uri="{FF2B5EF4-FFF2-40B4-BE49-F238E27FC236}">
                <a16:creationId xmlns:a16="http://schemas.microsoft.com/office/drawing/2014/main" id="{B9440F46-178E-814A-B94F-03186A90956C}"/>
              </a:ext>
            </a:extLst>
          </p:cNvPr>
          <p:cNvSpPr/>
          <p:nvPr/>
        </p:nvSpPr>
        <p:spPr>
          <a:xfrm>
            <a:off x="-3325091" y="-249382"/>
            <a:ext cx="3325091" cy="599703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4" name="Intersection with headlights - front curbs">
            <a:extLst>
              <a:ext uri="{FF2B5EF4-FFF2-40B4-BE49-F238E27FC236}">
                <a16:creationId xmlns:a16="http://schemas.microsoft.com/office/drawing/2014/main" id="{894638E9-EF9F-8745-A4B9-BB5135DE901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0" y="908050"/>
            <a:ext cx="9144000" cy="3327400"/>
          </a:xfrm>
          <a:prstGeom prst="rect">
            <a:avLst/>
          </a:prstGeom>
        </p:spPr>
      </p:pic>
      <p:sp>
        <p:nvSpPr>
          <p:cNvPr id="54" name="TextBox - &quot;The presense and motion...&quot;">
            <a:extLst>
              <a:ext uri="{FF2B5EF4-FFF2-40B4-BE49-F238E27FC236}">
                <a16:creationId xmlns:a16="http://schemas.microsoft.com/office/drawing/2014/main" id="{6FB6CE49-175A-7D46-ABDA-16D848E7DD35}"/>
              </a:ext>
            </a:extLst>
          </p:cNvPr>
          <p:cNvSpPr txBox="1"/>
          <p:nvPr/>
        </p:nvSpPr>
        <p:spPr>
          <a:xfrm>
            <a:off x="990600" y="362903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0C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presence (and motion) of objects far too small to be seen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0C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0C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 be revealed by observing changes in a star’s brightness.</a:t>
            </a:r>
          </a:p>
        </p:txBody>
      </p:sp>
      <p:sp>
        <p:nvSpPr>
          <p:cNvPr id="50" name="TextBox - &quot;Astronomers...&quot;">
            <a:extLst>
              <a:ext uri="{FF2B5EF4-FFF2-40B4-BE49-F238E27FC236}">
                <a16:creationId xmlns:a16="http://schemas.microsoft.com/office/drawing/2014/main" id="{E4FCC510-F6F8-EE42-B7F3-9C88120B1376}"/>
              </a:ext>
            </a:extLst>
          </p:cNvPr>
          <p:cNvSpPr txBox="1"/>
          <p:nvPr/>
        </p:nvSpPr>
        <p:spPr>
          <a:xfrm>
            <a:off x="1520655" y="3115683"/>
            <a:ext cx="610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0C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Astronomers use this same trick to discover exoplanets. </a:t>
            </a:r>
          </a:p>
        </p:txBody>
      </p:sp>
      <p:sp>
        <p:nvSpPr>
          <p:cNvPr id="48" name="TextBox - &quot;brightness documented...&quot;">
            <a:extLst>
              <a:ext uri="{FF2B5EF4-FFF2-40B4-BE49-F238E27FC236}">
                <a16:creationId xmlns:a16="http://schemas.microsoft.com/office/drawing/2014/main" id="{6F68F47C-B88B-754C-BF01-84AC6DCF91F5}"/>
              </a:ext>
            </a:extLst>
          </p:cNvPr>
          <p:cNvSpPr txBox="1"/>
          <p:nvPr/>
        </p:nvSpPr>
        <p:spPr>
          <a:xfrm>
            <a:off x="1208217" y="3379393"/>
            <a:ext cx="5706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0C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Any amount of decrease in the light’s brightness,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0C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brought about by the passing object,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0C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 be documented using a “light curve.”</a:t>
            </a:r>
          </a:p>
        </p:txBody>
      </p:sp>
      <p:sp>
        <p:nvSpPr>
          <p:cNvPr id="17" name="TextBox - &quot;Unseen objects...&quot;">
            <a:extLst>
              <a:ext uri="{FF2B5EF4-FFF2-40B4-BE49-F238E27FC236}">
                <a16:creationId xmlns:a16="http://schemas.microsoft.com/office/drawing/2014/main" id="{523CADA3-C3A1-BB4B-AE42-66FAC8308F5F}"/>
              </a:ext>
            </a:extLst>
          </p:cNvPr>
          <p:cNvSpPr txBox="1"/>
          <p:nvPr/>
        </p:nvSpPr>
        <p:spPr>
          <a:xfrm>
            <a:off x="1639636" y="3379393"/>
            <a:ext cx="4844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0C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Unseen objects may reveal themselves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0C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0C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when passing in front of a light source.</a:t>
            </a:r>
          </a:p>
        </p:txBody>
      </p:sp>
      <p:pic>
        <p:nvPicPr>
          <p:cNvPr id="23" name="Intersection with NO headlights">
            <a:extLst>
              <a:ext uri="{FF2B5EF4-FFF2-40B4-BE49-F238E27FC236}">
                <a16:creationId xmlns:a16="http://schemas.microsoft.com/office/drawing/2014/main" id="{25423460-DA28-9641-8B62-56F193ECC7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908050"/>
            <a:ext cx="9144000" cy="3327400"/>
          </a:xfrm>
          <a:prstGeom prst="rect">
            <a:avLst/>
          </a:prstGeom>
        </p:spPr>
      </p:pic>
      <p:pic>
        <p:nvPicPr>
          <p:cNvPr id="19" name="Approaching Intersection">
            <a:extLst>
              <a:ext uri="{FF2B5EF4-FFF2-40B4-BE49-F238E27FC236}">
                <a16:creationId xmlns:a16="http://schemas.microsoft.com/office/drawing/2014/main" id="{6469D368-C04C-9249-A638-F208EB2B2B5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0" y="908050"/>
            <a:ext cx="9144000" cy="3327400"/>
          </a:xfrm>
          <a:prstGeom prst="rect">
            <a:avLst/>
          </a:prstGeom>
        </p:spPr>
      </p:pic>
      <p:pic>
        <p:nvPicPr>
          <p:cNvPr id="47" name="Approaching headlights">
            <a:extLst>
              <a:ext uri="{FF2B5EF4-FFF2-40B4-BE49-F238E27FC236}">
                <a16:creationId xmlns:a16="http://schemas.microsoft.com/office/drawing/2014/main" id="{1204B748-B80F-634A-B015-95E3A2EF8D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07166" y="1485266"/>
            <a:ext cx="2178050" cy="1663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89BD44-5872-BE46-8AC6-75926DA7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</p:spPr>
        <p:txBody>
          <a:bodyPr/>
          <a:lstStyle/>
          <a:p>
            <a:r>
              <a:rPr lang="en-US" dirty="0">
                <a:solidFill>
                  <a:srgbClr val="9488BD"/>
                </a:solidFill>
              </a:rPr>
              <a:t>Exoplanet Detection </a:t>
            </a:r>
            <a:r>
              <a:rPr lang="en-US" sz="1600" dirty="0">
                <a:solidFill>
                  <a:srgbClr val="9488BD"/>
                </a:solidFill>
              </a:rPr>
              <a:t>– Transit Method</a:t>
            </a:r>
          </a:p>
        </p:txBody>
      </p:sp>
      <p:sp>
        <p:nvSpPr>
          <p:cNvPr id="5" name="Text Header">
            <a:extLst>
              <a:ext uri="{FF2B5EF4-FFF2-40B4-BE49-F238E27FC236}">
                <a16:creationId xmlns:a16="http://schemas.microsoft.com/office/drawing/2014/main" id="{C8A06119-92B9-A545-93AC-A2954A8199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4000" y="132080"/>
            <a:ext cx="8514080" cy="205979"/>
          </a:xfrm>
        </p:spPr>
        <p:txBody>
          <a:bodyPr/>
          <a:lstStyle/>
          <a:p>
            <a:r>
              <a:rPr lang="en-US" dirty="0">
                <a:solidFill>
                  <a:srgbClr val="BBB4D3"/>
                </a:solidFill>
              </a:rPr>
              <a:t>Exoplanet Communications</a:t>
            </a:r>
          </a:p>
        </p:txBody>
      </p:sp>
      <p:sp>
        <p:nvSpPr>
          <p:cNvPr id="32" name="TextBox - &quot;A car's headlights...&quot;">
            <a:extLst>
              <a:ext uri="{FF2B5EF4-FFF2-40B4-BE49-F238E27FC236}">
                <a16:creationId xmlns:a16="http://schemas.microsoft.com/office/drawing/2014/main" id="{ECE94849-73C1-9F43-999B-8129F81B89A1}"/>
              </a:ext>
            </a:extLst>
          </p:cNvPr>
          <p:cNvSpPr txBox="1"/>
          <p:nvPr/>
        </p:nvSpPr>
        <p:spPr>
          <a:xfrm>
            <a:off x="1639636" y="2975436"/>
            <a:ext cx="4844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9488B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car’s headlights on a dark street.</a:t>
            </a:r>
          </a:p>
        </p:txBody>
      </p:sp>
    </p:spTree>
    <p:extLst>
      <p:ext uri="{BB962C8B-B14F-4D97-AF65-F5344CB8AC3E}">
        <p14:creationId xmlns:p14="http://schemas.microsoft.com/office/powerpoint/2010/main" val="33737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1605E-6 L -0.0217 0.04938 " pathEditMode="relative" rAng="0" ptsTypes="AA">
                                      <p:cBhvr>
                                        <p:cTn id="6" dur="5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24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500" fill="hold"/>
                                        <p:tgtEl>
                                          <p:spTgt spid="4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4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96296E-6 L 1.3257 -0.00371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85" y="-18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4.44444E-6 -7.40741E-7 L 1.23628 0.00062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06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3799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98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3796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97531E-6 L 1.32639 -0.0034 " pathEditMode="relative" rAng="0" ptsTypes="AA">
                                      <p:cBhvr>
                                        <p:cTn id="59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319" y="-18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77778E-7 6.17284E-7 L 0.44774 6.17284E-7 " pathEditMode="relative" rAng="0" ptsTypes="AA">
                                      <p:cBhvr>
                                        <p:cTn id="61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-0.1684 3.7037E-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L 1.2368 -0.00124 " pathEditMode="relative" rAng="0" ptsTypes="AA">
                                      <p:cBhvr>
                                        <p:cTn id="83" dur="7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40" y="-62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animMotion origin="layout" path="M 3.33333E-6 6.17284E-7 L 0.45 0.00031 " pathEditMode="relative" rAng="0" ptsTypes="AA">
                                      <p:cBhvr>
                                        <p:cTn id="85" dur="4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5" grpId="1" animBg="1"/>
      <p:bldP spid="53" grpId="0" animBg="1"/>
      <p:bldP spid="53" grpId="1" animBg="1"/>
      <p:bldP spid="54" grpId="0"/>
      <p:bldP spid="50" grpId="0"/>
      <p:bldP spid="48" grpId="0"/>
      <p:bldP spid="48" grpId="1"/>
      <p:bldP spid="17" grpId="0"/>
      <p:bldP spid="17" grpId="1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30C59DF-F678-154D-A55E-A94C1E1BAA4C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254000" y="4952492"/>
            <a:ext cx="1422400" cy="123211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88B3B-88B9-C440-8DF2-4389D57B4A78}" type="datetime4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504B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September 16, 2022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504B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81ABF5F-EE76-584D-92DA-72F79761305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138597" y="4951092"/>
            <a:ext cx="4866807" cy="124611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04B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document has been reviewed and determined not to contain export controlled technical data.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F12D92B-78D8-9D4A-8BCB-B216E9524D9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6913025" y="4951092"/>
            <a:ext cx="601370" cy="122071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533D-D968-4A70-91E2-44C7FEDAA0E0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504B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504B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exoplanet footer">
            <a:extLst>
              <a:ext uri="{FF2B5EF4-FFF2-40B4-BE49-F238E27FC236}">
                <a16:creationId xmlns:a16="http://schemas.microsoft.com/office/drawing/2014/main" id="{577AAC82-3B58-F84E-8B60-441A922D57F5}"/>
              </a:ext>
            </a:extLst>
          </p:cNvPr>
          <p:cNvSpPr txBox="1"/>
          <p:nvPr/>
        </p:nvSpPr>
        <p:spPr>
          <a:xfrm>
            <a:off x="7417658" y="4870046"/>
            <a:ext cx="1626110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70" normalizeH="0" baseline="0" noProof="0" dirty="0" err="1">
                <a:ln>
                  <a:noFill/>
                </a:ln>
                <a:solidFill>
                  <a:srgbClr val="504B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exoplanets.nasa.gov</a:t>
            </a:r>
            <a:endParaRPr kumimoji="0" lang="en-US" sz="1000" b="1" i="0" u="none" strike="noStrike" kern="0" cap="none" spc="70" normalizeH="0" baseline="0" noProof="0" dirty="0">
              <a:ln>
                <a:noFill/>
              </a:ln>
              <a:solidFill>
                <a:srgbClr val="504B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9BD44-5872-BE46-8AC6-75926DA7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</p:spPr>
        <p:txBody>
          <a:bodyPr/>
          <a:lstStyle/>
          <a:p>
            <a:r>
              <a:rPr lang="en-US" dirty="0">
                <a:solidFill>
                  <a:srgbClr val="9488BD"/>
                </a:solidFill>
              </a:rPr>
              <a:t>Exoplanet Detection </a:t>
            </a:r>
            <a:r>
              <a:rPr lang="en-US" sz="1600" dirty="0">
                <a:solidFill>
                  <a:srgbClr val="9488BD"/>
                </a:solidFill>
              </a:rPr>
              <a:t>– Transit Method</a:t>
            </a:r>
          </a:p>
        </p:txBody>
      </p:sp>
      <p:sp>
        <p:nvSpPr>
          <p:cNvPr id="5" name="Text Header">
            <a:extLst>
              <a:ext uri="{FF2B5EF4-FFF2-40B4-BE49-F238E27FC236}">
                <a16:creationId xmlns:a16="http://schemas.microsoft.com/office/drawing/2014/main" id="{C8A06119-92B9-A545-93AC-A2954A8199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4000" y="132080"/>
            <a:ext cx="8514080" cy="205979"/>
          </a:xfrm>
        </p:spPr>
        <p:txBody>
          <a:bodyPr/>
          <a:lstStyle/>
          <a:p>
            <a:r>
              <a:rPr lang="en-US" dirty="0">
                <a:solidFill>
                  <a:srgbClr val="BBB4D3"/>
                </a:solidFill>
              </a:rPr>
              <a:t>Exoplanet Communications</a:t>
            </a:r>
          </a:p>
        </p:txBody>
      </p:sp>
      <p:pic>
        <p:nvPicPr>
          <p:cNvPr id="33" name="Light Curve - Jupiter-like">
            <a:extLst>
              <a:ext uri="{FF2B5EF4-FFF2-40B4-BE49-F238E27FC236}">
                <a16:creationId xmlns:a16="http://schemas.microsoft.com/office/drawing/2014/main" id="{315DACC4-5E94-634A-94CE-A040F8C1BB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0476" y="814471"/>
            <a:ext cx="4000500" cy="2006600"/>
          </a:xfrm>
          <a:prstGeom prst="rect">
            <a:avLst/>
          </a:prstGeom>
        </p:spPr>
      </p:pic>
      <p:sp>
        <p:nvSpPr>
          <p:cNvPr id="34" name="Black Rectangle - Jupiter light curve">
            <a:extLst>
              <a:ext uri="{FF2B5EF4-FFF2-40B4-BE49-F238E27FC236}">
                <a16:creationId xmlns:a16="http://schemas.microsoft.com/office/drawing/2014/main" id="{379308FC-204C-BA4B-9B18-8994EA2B6935}"/>
              </a:ext>
            </a:extLst>
          </p:cNvPr>
          <p:cNvSpPr/>
          <p:nvPr/>
        </p:nvSpPr>
        <p:spPr>
          <a:xfrm>
            <a:off x="392894" y="821559"/>
            <a:ext cx="3958082" cy="19995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Light Curve - Earth-like">
            <a:extLst>
              <a:ext uri="{FF2B5EF4-FFF2-40B4-BE49-F238E27FC236}">
                <a16:creationId xmlns:a16="http://schemas.microsoft.com/office/drawing/2014/main" id="{1C4D5BC6-1BF5-6848-942B-EC04123E21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56817" y="821559"/>
            <a:ext cx="4000500" cy="2006600"/>
          </a:xfrm>
          <a:prstGeom prst="rect">
            <a:avLst/>
          </a:prstGeom>
        </p:spPr>
      </p:pic>
      <p:sp>
        <p:nvSpPr>
          <p:cNvPr id="36" name="Black Rectangle - Jupiter light curve">
            <a:extLst>
              <a:ext uri="{FF2B5EF4-FFF2-40B4-BE49-F238E27FC236}">
                <a16:creationId xmlns:a16="http://schemas.microsoft.com/office/drawing/2014/main" id="{4B3B46F2-D29B-EC48-9301-2E795EB9FBCC}"/>
              </a:ext>
            </a:extLst>
          </p:cNvPr>
          <p:cNvSpPr/>
          <p:nvPr/>
        </p:nvSpPr>
        <p:spPr>
          <a:xfrm>
            <a:off x="4872297" y="821559"/>
            <a:ext cx="3958082" cy="19995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7" name="Star with orbit ellipse - Earth">
            <a:extLst>
              <a:ext uri="{FF2B5EF4-FFF2-40B4-BE49-F238E27FC236}">
                <a16:creationId xmlns:a16="http://schemas.microsoft.com/office/drawing/2014/main" id="{935AE9A3-6E99-844C-A7FA-7B4AEBB0F7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738913" y="3067561"/>
            <a:ext cx="4572000" cy="1879600"/>
          </a:xfrm>
          <a:prstGeom prst="rect">
            <a:avLst/>
          </a:prstGeom>
        </p:spPr>
      </p:pic>
      <p:pic>
        <p:nvPicPr>
          <p:cNvPr id="38" name="Star with orbit ellipse - Jupiter">
            <a:extLst>
              <a:ext uri="{FF2B5EF4-FFF2-40B4-BE49-F238E27FC236}">
                <a16:creationId xmlns:a16="http://schemas.microsoft.com/office/drawing/2014/main" id="{40358E75-2D05-4B4E-9EA3-09EA8C7E57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54000" y="3067561"/>
            <a:ext cx="4572000" cy="1879600"/>
          </a:xfrm>
          <a:prstGeom prst="rect">
            <a:avLst/>
          </a:prstGeom>
        </p:spPr>
      </p:pic>
      <p:pic>
        <p:nvPicPr>
          <p:cNvPr id="39" name="Light Curve Axes - Earth-sized">
            <a:extLst>
              <a:ext uri="{FF2B5EF4-FFF2-40B4-BE49-F238E27FC236}">
                <a16:creationId xmlns:a16="http://schemas.microsoft.com/office/drawing/2014/main" id="{5FFCCA6B-9A2B-9145-BCD0-154C52270F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856817" y="821559"/>
            <a:ext cx="4000500" cy="2006600"/>
          </a:xfrm>
          <a:prstGeom prst="rect">
            <a:avLst/>
          </a:prstGeom>
        </p:spPr>
      </p:pic>
      <p:pic>
        <p:nvPicPr>
          <p:cNvPr id="41" name="Light Curve Axes - Jupiter-sized">
            <a:extLst>
              <a:ext uri="{FF2B5EF4-FFF2-40B4-BE49-F238E27FC236}">
                <a16:creationId xmlns:a16="http://schemas.microsoft.com/office/drawing/2014/main" id="{D5D13865-E0C3-EF47-96E6-917C7CD76CA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50476" y="814471"/>
            <a:ext cx="4000500" cy="2006600"/>
          </a:xfrm>
          <a:prstGeom prst="rect">
            <a:avLst/>
          </a:prstGeom>
        </p:spPr>
      </p:pic>
      <p:pic>
        <p:nvPicPr>
          <p:cNvPr id="43" name="Jupiter icon w Light Curve">
            <a:extLst>
              <a:ext uri="{FF2B5EF4-FFF2-40B4-BE49-F238E27FC236}">
                <a16:creationId xmlns:a16="http://schemas.microsoft.com/office/drawing/2014/main" id="{A380E046-517D-5B4C-AC55-CD82F943474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50476" y="814471"/>
            <a:ext cx="4000500" cy="2006600"/>
          </a:xfrm>
          <a:prstGeom prst="rect">
            <a:avLst/>
          </a:prstGeom>
        </p:spPr>
      </p:pic>
      <p:pic>
        <p:nvPicPr>
          <p:cNvPr id="46" name="Earth icon w Light Curve">
            <a:extLst>
              <a:ext uri="{FF2B5EF4-FFF2-40B4-BE49-F238E27FC236}">
                <a16:creationId xmlns:a16="http://schemas.microsoft.com/office/drawing/2014/main" id="{E0373C74-9266-8547-8709-8AF3FC625BD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856817" y="821559"/>
            <a:ext cx="4000500" cy="2006600"/>
          </a:xfrm>
          <a:prstGeom prst="rect">
            <a:avLst/>
          </a:prstGeom>
        </p:spPr>
      </p:pic>
      <p:pic>
        <p:nvPicPr>
          <p:cNvPr id="55" name="Earth-like planet w callout">
            <a:extLst>
              <a:ext uri="{FF2B5EF4-FFF2-40B4-BE49-F238E27FC236}">
                <a16:creationId xmlns:a16="http://schemas.microsoft.com/office/drawing/2014/main" id="{ED7360AD-EFD9-5F4C-A13D-D8ED14B2139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880194" y="2794043"/>
            <a:ext cx="660087" cy="1327198"/>
          </a:xfrm>
          <a:prstGeom prst="rect">
            <a:avLst/>
          </a:prstGeom>
        </p:spPr>
      </p:pic>
      <p:pic>
        <p:nvPicPr>
          <p:cNvPr id="56" name="Jupiter-like planet w callout">
            <a:extLst>
              <a:ext uri="{FF2B5EF4-FFF2-40B4-BE49-F238E27FC236}">
                <a16:creationId xmlns:a16="http://schemas.microsoft.com/office/drawing/2014/main" id="{919558DE-DD34-9048-AE45-7C4700448FA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95281" y="2794043"/>
            <a:ext cx="660087" cy="1327198"/>
          </a:xfrm>
          <a:prstGeom prst="rect">
            <a:avLst/>
          </a:prstGeom>
        </p:spPr>
      </p:pic>
      <p:pic>
        <p:nvPicPr>
          <p:cNvPr id="57" name="Jupiter only">
            <a:extLst>
              <a:ext uri="{FF2B5EF4-FFF2-40B4-BE49-F238E27FC236}">
                <a16:creationId xmlns:a16="http://schemas.microsoft.com/office/drawing/2014/main" id="{284BB177-CA57-8C4E-8E26-F91D6FF728C8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7205" y="2766226"/>
            <a:ext cx="718312" cy="718312"/>
          </a:xfrm>
          <a:prstGeom prst="rect">
            <a:avLst/>
          </a:prstGeom>
        </p:spPr>
      </p:pic>
      <p:pic>
        <p:nvPicPr>
          <p:cNvPr id="58" name="Earth only">
            <a:extLst>
              <a:ext uri="{FF2B5EF4-FFF2-40B4-BE49-F238E27FC236}">
                <a16:creationId xmlns:a16="http://schemas.microsoft.com/office/drawing/2014/main" id="{D4AAFDD9-C32B-3E45-B91E-B8B39B0C62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17528" y="3037459"/>
            <a:ext cx="185420" cy="182880"/>
          </a:xfrm>
          <a:prstGeom prst="rect">
            <a:avLst/>
          </a:prstGeom>
        </p:spPr>
      </p:pic>
      <p:sp>
        <p:nvSpPr>
          <p:cNvPr id="59" name="TextBox - &quot;However measuing...&quot;">
            <a:extLst>
              <a:ext uri="{FF2B5EF4-FFF2-40B4-BE49-F238E27FC236}">
                <a16:creationId xmlns:a16="http://schemas.microsoft.com/office/drawing/2014/main" id="{5C9D0B31-2C47-154A-9794-202943498466}"/>
              </a:ext>
            </a:extLst>
          </p:cNvPr>
          <p:cNvSpPr txBox="1"/>
          <p:nvPr/>
        </p:nvSpPr>
        <p:spPr>
          <a:xfrm>
            <a:off x="4572000" y="2020986"/>
            <a:ext cx="4000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0C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However, these observed changes to a star’s brightness are incredibly tiny, making the study of them very challenging.</a:t>
            </a:r>
          </a:p>
        </p:txBody>
      </p:sp>
      <p:sp>
        <p:nvSpPr>
          <p:cNvPr id="60" name="TextBox - Jupiter-size planet">
            <a:extLst>
              <a:ext uri="{FF2B5EF4-FFF2-40B4-BE49-F238E27FC236}">
                <a16:creationId xmlns:a16="http://schemas.microsoft.com/office/drawing/2014/main" id="{5DC92E65-F76C-A347-8328-83E1EB376E90}"/>
              </a:ext>
            </a:extLst>
          </p:cNvPr>
          <p:cNvSpPr txBox="1"/>
          <p:nvPr/>
        </p:nvSpPr>
        <p:spPr>
          <a:xfrm>
            <a:off x="1094187" y="2832995"/>
            <a:ext cx="1233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488B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Jupiter-size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488B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planet</a:t>
            </a:r>
          </a:p>
        </p:txBody>
      </p:sp>
      <p:sp>
        <p:nvSpPr>
          <p:cNvPr id="63" name="TextBox - Earth-size planet">
            <a:extLst>
              <a:ext uri="{FF2B5EF4-FFF2-40B4-BE49-F238E27FC236}">
                <a16:creationId xmlns:a16="http://schemas.microsoft.com/office/drawing/2014/main" id="{C76FEDBF-C5B1-1D48-AB00-1B450FFE9FEB}"/>
              </a:ext>
            </a:extLst>
          </p:cNvPr>
          <p:cNvSpPr txBox="1"/>
          <p:nvPr/>
        </p:nvSpPr>
        <p:spPr>
          <a:xfrm>
            <a:off x="5331841" y="2832995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488B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</a:t>
            </a:r>
            <a:r>
              <a:rPr kumimoji="0" lang="en-US" sz="1600" b="0" i="0" u="none" strike="noStrike" kern="1200" cap="none" spc="60" normalizeH="0" baseline="0" noProof="0" dirty="0">
                <a:ln>
                  <a:noFill/>
                </a:ln>
                <a:solidFill>
                  <a:srgbClr val="9488B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488B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th-size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488B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planet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AE4BD1-3BE2-B44D-A988-5A9C44841DAE}"/>
              </a:ext>
            </a:extLst>
          </p:cNvPr>
          <p:cNvSpPr txBox="1"/>
          <p:nvPr/>
        </p:nvSpPr>
        <p:spPr>
          <a:xfrm>
            <a:off x="1393643" y="835020"/>
            <a:ext cx="22573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488B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(Depth exaggerated for clarity)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982F400-CF85-AF44-80D7-0602AFE94CBC}"/>
              </a:ext>
            </a:extLst>
          </p:cNvPr>
          <p:cNvSpPr txBox="1"/>
          <p:nvPr/>
        </p:nvSpPr>
        <p:spPr>
          <a:xfrm>
            <a:off x="5897911" y="835020"/>
            <a:ext cx="22573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488B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(Depth exaggerated for clarity)</a:t>
            </a:r>
          </a:p>
        </p:txBody>
      </p:sp>
    </p:spTree>
    <p:extLst>
      <p:ext uri="{BB962C8B-B14F-4D97-AF65-F5344CB8AC3E}">
        <p14:creationId xmlns:p14="http://schemas.microsoft.com/office/powerpoint/2010/main" val="373542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800" fill="hold"/>
                                        <p:tgtEl>
                                          <p:spTgt spid="5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22222E-6 C 0.0066 0.03735 0.14132 0.04692 0.20087 0.04506 C 0.25747 0.0463 0.39219 0.03642 0.39809 -2.22222E-6 " pathEditMode="relative" rAng="0" ptsTypes="AAA">
                                      <p:cBhvr>
                                        <p:cTn id="16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225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5E-6 -2.34568E-6 L 0.43282 -2.34568E-6 " pathEditMode="relative" rAng="0" ptsTypes="AA">
                                      <p:cBhvr>
                                        <p:cTn id="18" dur="37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1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6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1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1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1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ac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1000" fill="hold"/>
                                        <p:tgtEl>
                                          <p:spTgt spid="5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C 0.0066 0.03735 0.14132 0.04692 0.20087 0.04506 C 0.25747 0.0463 0.39219 0.03642 0.39809 -2.22222E-6 " pathEditMode="relative" rAng="0" ptsTypes="AAA">
                                      <p:cBhvr>
                                        <p:cTn id="62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225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-2.34568E-6 L 0.43282 -2.34568E-6 " pathEditMode="relative" rAng="0" ptsTypes="AA">
                                      <p:cBhvr>
                                        <p:cTn id="64" dur="2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1.7284E-6 C -0.00035 0.03765 0.00017 0.09815 -0.00018 0.19321 C -0.00035 0.35926 -0.13646 0.39012 -0.24688 0.39012 L -0.49289 0.39012 " pathEditMode="relative" rAng="0" ptsTypes="AAAA">
                                      <p:cBhvr>
                                        <p:cTn id="93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35" y="19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59" grpId="0"/>
      <p:bldP spid="60" grpId="0"/>
      <p:bldP spid="63" grpId="0"/>
      <p:bldP spid="63" grpId="1"/>
      <p:bldP spid="3" grpId="0"/>
      <p:bldP spid="3" grpId="1"/>
      <p:bldP spid="66" grpId="0"/>
      <p:bldP spid="6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30C59DF-F678-154D-A55E-A94C1E1BAA4C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254000" y="4952492"/>
            <a:ext cx="1422400" cy="123211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88B3B-88B9-C440-8DF2-4389D57B4A78}" type="datetime4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504B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September 16, 2022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504B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81ABF5F-EE76-584D-92DA-72F79761305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138597" y="4951092"/>
            <a:ext cx="4866807" cy="124611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04B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document has been reviewed and determined not to contain export controlled technical data.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F12D92B-78D8-9D4A-8BCB-B216E9524D9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6913025" y="4951092"/>
            <a:ext cx="601370" cy="122071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533D-D968-4A70-91E2-44C7FEDAA0E0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504B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504B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exoplanet footer">
            <a:extLst>
              <a:ext uri="{FF2B5EF4-FFF2-40B4-BE49-F238E27FC236}">
                <a16:creationId xmlns:a16="http://schemas.microsoft.com/office/drawing/2014/main" id="{577AAC82-3B58-F84E-8B60-441A922D57F5}"/>
              </a:ext>
            </a:extLst>
          </p:cNvPr>
          <p:cNvSpPr txBox="1"/>
          <p:nvPr/>
        </p:nvSpPr>
        <p:spPr>
          <a:xfrm>
            <a:off x="7417658" y="4870046"/>
            <a:ext cx="1626110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70" normalizeH="0" baseline="0" noProof="0" dirty="0" err="1">
                <a:ln>
                  <a:noFill/>
                </a:ln>
                <a:solidFill>
                  <a:srgbClr val="504B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exoplanets.nasa.gov</a:t>
            </a:r>
            <a:endParaRPr kumimoji="0" lang="en-US" sz="1000" b="1" i="0" u="none" strike="noStrike" kern="0" cap="none" spc="70" normalizeH="0" baseline="0" noProof="0" dirty="0">
              <a:ln>
                <a:noFill/>
              </a:ln>
              <a:solidFill>
                <a:srgbClr val="504B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9BD44-5872-BE46-8AC6-75926DA7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</p:spPr>
        <p:txBody>
          <a:bodyPr/>
          <a:lstStyle/>
          <a:p>
            <a:r>
              <a:rPr lang="en-US" dirty="0">
                <a:solidFill>
                  <a:srgbClr val="9488BD"/>
                </a:solidFill>
              </a:rPr>
              <a:t>Exoplanet Detection </a:t>
            </a:r>
            <a:r>
              <a:rPr lang="en-US" sz="1600" dirty="0">
                <a:solidFill>
                  <a:srgbClr val="9488BD"/>
                </a:solidFill>
              </a:rPr>
              <a:t>– Transit Method</a:t>
            </a:r>
          </a:p>
        </p:txBody>
      </p:sp>
      <p:sp>
        <p:nvSpPr>
          <p:cNvPr id="5" name="Text Header">
            <a:extLst>
              <a:ext uri="{FF2B5EF4-FFF2-40B4-BE49-F238E27FC236}">
                <a16:creationId xmlns:a16="http://schemas.microsoft.com/office/drawing/2014/main" id="{C8A06119-92B9-A545-93AC-A2954A8199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4000" y="132080"/>
            <a:ext cx="8514080" cy="205979"/>
          </a:xfrm>
        </p:spPr>
        <p:txBody>
          <a:bodyPr/>
          <a:lstStyle/>
          <a:p>
            <a:r>
              <a:rPr lang="en-US" dirty="0">
                <a:solidFill>
                  <a:srgbClr val="BBB4D3"/>
                </a:solidFill>
              </a:rPr>
              <a:t>Exoplanet Communications</a:t>
            </a:r>
          </a:p>
        </p:txBody>
      </p:sp>
      <p:pic>
        <p:nvPicPr>
          <p:cNvPr id="8" name="Jupiter icon w Light Curve">
            <a:extLst>
              <a:ext uri="{FF2B5EF4-FFF2-40B4-BE49-F238E27FC236}">
                <a16:creationId xmlns:a16="http://schemas.microsoft.com/office/drawing/2014/main" id="{A942B5B8-43E2-3444-841E-AF242880CA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0476" y="814471"/>
            <a:ext cx="4000500" cy="2006600"/>
          </a:xfrm>
          <a:prstGeom prst="rect">
            <a:avLst/>
          </a:prstGeom>
        </p:spPr>
      </p:pic>
      <p:pic>
        <p:nvPicPr>
          <p:cNvPr id="9" name="TEMP">
            <a:extLst>
              <a:ext uri="{FF2B5EF4-FFF2-40B4-BE49-F238E27FC236}">
                <a16:creationId xmlns:a16="http://schemas.microsoft.com/office/drawing/2014/main" id="{F0D049DD-4A14-BF44-9B83-882F621146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0477" y="2826872"/>
            <a:ext cx="4000500" cy="2006600"/>
          </a:xfrm>
          <a:prstGeom prst="rect">
            <a:avLst/>
          </a:prstGeom>
        </p:spPr>
      </p:pic>
      <p:sp>
        <p:nvSpPr>
          <p:cNvPr id="10" name="Up-Down Arrow 9">
            <a:extLst>
              <a:ext uri="{FF2B5EF4-FFF2-40B4-BE49-F238E27FC236}">
                <a16:creationId xmlns:a16="http://schemas.microsoft.com/office/drawing/2014/main" id="{BB2218A4-62D5-5246-98AE-2B68C2178719}"/>
              </a:ext>
            </a:extLst>
          </p:cNvPr>
          <p:cNvSpPr/>
          <p:nvPr/>
        </p:nvSpPr>
        <p:spPr>
          <a:xfrm>
            <a:off x="3503019" y="1219201"/>
            <a:ext cx="273527" cy="1033271"/>
          </a:xfrm>
          <a:prstGeom prst="upDownArrow">
            <a:avLst>
              <a:gd name="adj1" fmla="val 50000"/>
              <a:gd name="adj2" fmla="val 67502"/>
            </a:avLst>
          </a:prstGeom>
          <a:solidFill>
            <a:srgbClr val="9488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AD65D3E-83C8-924A-90BD-3CCEE406E224}"/>
              </a:ext>
            </a:extLst>
          </p:cNvPr>
          <p:cNvCxnSpPr>
            <a:cxnSpLocks/>
          </p:cNvCxnSpPr>
          <p:nvPr/>
        </p:nvCxnSpPr>
        <p:spPr>
          <a:xfrm>
            <a:off x="2879517" y="2269522"/>
            <a:ext cx="1261872" cy="0"/>
          </a:xfrm>
          <a:prstGeom prst="line">
            <a:avLst/>
          </a:prstGeom>
          <a:ln w="15875" cmpd="sng">
            <a:solidFill>
              <a:srgbClr val="9488BF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own Arrow 11">
            <a:extLst>
              <a:ext uri="{FF2B5EF4-FFF2-40B4-BE49-F238E27FC236}">
                <a16:creationId xmlns:a16="http://schemas.microsoft.com/office/drawing/2014/main" id="{6FB97CA3-E5CE-6142-A174-96927CE95EB2}"/>
              </a:ext>
            </a:extLst>
          </p:cNvPr>
          <p:cNvSpPr/>
          <p:nvPr/>
        </p:nvSpPr>
        <p:spPr>
          <a:xfrm>
            <a:off x="3503019" y="2783372"/>
            <a:ext cx="273527" cy="408788"/>
          </a:xfrm>
          <a:prstGeom prst="downArrow">
            <a:avLst>
              <a:gd name="adj1" fmla="val 50000"/>
              <a:gd name="adj2" fmla="val 71743"/>
            </a:avLst>
          </a:prstGeom>
          <a:solidFill>
            <a:srgbClr val="9488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8E30BE-6405-A545-B02F-E544CB2D1B55}"/>
              </a:ext>
            </a:extLst>
          </p:cNvPr>
          <p:cNvCxnSpPr>
            <a:cxnSpLocks/>
          </p:cNvCxnSpPr>
          <p:nvPr/>
        </p:nvCxnSpPr>
        <p:spPr>
          <a:xfrm>
            <a:off x="3062868" y="3384644"/>
            <a:ext cx="1078521" cy="0"/>
          </a:xfrm>
          <a:prstGeom prst="line">
            <a:avLst/>
          </a:prstGeom>
          <a:ln w="15875" cmpd="sng">
            <a:solidFill>
              <a:srgbClr val="9488BF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Down Arrow 16">
            <a:extLst>
              <a:ext uri="{FF2B5EF4-FFF2-40B4-BE49-F238E27FC236}">
                <a16:creationId xmlns:a16="http://schemas.microsoft.com/office/drawing/2014/main" id="{98A08907-6855-CC49-9DAC-7161D9FDF068}"/>
              </a:ext>
            </a:extLst>
          </p:cNvPr>
          <p:cNvSpPr/>
          <p:nvPr/>
        </p:nvSpPr>
        <p:spPr>
          <a:xfrm rot="10800000">
            <a:off x="3503019" y="3413950"/>
            <a:ext cx="273527" cy="408788"/>
          </a:xfrm>
          <a:prstGeom prst="downArrow">
            <a:avLst>
              <a:gd name="adj1" fmla="val 50000"/>
              <a:gd name="adj2" fmla="val 71743"/>
            </a:avLst>
          </a:prstGeom>
          <a:solidFill>
            <a:srgbClr val="9488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- &quot;The depth (Jupiter)">
            <a:extLst>
              <a:ext uri="{FF2B5EF4-FFF2-40B4-BE49-F238E27FC236}">
                <a16:creationId xmlns:a16="http://schemas.microsoft.com/office/drawing/2014/main" id="{57E27EDE-AD11-264C-A048-9864DA5DAF7A}"/>
              </a:ext>
            </a:extLst>
          </p:cNvPr>
          <p:cNvSpPr txBox="1"/>
          <p:nvPr/>
        </p:nvSpPr>
        <p:spPr>
          <a:xfrm>
            <a:off x="4141389" y="1421795"/>
            <a:ext cx="1441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488B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depth of this curve</a:t>
            </a:r>
          </a:p>
        </p:txBody>
      </p:sp>
      <p:sp>
        <p:nvSpPr>
          <p:cNvPr id="19" name="TextBox - &quot;= (Jupiter)&quot;">
            <a:extLst>
              <a:ext uri="{FF2B5EF4-FFF2-40B4-BE49-F238E27FC236}">
                <a16:creationId xmlns:a16="http://schemas.microsoft.com/office/drawing/2014/main" id="{7B88A60B-42F3-B240-981D-566E25AB9045}"/>
              </a:ext>
            </a:extLst>
          </p:cNvPr>
          <p:cNvSpPr txBox="1"/>
          <p:nvPr/>
        </p:nvSpPr>
        <p:spPr>
          <a:xfrm>
            <a:off x="5933019" y="1452573"/>
            <a:ext cx="415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488B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</a:p>
        </p:txBody>
      </p:sp>
      <p:sp>
        <p:nvSpPr>
          <p:cNvPr id="20" name="TextBox - &quot;Only 1%...&quot;">
            <a:extLst>
              <a:ext uri="{FF2B5EF4-FFF2-40B4-BE49-F238E27FC236}">
                <a16:creationId xmlns:a16="http://schemas.microsoft.com/office/drawing/2014/main" id="{03AA30F2-DFA4-6546-A341-39B68631E9F7}"/>
              </a:ext>
            </a:extLst>
          </p:cNvPr>
          <p:cNvSpPr txBox="1"/>
          <p:nvPr/>
        </p:nvSpPr>
        <p:spPr>
          <a:xfrm>
            <a:off x="6731533" y="1283295"/>
            <a:ext cx="1441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488B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Only a small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0C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1%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488B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488B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decrease in brightness</a:t>
            </a:r>
          </a:p>
        </p:txBody>
      </p:sp>
      <p:sp>
        <p:nvSpPr>
          <p:cNvPr id="21" name="TextBox - &quot;The depth (Earth)&quot;">
            <a:extLst>
              <a:ext uri="{FF2B5EF4-FFF2-40B4-BE49-F238E27FC236}">
                <a16:creationId xmlns:a16="http://schemas.microsoft.com/office/drawing/2014/main" id="{D334148D-7C01-884B-8925-A3628EA2BD2A}"/>
              </a:ext>
            </a:extLst>
          </p:cNvPr>
          <p:cNvSpPr txBox="1"/>
          <p:nvPr/>
        </p:nvSpPr>
        <p:spPr>
          <a:xfrm>
            <a:off x="4141389" y="2990400"/>
            <a:ext cx="1441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488B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depth of this curve</a:t>
            </a:r>
          </a:p>
        </p:txBody>
      </p:sp>
      <p:sp>
        <p:nvSpPr>
          <p:cNvPr id="22" name="TextBox - &quot;= (Earth)...&quot;">
            <a:extLst>
              <a:ext uri="{FF2B5EF4-FFF2-40B4-BE49-F238E27FC236}">
                <a16:creationId xmlns:a16="http://schemas.microsoft.com/office/drawing/2014/main" id="{B167BBE7-3D8F-A14D-8938-F78834AF8057}"/>
              </a:ext>
            </a:extLst>
          </p:cNvPr>
          <p:cNvSpPr txBox="1"/>
          <p:nvPr/>
        </p:nvSpPr>
        <p:spPr>
          <a:xfrm>
            <a:off x="5933019" y="3021178"/>
            <a:ext cx="415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488B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</a:p>
        </p:txBody>
      </p:sp>
      <p:sp>
        <p:nvSpPr>
          <p:cNvPr id="23" name="TextBox - &quot;incredibly 0.01%...&quot;">
            <a:extLst>
              <a:ext uri="{FF2B5EF4-FFF2-40B4-BE49-F238E27FC236}">
                <a16:creationId xmlns:a16="http://schemas.microsoft.com/office/drawing/2014/main" id="{DA20908E-7055-4E41-8FDF-97B6EEFC8429}"/>
              </a:ext>
            </a:extLst>
          </p:cNvPr>
          <p:cNvSpPr txBox="1"/>
          <p:nvPr/>
        </p:nvSpPr>
        <p:spPr>
          <a:xfrm>
            <a:off x="6404967" y="2713400"/>
            <a:ext cx="2094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488B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 incredibly tiny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0C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0.01%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488B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488B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488B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decrease in brightness</a:t>
            </a:r>
          </a:p>
        </p:txBody>
      </p:sp>
    </p:spTree>
    <p:extLst>
      <p:ext uri="{BB962C8B-B14F-4D97-AF65-F5344CB8AC3E}">
        <p14:creationId xmlns:p14="http://schemas.microsoft.com/office/powerpoint/2010/main" val="55363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19753E-6 L -2.77778E-7 -0.03981 " pathEditMode="relative" rAng="0" ptsTypes="AA">
                                      <p:cBhvr>
                                        <p:cTn id="31" dur="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0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6 L -2.77778E-7 0.03981 " pathEditMode="relative" rAng="0" ptsTypes="AA">
                                      <p:cBhvr>
                                        <p:cTn id="36" dur="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7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9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2" grpId="1" animBg="1"/>
      <p:bldP spid="17" grpId="0" animBg="1"/>
      <p:bldP spid="17" grpId="1" animBg="1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30C59DF-F678-154D-A55E-A94C1E1BAA4C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254000" y="4952492"/>
            <a:ext cx="1422400" cy="123211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88B3B-88B9-C440-8DF2-4389D57B4A78}" type="datetime4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504B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September 16, 2022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504B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81ABF5F-EE76-584D-92DA-72F79761305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138597" y="4951092"/>
            <a:ext cx="4866807" cy="124611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504B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document has been reviewed and determined not to contain export controlled technical data.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F12D92B-78D8-9D4A-8BCB-B216E9524D9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6913025" y="4951092"/>
            <a:ext cx="601370" cy="122071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533D-D968-4A70-91E2-44C7FEDAA0E0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504B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504B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exoplanet footer">
            <a:extLst>
              <a:ext uri="{FF2B5EF4-FFF2-40B4-BE49-F238E27FC236}">
                <a16:creationId xmlns:a16="http://schemas.microsoft.com/office/drawing/2014/main" id="{577AAC82-3B58-F84E-8B60-441A922D57F5}"/>
              </a:ext>
            </a:extLst>
          </p:cNvPr>
          <p:cNvSpPr txBox="1"/>
          <p:nvPr/>
        </p:nvSpPr>
        <p:spPr>
          <a:xfrm>
            <a:off x="7417658" y="4870046"/>
            <a:ext cx="1626110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70" normalizeH="0" baseline="0" noProof="0" dirty="0" err="1">
                <a:ln>
                  <a:noFill/>
                </a:ln>
                <a:solidFill>
                  <a:srgbClr val="504B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exoplanets.nasa.gov</a:t>
            </a:r>
            <a:endParaRPr kumimoji="0" lang="en-US" sz="1000" b="1" i="0" u="none" strike="noStrike" kern="0" cap="none" spc="70" normalizeH="0" baseline="0" noProof="0" dirty="0">
              <a:ln>
                <a:noFill/>
              </a:ln>
              <a:solidFill>
                <a:srgbClr val="504B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Jupiter icon w Light Curve">
            <a:extLst>
              <a:ext uri="{FF2B5EF4-FFF2-40B4-BE49-F238E27FC236}">
                <a16:creationId xmlns:a16="http://schemas.microsoft.com/office/drawing/2014/main" id="{F9377208-62C5-234A-9F4F-2C9072BA3F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0476" y="814471"/>
            <a:ext cx="4000500" cy="2006600"/>
          </a:xfrm>
          <a:prstGeom prst="rect">
            <a:avLst/>
          </a:prstGeom>
        </p:spPr>
      </p:pic>
      <p:pic>
        <p:nvPicPr>
          <p:cNvPr id="9" name="Picture - repositioned 0.01%  light curve">
            <a:extLst>
              <a:ext uri="{FF2B5EF4-FFF2-40B4-BE49-F238E27FC236}">
                <a16:creationId xmlns:a16="http://schemas.microsoft.com/office/drawing/2014/main" id="{B765823B-910C-D24D-B795-2E26FED09E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0477" y="2826872"/>
            <a:ext cx="4000500" cy="2006600"/>
          </a:xfrm>
          <a:prstGeom prst="rect">
            <a:avLst/>
          </a:prstGeom>
        </p:spPr>
      </p:pic>
      <p:sp>
        <p:nvSpPr>
          <p:cNvPr id="10" name="Double Arrow - 1%">
            <a:extLst>
              <a:ext uri="{FF2B5EF4-FFF2-40B4-BE49-F238E27FC236}">
                <a16:creationId xmlns:a16="http://schemas.microsoft.com/office/drawing/2014/main" id="{48CC1167-AFF5-FF4A-AA7C-A3B1CEE05144}"/>
              </a:ext>
            </a:extLst>
          </p:cNvPr>
          <p:cNvSpPr/>
          <p:nvPr/>
        </p:nvSpPr>
        <p:spPr>
          <a:xfrm>
            <a:off x="3503019" y="1219201"/>
            <a:ext cx="273527" cy="1033271"/>
          </a:xfrm>
          <a:prstGeom prst="upDownArrow">
            <a:avLst>
              <a:gd name="adj1" fmla="val 50000"/>
              <a:gd name="adj2" fmla="val 67502"/>
            </a:avLst>
          </a:prstGeom>
          <a:solidFill>
            <a:srgbClr val="9488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4955036-8C6D-4A40-B4BA-5E44157E3BEB}"/>
              </a:ext>
            </a:extLst>
          </p:cNvPr>
          <p:cNvCxnSpPr>
            <a:cxnSpLocks/>
          </p:cNvCxnSpPr>
          <p:nvPr/>
        </p:nvCxnSpPr>
        <p:spPr>
          <a:xfrm>
            <a:off x="2879517" y="2269522"/>
            <a:ext cx="1261872" cy="0"/>
          </a:xfrm>
          <a:prstGeom prst="line">
            <a:avLst/>
          </a:prstGeom>
          <a:ln w="15875" cmpd="sng">
            <a:solidFill>
              <a:srgbClr val="9488BF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own Arrow - 0.01% upper">
            <a:extLst>
              <a:ext uri="{FF2B5EF4-FFF2-40B4-BE49-F238E27FC236}">
                <a16:creationId xmlns:a16="http://schemas.microsoft.com/office/drawing/2014/main" id="{4EE8E55B-42BB-934B-BD6E-86C7E195D103}"/>
              </a:ext>
            </a:extLst>
          </p:cNvPr>
          <p:cNvSpPr/>
          <p:nvPr/>
        </p:nvSpPr>
        <p:spPr>
          <a:xfrm>
            <a:off x="3503019" y="2783372"/>
            <a:ext cx="273527" cy="408788"/>
          </a:xfrm>
          <a:prstGeom prst="downArrow">
            <a:avLst>
              <a:gd name="adj1" fmla="val 50000"/>
              <a:gd name="adj2" fmla="val 71743"/>
            </a:avLst>
          </a:prstGeom>
          <a:solidFill>
            <a:srgbClr val="9488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0EE8D68-5B1D-1D49-A6BA-C00FBF312F64}"/>
              </a:ext>
            </a:extLst>
          </p:cNvPr>
          <p:cNvCxnSpPr>
            <a:cxnSpLocks/>
          </p:cNvCxnSpPr>
          <p:nvPr/>
        </p:nvCxnSpPr>
        <p:spPr>
          <a:xfrm>
            <a:off x="3062868" y="3384644"/>
            <a:ext cx="1078521" cy="0"/>
          </a:xfrm>
          <a:prstGeom prst="line">
            <a:avLst/>
          </a:prstGeom>
          <a:ln w="15875" cmpd="sng">
            <a:solidFill>
              <a:srgbClr val="9488BF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Down Arrow - 0.01% lower">
            <a:extLst>
              <a:ext uri="{FF2B5EF4-FFF2-40B4-BE49-F238E27FC236}">
                <a16:creationId xmlns:a16="http://schemas.microsoft.com/office/drawing/2014/main" id="{28EFA1A0-C863-C54A-ABD9-7C1CAD940D06}"/>
              </a:ext>
            </a:extLst>
          </p:cNvPr>
          <p:cNvSpPr/>
          <p:nvPr/>
        </p:nvSpPr>
        <p:spPr>
          <a:xfrm rot="10800000">
            <a:off x="3503019" y="3413950"/>
            <a:ext cx="273527" cy="408788"/>
          </a:xfrm>
          <a:prstGeom prst="downArrow">
            <a:avLst>
              <a:gd name="adj1" fmla="val 50000"/>
              <a:gd name="adj2" fmla="val 71743"/>
            </a:avLst>
          </a:prstGeom>
          <a:solidFill>
            <a:srgbClr val="9488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8" name="Child - 1st tilt appearance group">
            <a:extLst>
              <a:ext uri="{FF2B5EF4-FFF2-40B4-BE49-F238E27FC236}">
                <a16:creationId xmlns:a16="http://schemas.microsoft.com/office/drawing/2014/main" id="{6BD3195C-2CAE-8C49-AFB9-728CD2ED1F07}"/>
              </a:ext>
            </a:extLst>
          </p:cNvPr>
          <p:cNvGrpSpPr/>
          <p:nvPr/>
        </p:nvGrpSpPr>
        <p:grpSpPr>
          <a:xfrm>
            <a:off x="6316930" y="1908667"/>
            <a:ext cx="1545336" cy="4844066"/>
            <a:chOff x="6316930" y="1908667"/>
            <a:chExt cx="1545336" cy="4844066"/>
          </a:xfrm>
        </p:grpSpPr>
        <p:pic>
          <p:nvPicPr>
            <p:cNvPr id="19" name="Child - tilt">
              <a:extLst>
                <a:ext uri="{FF2B5EF4-FFF2-40B4-BE49-F238E27FC236}">
                  <a16:creationId xmlns:a16="http://schemas.microsoft.com/office/drawing/2014/main" id="{51552D17-2A52-B540-86AB-6991F111D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16931" y="1908667"/>
              <a:ext cx="1541272" cy="2415286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BF91B86-E061-5941-B746-5CD4E20270D8}"/>
                </a:ext>
              </a:extLst>
            </p:cNvPr>
            <p:cNvSpPr/>
            <p:nvPr/>
          </p:nvSpPr>
          <p:spPr>
            <a:xfrm>
              <a:off x="6316930" y="6534004"/>
              <a:ext cx="1545336" cy="21872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1" name="Child - center">
            <a:extLst>
              <a:ext uri="{FF2B5EF4-FFF2-40B4-BE49-F238E27FC236}">
                <a16:creationId xmlns:a16="http://schemas.microsoft.com/office/drawing/2014/main" id="{A920F1C7-E8BC-7346-961D-2CBD5B7E0C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10827" y="1896937"/>
            <a:ext cx="1541533" cy="2415695"/>
          </a:xfrm>
          <a:prstGeom prst="rect">
            <a:avLst/>
          </a:prstGeom>
        </p:spPr>
      </p:pic>
      <p:pic>
        <p:nvPicPr>
          <p:cNvPr id="22" name="Small ice cream - center">
            <a:extLst>
              <a:ext uri="{FF2B5EF4-FFF2-40B4-BE49-F238E27FC236}">
                <a16:creationId xmlns:a16="http://schemas.microsoft.com/office/drawing/2014/main" id="{DE15ADEB-99C2-9344-ADF3-0D909A19872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16200000">
            <a:off x="4037174" y="3902392"/>
            <a:ext cx="495300" cy="596900"/>
          </a:xfrm>
          <a:prstGeom prst="rect">
            <a:avLst/>
          </a:prstGeom>
        </p:spPr>
      </p:pic>
      <p:grpSp>
        <p:nvGrpSpPr>
          <p:cNvPr id="47" name="Child - 2nd tilt appearance group">
            <a:extLst>
              <a:ext uri="{FF2B5EF4-FFF2-40B4-BE49-F238E27FC236}">
                <a16:creationId xmlns:a16="http://schemas.microsoft.com/office/drawing/2014/main" id="{89C31EB3-E8FC-A845-B07B-AFDA0B7BA70B}"/>
              </a:ext>
            </a:extLst>
          </p:cNvPr>
          <p:cNvGrpSpPr/>
          <p:nvPr/>
        </p:nvGrpSpPr>
        <p:grpSpPr>
          <a:xfrm>
            <a:off x="5858529" y="3104784"/>
            <a:ext cx="1559129" cy="4844066"/>
            <a:chOff x="6321630" y="1908667"/>
            <a:chExt cx="1559129" cy="4844066"/>
          </a:xfrm>
        </p:grpSpPr>
        <p:pic>
          <p:nvPicPr>
            <p:cNvPr id="48" name="Child - tilt eyes to side">
              <a:extLst>
                <a:ext uri="{FF2B5EF4-FFF2-40B4-BE49-F238E27FC236}">
                  <a16:creationId xmlns:a16="http://schemas.microsoft.com/office/drawing/2014/main" id="{3146E7AB-6CA9-E446-9923-9DEE1F0BD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6321630" y="1908667"/>
              <a:ext cx="1531874" cy="2415286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F96D0B7-9104-6C44-A709-D08FF6EE9C09}"/>
                </a:ext>
              </a:extLst>
            </p:cNvPr>
            <p:cNvSpPr/>
            <p:nvPr/>
          </p:nvSpPr>
          <p:spPr>
            <a:xfrm>
              <a:off x="6335423" y="6534004"/>
              <a:ext cx="1545336" cy="21872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" name="Tabletop">
            <a:extLst>
              <a:ext uri="{FF2B5EF4-FFF2-40B4-BE49-F238E27FC236}">
                <a16:creationId xmlns:a16="http://schemas.microsoft.com/office/drawing/2014/main" id="{7711A786-0299-7B41-B781-CEB26452637E}"/>
              </a:ext>
            </a:extLst>
          </p:cNvPr>
          <p:cNvGrpSpPr/>
          <p:nvPr/>
        </p:nvGrpSpPr>
        <p:grpSpPr>
          <a:xfrm>
            <a:off x="4418437" y="4035626"/>
            <a:ext cx="4627666" cy="687079"/>
            <a:chOff x="4418437" y="4035626"/>
            <a:chExt cx="4627666" cy="687079"/>
          </a:xfrm>
        </p:grpSpPr>
        <p:sp>
          <p:nvSpPr>
            <p:cNvPr id="23" name="Tabletop">
              <a:extLst>
                <a:ext uri="{FF2B5EF4-FFF2-40B4-BE49-F238E27FC236}">
                  <a16:creationId xmlns:a16="http://schemas.microsoft.com/office/drawing/2014/main" id="{D4F54993-8CB0-8046-8111-ADCBD73EFCC2}"/>
                </a:ext>
              </a:extLst>
            </p:cNvPr>
            <p:cNvSpPr/>
            <p:nvPr/>
          </p:nvSpPr>
          <p:spPr>
            <a:xfrm>
              <a:off x="4418437" y="4035626"/>
              <a:ext cx="4627666" cy="551041"/>
            </a:xfrm>
            <a:prstGeom prst="trapezoid">
              <a:avLst>
                <a:gd name="adj" fmla="val 98091"/>
              </a:avLst>
            </a:prstGeom>
            <a:solidFill>
              <a:srgbClr val="5A50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Rectangle - Table front edge">
              <a:extLst>
                <a:ext uri="{FF2B5EF4-FFF2-40B4-BE49-F238E27FC236}">
                  <a16:creationId xmlns:a16="http://schemas.microsoft.com/office/drawing/2014/main" id="{30C955A2-B178-174B-95CF-24C8A8B5E49E}"/>
                </a:ext>
              </a:extLst>
            </p:cNvPr>
            <p:cNvSpPr/>
            <p:nvPr/>
          </p:nvSpPr>
          <p:spPr>
            <a:xfrm>
              <a:off x="4420374" y="4586181"/>
              <a:ext cx="4625729" cy="136524"/>
            </a:xfrm>
            <a:prstGeom prst="rect">
              <a:avLst/>
            </a:prstGeom>
            <a:solidFill>
              <a:srgbClr val="9488B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6" name="Giant ice cream - cutaway whole">
            <a:extLst>
              <a:ext uri="{FF2B5EF4-FFF2-40B4-BE49-F238E27FC236}">
                <a16:creationId xmlns:a16="http://schemas.microsoft.com/office/drawing/2014/main" id="{62D027CC-874E-CD4D-89B1-A0DE4E43B98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322570" y="1267460"/>
            <a:ext cx="2819400" cy="3263900"/>
          </a:xfrm>
          <a:prstGeom prst="rect">
            <a:avLst/>
          </a:prstGeom>
        </p:spPr>
      </p:pic>
      <p:pic>
        <p:nvPicPr>
          <p:cNvPr id="27" name="Giant ice cream - outer container">
            <a:extLst>
              <a:ext uri="{FF2B5EF4-FFF2-40B4-BE49-F238E27FC236}">
                <a16:creationId xmlns:a16="http://schemas.microsoft.com/office/drawing/2014/main" id="{258B99DD-AFFD-6547-AB6C-C16C5EA766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2570" y="1267460"/>
            <a:ext cx="2819400" cy="3263900"/>
          </a:xfrm>
          <a:prstGeom prst="rect">
            <a:avLst/>
          </a:prstGeom>
        </p:spPr>
      </p:pic>
      <p:pic>
        <p:nvPicPr>
          <p:cNvPr id="28" name="Small ice cream - tip-over">
            <a:extLst>
              <a:ext uri="{FF2B5EF4-FFF2-40B4-BE49-F238E27FC236}">
                <a16:creationId xmlns:a16="http://schemas.microsoft.com/office/drawing/2014/main" id="{0211D48E-02A0-2F42-BFEB-8F85914D74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16931" y="3846502"/>
            <a:ext cx="901700" cy="1143000"/>
          </a:xfrm>
          <a:prstGeom prst="rect">
            <a:avLst/>
          </a:prstGeom>
        </p:spPr>
      </p:pic>
      <p:pic>
        <p:nvPicPr>
          <p:cNvPr id="46" name="Picture - scooped region">
            <a:extLst>
              <a:ext uri="{FF2B5EF4-FFF2-40B4-BE49-F238E27FC236}">
                <a16:creationId xmlns:a16="http://schemas.microsoft.com/office/drawing/2014/main" id="{839A5788-9908-134A-A833-C250E6C81A05}"/>
              </a:ext>
            </a:extLst>
          </p:cNvPr>
          <p:cNvPicPr>
            <a:picLocks/>
          </p:cNvPicPr>
          <p:nvPr/>
        </p:nvPicPr>
        <p:blipFill>
          <a:blip r:embed="rId12"/>
          <a:srcRect/>
          <a:stretch/>
        </p:blipFill>
        <p:spPr>
          <a:xfrm>
            <a:off x="5880598" y="842434"/>
            <a:ext cx="1407398" cy="419100"/>
          </a:xfrm>
          <a:prstGeom prst="rect">
            <a:avLst/>
          </a:prstGeom>
        </p:spPr>
      </p:pic>
      <p:pic>
        <p:nvPicPr>
          <p:cNvPr id="29" name="ice cream scooper - empty">
            <a:extLst>
              <a:ext uri="{FF2B5EF4-FFF2-40B4-BE49-F238E27FC236}">
                <a16:creationId xmlns:a16="http://schemas.microsoft.com/office/drawing/2014/main" id="{71D455CB-913E-0344-BE78-A96B73E5438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5720806" y="557086"/>
            <a:ext cx="800100" cy="406400"/>
          </a:xfrm>
          <a:prstGeom prst="rect">
            <a:avLst/>
          </a:prstGeom>
        </p:spPr>
      </p:pic>
      <p:pic>
        <p:nvPicPr>
          <p:cNvPr id="30" name="ice cream scooper - full">
            <a:extLst>
              <a:ext uri="{FF2B5EF4-FFF2-40B4-BE49-F238E27FC236}">
                <a16:creationId xmlns:a16="http://schemas.microsoft.com/office/drawing/2014/main" id="{12152E29-A84A-8E49-9E82-E3F6B75AB16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720806" y="557086"/>
            <a:ext cx="800100" cy="406400"/>
          </a:xfrm>
          <a:prstGeom prst="rect">
            <a:avLst/>
          </a:prstGeom>
        </p:spPr>
      </p:pic>
      <p:sp>
        <p:nvSpPr>
          <p:cNvPr id="31" name="Double Arrow - IC container">
            <a:extLst>
              <a:ext uri="{FF2B5EF4-FFF2-40B4-BE49-F238E27FC236}">
                <a16:creationId xmlns:a16="http://schemas.microsoft.com/office/drawing/2014/main" id="{443ACA82-F8F9-D845-AC3C-6A55E186CD8C}"/>
              </a:ext>
            </a:extLst>
          </p:cNvPr>
          <p:cNvSpPr/>
          <p:nvPr/>
        </p:nvSpPr>
        <p:spPr>
          <a:xfrm>
            <a:off x="8046978" y="2171135"/>
            <a:ext cx="201167" cy="1371600"/>
          </a:xfrm>
          <a:prstGeom prst="upDownArrow">
            <a:avLst>
              <a:gd name="adj1" fmla="val 21404"/>
              <a:gd name="adj2" fmla="val 60298"/>
            </a:avLst>
          </a:prstGeom>
          <a:solidFill>
            <a:srgbClr val="9488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Box - 1m">
            <a:extLst>
              <a:ext uri="{FF2B5EF4-FFF2-40B4-BE49-F238E27FC236}">
                <a16:creationId xmlns:a16="http://schemas.microsoft.com/office/drawing/2014/main" id="{92EE16BD-713F-694A-A857-B965691F097A}"/>
              </a:ext>
            </a:extLst>
          </p:cNvPr>
          <p:cNvSpPr txBox="1"/>
          <p:nvPr/>
        </p:nvSpPr>
        <p:spPr>
          <a:xfrm>
            <a:off x="8136372" y="2722162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488B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meter</a:t>
            </a:r>
          </a:p>
        </p:txBody>
      </p:sp>
      <p:sp>
        <p:nvSpPr>
          <p:cNvPr id="33" name="TextBox - 39 inches">
            <a:extLst>
              <a:ext uri="{FF2B5EF4-FFF2-40B4-BE49-F238E27FC236}">
                <a16:creationId xmlns:a16="http://schemas.microsoft.com/office/drawing/2014/main" id="{55D3F1D9-1D66-4746-82CD-0606E234B84F}"/>
              </a:ext>
            </a:extLst>
          </p:cNvPr>
          <p:cNvSpPr txBox="1"/>
          <p:nvPr/>
        </p:nvSpPr>
        <p:spPr>
          <a:xfrm>
            <a:off x="8136372" y="2977810"/>
            <a:ext cx="994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00" normalizeH="0" baseline="0" noProof="0" dirty="0">
                <a:ln>
                  <a:noFill/>
                </a:ln>
                <a:solidFill>
                  <a:srgbClr val="9488B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488B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39 inche</a:t>
            </a:r>
            <a:r>
              <a:rPr kumimoji="0" lang="en-US" sz="1200" b="0" i="0" u="none" strike="noStrike" kern="1200" cap="none" spc="100" normalizeH="0" baseline="0" noProof="0" dirty="0">
                <a:ln>
                  <a:noFill/>
                </a:ln>
                <a:solidFill>
                  <a:srgbClr val="9488B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488B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grpSp>
        <p:nvGrpSpPr>
          <p:cNvPr id="7" name="Dashed marker lines">
            <a:extLst>
              <a:ext uri="{FF2B5EF4-FFF2-40B4-BE49-F238E27FC236}">
                <a16:creationId xmlns:a16="http://schemas.microsoft.com/office/drawing/2014/main" id="{6DEEA230-36FF-DB4C-BBE3-00E3F5AF1CB4}"/>
              </a:ext>
            </a:extLst>
          </p:cNvPr>
          <p:cNvGrpSpPr/>
          <p:nvPr/>
        </p:nvGrpSpPr>
        <p:grpSpPr>
          <a:xfrm>
            <a:off x="7814074" y="1547561"/>
            <a:ext cx="411480" cy="2614246"/>
            <a:chOff x="7814074" y="1547561"/>
            <a:chExt cx="411480" cy="2614246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4A2F6B0-0EC3-8B4E-B64F-33182EC06802}"/>
                </a:ext>
              </a:extLst>
            </p:cNvPr>
            <p:cNvCxnSpPr>
              <a:cxnSpLocks/>
            </p:cNvCxnSpPr>
            <p:nvPr/>
          </p:nvCxnSpPr>
          <p:spPr>
            <a:xfrm>
              <a:off x="8024386" y="1547561"/>
              <a:ext cx="201168" cy="0"/>
            </a:xfrm>
            <a:prstGeom prst="line">
              <a:avLst/>
            </a:prstGeom>
            <a:ln w="12700" cmpd="sng">
              <a:solidFill>
                <a:srgbClr val="9488BF"/>
              </a:solidFill>
              <a:prstDash val="sys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D4D9FAD-0A4D-674E-8CB4-5F90EB3D680F}"/>
                </a:ext>
              </a:extLst>
            </p:cNvPr>
            <p:cNvCxnSpPr>
              <a:cxnSpLocks/>
            </p:cNvCxnSpPr>
            <p:nvPr/>
          </p:nvCxnSpPr>
          <p:spPr>
            <a:xfrm>
              <a:off x="7814074" y="4161807"/>
              <a:ext cx="411480" cy="0"/>
            </a:xfrm>
            <a:prstGeom prst="line">
              <a:avLst/>
            </a:prstGeom>
            <a:ln w="12700" cmpd="sng">
              <a:solidFill>
                <a:srgbClr val="9488BF"/>
              </a:solidFill>
              <a:prstDash val="sys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Picture - cell phone on table">
            <a:extLst>
              <a:ext uri="{FF2B5EF4-FFF2-40B4-BE49-F238E27FC236}">
                <a16:creationId xmlns:a16="http://schemas.microsoft.com/office/drawing/2014/main" id="{A40F4FE6-68D1-C449-9C1A-A80D0E7A7A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51967" y="3132608"/>
            <a:ext cx="2364740" cy="906780"/>
          </a:xfrm>
          <a:prstGeom prst="rect">
            <a:avLst/>
          </a:prstGeom>
        </p:spPr>
      </p:pic>
      <p:pic>
        <p:nvPicPr>
          <p:cNvPr id="53" name="Picture - postage stamp on table">
            <a:extLst>
              <a:ext uri="{FF2B5EF4-FFF2-40B4-BE49-F238E27FC236}">
                <a16:creationId xmlns:a16="http://schemas.microsoft.com/office/drawing/2014/main" id="{88B9068F-0200-B146-ACB5-F60A19745A8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 rot="5400000">
            <a:off x="6048045" y="3231379"/>
            <a:ext cx="1342390" cy="1697990"/>
          </a:xfrm>
          <a:prstGeom prst="rect">
            <a:avLst/>
          </a:prstGeom>
        </p:spPr>
      </p:pic>
      <p:sp>
        <p:nvSpPr>
          <p:cNvPr id="35" name="Rectangle - Reveal ice cream">
            <a:extLst>
              <a:ext uri="{FF2B5EF4-FFF2-40B4-BE49-F238E27FC236}">
                <a16:creationId xmlns:a16="http://schemas.microsoft.com/office/drawing/2014/main" id="{ED1A1AB4-189A-534C-BE38-7361E0A605F2}"/>
              </a:ext>
            </a:extLst>
          </p:cNvPr>
          <p:cNvSpPr/>
          <p:nvPr/>
        </p:nvSpPr>
        <p:spPr>
          <a:xfrm>
            <a:off x="4337003" y="1039912"/>
            <a:ext cx="4790533" cy="4101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TextBox - Imagine ice cream">
            <a:extLst>
              <a:ext uri="{FF2B5EF4-FFF2-40B4-BE49-F238E27FC236}">
                <a16:creationId xmlns:a16="http://schemas.microsoft.com/office/drawing/2014/main" id="{0EDC2A7B-8DF1-4A47-8D4B-DAE208C22518}"/>
              </a:ext>
            </a:extLst>
          </p:cNvPr>
          <p:cNvSpPr txBox="1"/>
          <p:nvPr/>
        </p:nvSpPr>
        <p:spPr>
          <a:xfrm>
            <a:off x="5409960" y="1303982"/>
            <a:ext cx="2679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488B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Imagine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488B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488B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 impossibly large container of ice cream.</a:t>
            </a:r>
          </a:p>
        </p:txBody>
      </p:sp>
      <p:sp>
        <p:nvSpPr>
          <p:cNvPr id="37" name="TextBox - No, larger">
            <a:extLst>
              <a:ext uri="{FF2B5EF4-FFF2-40B4-BE49-F238E27FC236}">
                <a16:creationId xmlns:a16="http://schemas.microsoft.com/office/drawing/2014/main" id="{8B92F7BD-76E8-A744-AC00-24CDF7FB1641}"/>
              </a:ext>
            </a:extLst>
          </p:cNvPr>
          <p:cNvSpPr txBox="1"/>
          <p:nvPr/>
        </p:nvSpPr>
        <p:spPr>
          <a:xfrm>
            <a:off x="5409960" y="1303982"/>
            <a:ext cx="2679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488B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No, no,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488B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9488B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488B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larger.</a:t>
            </a:r>
          </a:p>
        </p:txBody>
      </p:sp>
      <p:sp>
        <p:nvSpPr>
          <p:cNvPr id="38" name="TextBox = 1%">
            <a:extLst>
              <a:ext uri="{FF2B5EF4-FFF2-40B4-BE49-F238E27FC236}">
                <a16:creationId xmlns:a16="http://schemas.microsoft.com/office/drawing/2014/main" id="{0FE1A3E1-4BB4-4A46-927C-9FD3BCFC0236}"/>
              </a:ext>
            </a:extLst>
          </p:cNvPr>
          <p:cNvSpPr txBox="1"/>
          <p:nvPr/>
        </p:nvSpPr>
        <p:spPr>
          <a:xfrm>
            <a:off x="3958235" y="1571007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0C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1%</a:t>
            </a:r>
          </a:p>
        </p:txBody>
      </p:sp>
      <p:sp>
        <p:nvSpPr>
          <p:cNvPr id="39" name="TextBox = 0.01%">
            <a:extLst>
              <a:ext uri="{FF2B5EF4-FFF2-40B4-BE49-F238E27FC236}">
                <a16:creationId xmlns:a16="http://schemas.microsoft.com/office/drawing/2014/main" id="{32A7A2BD-90D9-AF41-B054-3A61CB761353}"/>
              </a:ext>
            </a:extLst>
          </p:cNvPr>
          <p:cNvSpPr txBox="1"/>
          <p:nvPr/>
        </p:nvSpPr>
        <p:spPr>
          <a:xfrm>
            <a:off x="3797935" y="343790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0C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0.01%</a:t>
            </a:r>
          </a:p>
        </p:txBody>
      </p:sp>
      <p:sp>
        <p:nvSpPr>
          <p:cNvPr id="40" name="TextBox - scooping 1cm">
            <a:extLst>
              <a:ext uri="{FF2B5EF4-FFF2-40B4-BE49-F238E27FC236}">
                <a16:creationId xmlns:a16="http://schemas.microsoft.com/office/drawing/2014/main" id="{63CEB6D7-CA64-6D4F-84CF-100C3E37E66E}"/>
              </a:ext>
            </a:extLst>
          </p:cNvPr>
          <p:cNvSpPr txBox="1"/>
          <p:nvPr/>
        </p:nvSpPr>
        <p:spPr>
          <a:xfrm>
            <a:off x="5379480" y="2170522"/>
            <a:ext cx="2679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1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1% would be about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1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1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equal to scooping </a:t>
            </a:r>
          </a:p>
          <a:p>
            <a:pPr marL="0" marR="0" lvl="0" indent="0" algn="ctr" defTabSz="457200" rtl="0" eaLnBrk="1" fontAlgn="auto" latinLnBrk="0" hangingPunct="1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1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1cm deep.</a:t>
            </a:r>
          </a:p>
        </p:txBody>
      </p:sp>
      <p:sp>
        <p:nvSpPr>
          <p:cNvPr id="41" name="TextBox - thickness of cell phones">
            <a:extLst>
              <a:ext uri="{FF2B5EF4-FFF2-40B4-BE49-F238E27FC236}">
                <a16:creationId xmlns:a16="http://schemas.microsoft.com/office/drawing/2014/main" id="{7F36D2E1-E704-AA4B-B863-A923CB8B79B4}"/>
              </a:ext>
            </a:extLst>
          </p:cNvPr>
          <p:cNvSpPr txBox="1"/>
          <p:nvPr/>
        </p:nvSpPr>
        <p:spPr>
          <a:xfrm>
            <a:off x="5379480" y="2170522"/>
            <a:ext cx="2679520" cy="890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1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That’s about the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1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1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thickness of a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1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1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cell phone.</a:t>
            </a:r>
          </a:p>
        </p:txBody>
      </p:sp>
      <p:sp>
        <p:nvSpPr>
          <p:cNvPr id="42" name="TextBox - thickness of postage stamp">
            <a:extLst>
              <a:ext uri="{FF2B5EF4-FFF2-40B4-BE49-F238E27FC236}">
                <a16:creationId xmlns:a16="http://schemas.microsoft.com/office/drawing/2014/main" id="{90E81076-847D-C947-AD7E-40DDD6014A1F}"/>
              </a:ext>
            </a:extLst>
          </p:cNvPr>
          <p:cNvSpPr txBox="1"/>
          <p:nvPr/>
        </p:nvSpPr>
        <p:spPr>
          <a:xfrm>
            <a:off x="5379480" y="2170522"/>
            <a:ext cx="2679520" cy="1421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1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Whereas </a:t>
            </a:r>
            <a:r>
              <a:rPr kumimoji="0" lang="en-US" sz="1800" b="0" i="0" u="none" strike="noStrike" kern="1200" cap="none" spc="-100" normalizeH="0" baseline="0" noProof="0" dirty="0">
                <a:ln>
                  <a:noFill/>
                </a:ln>
                <a:solidFill>
                  <a:srgbClr val="4B41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1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.01%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1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1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would be like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1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1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scooping only the thickness of a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1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B41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postage stamp!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9BD44-5872-BE46-8AC6-75926DA7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</p:spPr>
        <p:txBody>
          <a:bodyPr/>
          <a:lstStyle/>
          <a:p>
            <a:r>
              <a:rPr lang="en-US" dirty="0">
                <a:solidFill>
                  <a:srgbClr val="9488BD"/>
                </a:solidFill>
              </a:rPr>
              <a:t>Exoplanet Detection </a:t>
            </a:r>
            <a:r>
              <a:rPr lang="en-US" sz="1600" dirty="0">
                <a:solidFill>
                  <a:srgbClr val="9488BD"/>
                </a:solidFill>
              </a:rPr>
              <a:t>– Transit Method</a:t>
            </a:r>
          </a:p>
        </p:txBody>
      </p:sp>
      <p:sp>
        <p:nvSpPr>
          <p:cNvPr id="5" name="Text Header">
            <a:extLst>
              <a:ext uri="{FF2B5EF4-FFF2-40B4-BE49-F238E27FC236}">
                <a16:creationId xmlns:a16="http://schemas.microsoft.com/office/drawing/2014/main" id="{C8A06119-92B9-A545-93AC-A2954A8199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4000" y="132080"/>
            <a:ext cx="8514080" cy="205979"/>
          </a:xfrm>
        </p:spPr>
        <p:txBody>
          <a:bodyPr/>
          <a:lstStyle/>
          <a:p>
            <a:r>
              <a:rPr lang="en-US" dirty="0">
                <a:solidFill>
                  <a:srgbClr val="BBB4D3"/>
                </a:solidFill>
              </a:rPr>
              <a:t>Exoplanet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210478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72222E-6 -2.46914E-7 L 0.44306 -2.46914E-7 " pathEditMode="relative" rAng="0" ptsTypes="AA">
                                      <p:cBhvr>
                                        <p:cTn id="26" dur="65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53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4.16667E-6 -6.17284E-7 L -0.24149 -0.00401 " pathEditMode="relative" rAng="0" ptsTypes="AA">
                                      <p:cBhvr>
                                        <p:cTn id="28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-21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ac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5400000">
                                      <p:cBhvr>
                                        <p:cTn id="30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3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3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800000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-0.03855 0.31234 " pathEditMode="relative" rAng="0" ptsTypes="AA">
                                      <p:cBhvr>
                                        <p:cTn id="42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1561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300"/>
                            </p:stCondLst>
                            <p:childTnLst>
                              <p:par>
                                <p:cTn id="48" presetID="42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69136E-6 L 0.04913 -0.00124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-62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0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ac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Rot by="-3600000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000"/>
                            </p:stCondLst>
                            <p:childTnLst>
                              <p:par>
                                <p:cTn id="58" presetID="2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</p:cBhvr>
                                      <p:by x="100000" y="18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2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7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70000" y="17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46914E-7 L -4.72222E-6 0.0879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8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65000" y="16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100" fill="hold"/>
                                        <p:tgtEl>
                                          <p:spTgt spid="47"/>
                                        </p:tgtEl>
                                      </p:cBhvr>
                                      <p:by x="165000" y="16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600"/>
                            </p:stCondLst>
                            <p:childTnLst>
                              <p:par>
                                <p:cTn id="107" presetID="42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71605E-6 L 0.08906 -2.71605E-6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4" y="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8" presetClass="emp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00000">
                                      <p:cBhvr>
                                        <p:cTn id="11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600"/>
                            </p:stCondLst>
                            <p:childTnLst>
                              <p:par>
                                <p:cTn id="112" presetID="6" presetClass="emph" presetSubtype="0" ac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6" presetClass="emph" presetSubtype="0" accel="50000" autoRev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1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1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8" presetClass="emph" presetSubtype="0" ac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-5400000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8" presetClass="emph" presetSubtype="0" ac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-5400000">
                                      <p:cBhvr>
                                        <p:cTn id="1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2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2" presetClass="path" presetSubtype="0" ac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4.44444E-6 4.93827E-7 L 0.08664 -0.00617 " pathEditMode="relative" rAng="0" ptsTypes="AA">
                                      <p:cBhvr>
                                        <p:cTn id="135" dur="18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309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42" presetClass="path" presetSubtype="0" ac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4.44444E-6 4.93827E-7 L 0.08664 -0.00617 " pathEditMode="relative" rAng="0" ptsTypes="AA">
                                      <p:cBhvr>
                                        <p:cTn id="137" dur="1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309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8" presetClass="emph" presetSubtype="0" accel="50000" decel="5000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animRot by="-5400000">
                                      <p:cBhvr>
                                        <p:cTn id="1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8" presetClass="emph" presetSubtype="0" accel="50000" decel="5000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animRot by="-5400000">
                                      <p:cBhvr>
                                        <p:cTn id="1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400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44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42" presetClass="path" presetSubtype="0" ac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19753E-6 L -2.77778E-7 -0.03981 " pathEditMode="relative" rAng="0" ptsTypes="AA">
                                      <p:cBhvr>
                                        <p:cTn id="1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06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42" presetClass="path" presetSubtype="0" ac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6 L -2.77778E-7 0.03981 " pathEditMode="relative" rAng="0" ptsTypes="AA">
                                      <p:cBhvr>
                                        <p:cTn id="1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75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" presetClass="emph" presetSubtype="0" ac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500" fill="hold"/>
                                        <p:tgtEl>
                                          <p:spTgt spid="39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7" grpId="0" animBg="1"/>
      <p:bldP spid="31" grpId="0" animBg="1"/>
      <p:bldP spid="31" grpId="1" animBg="1"/>
      <p:bldP spid="31" grpId="2" animBg="1"/>
      <p:bldP spid="32" grpId="0"/>
      <p:bldP spid="32" grpId="1"/>
      <p:bldP spid="33" grpId="0"/>
      <p:bldP spid="33" grpId="1"/>
      <p:bldP spid="35" grpId="0" animBg="1"/>
      <p:bldP spid="36" grpId="0"/>
      <p:bldP spid="36" grpId="1"/>
      <p:bldP spid="37" grpId="0"/>
      <p:bldP spid="37" grpId="1"/>
      <p:bldP spid="38" grpId="0"/>
      <p:bldP spid="39" grpId="0"/>
      <p:bldP spid="40" grpId="0"/>
      <p:bldP spid="40" grpId="1"/>
      <p:bldP spid="41" grpId="0"/>
      <p:bldP spid="41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A06119-92B9-A545-93AC-A2954A8199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4000" y="132080"/>
            <a:ext cx="8514080" cy="205979"/>
          </a:xfrm>
        </p:spPr>
        <p:txBody>
          <a:bodyPr/>
          <a:lstStyle/>
          <a:p>
            <a:r>
              <a:rPr lang="en-US" dirty="0"/>
              <a:t>Exoplanet Communications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9BD44-5872-BE46-8AC6-75926DA7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</p:spPr>
        <p:txBody>
          <a:bodyPr/>
          <a:lstStyle/>
          <a:p>
            <a:r>
              <a:rPr lang="en-US" dirty="0">
                <a:solidFill>
                  <a:srgbClr val="95B8F3"/>
                </a:solidFill>
              </a:rPr>
              <a:t>Exoplanet Discoveries </a:t>
            </a:r>
            <a:r>
              <a:rPr lang="en-US" sz="1600" dirty="0">
                <a:solidFill>
                  <a:srgbClr val="95B8F3"/>
                </a:solidFill>
              </a:rPr>
              <a:t>– 30+ Years of History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30C59DF-F678-154D-A55E-A94C1E1BAA4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88B3B-88B9-C440-8DF2-4389D57B4A78}" type="datetime4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September 16, 2022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81ABF5F-EE76-584D-92DA-72F79761305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document has been reviewed and determined not to contain export controlled technical data.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F12D92B-78D8-9D4A-8BCB-B216E9524D9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6913025" y="4952849"/>
            <a:ext cx="601370" cy="122071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533D-D968-4A70-91E2-44C7FEDAA0E0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77AAC82-3B58-F84E-8B60-441A922D57F5}"/>
              </a:ext>
            </a:extLst>
          </p:cNvPr>
          <p:cNvSpPr txBox="1"/>
          <p:nvPr/>
        </p:nvSpPr>
        <p:spPr>
          <a:xfrm>
            <a:off x="7417658" y="4871803"/>
            <a:ext cx="1626110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70" normalizeH="0" baseline="0" noProof="0" dirty="0" err="1">
                <a:ln>
                  <a:noFill/>
                </a:ln>
                <a:solidFill>
                  <a:srgbClr val="3E556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exoplanets.nasa.gov</a:t>
            </a:r>
            <a:endParaRPr kumimoji="0" lang="en-US" sz="1000" b="1" i="0" u="none" strike="noStrike" kern="0" cap="none" spc="70" normalizeH="0" baseline="0" noProof="0" dirty="0">
              <a:ln>
                <a:noFill/>
              </a:ln>
              <a:solidFill>
                <a:srgbClr val="3E556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2022">
            <a:extLst>
              <a:ext uri="{FF2B5EF4-FFF2-40B4-BE49-F238E27FC236}">
                <a16:creationId xmlns:a16="http://schemas.microsoft.com/office/drawing/2014/main" id="{B4F40C26-98B2-1348-A963-80547F3CBB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95286" y="786272"/>
            <a:ext cx="6672648" cy="4114800"/>
          </a:xfrm>
          <a:prstGeom prst="rect">
            <a:avLst/>
          </a:prstGeom>
        </p:spPr>
      </p:pic>
      <p:pic>
        <p:nvPicPr>
          <p:cNvPr id="9" name="Picture 2021">
            <a:extLst>
              <a:ext uri="{FF2B5EF4-FFF2-40B4-BE49-F238E27FC236}">
                <a16:creationId xmlns:a16="http://schemas.microsoft.com/office/drawing/2014/main" id="{3031B8FA-616C-E74F-876B-C17717AF9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286" y="786272"/>
            <a:ext cx="6672649" cy="4114800"/>
          </a:xfrm>
          <a:prstGeom prst="rect">
            <a:avLst/>
          </a:prstGeom>
        </p:spPr>
      </p:pic>
      <p:pic>
        <p:nvPicPr>
          <p:cNvPr id="10" name="Picture 2020">
            <a:extLst>
              <a:ext uri="{FF2B5EF4-FFF2-40B4-BE49-F238E27FC236}">
                <a16:creationId xmlns:a16="http://schemas.microsoft.com/office/drawing/2014/main" id="{A716DDDF-C0E2-7848-A43C-82750CF5E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286" y="786272"/>
            <a:ext cx="6672649" cy="4114800"/>
          </a:xfrm>
          <a:prstGeom prst="rect">
            <a:avLst/>
          </a:prstGeom>
        </p:spPr>
      </p:pic>
      <p:pic>
        <p:nvPicPr>
          <p:cNvPr id="11" name="Picture 2019">
            <a:extLst>
              <a:ext uri="{FF2B5EF4-FFF2-40B4-BE49-F238E27FC236}">
                <a16:creationId xmlns:a16="http://schemas.microsoft.com/office/drawing/2014/main" id="{90AC0B1B-B64D-7E4D-B13B-9AC1DD3D3C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286" y="786272"/>
            <a:ext cx="6672649" cy="4114800"/>
          </a:xfrm>
          <a:prstGeom prst="rect">
            <a:avLst/>
          </a:prstGeom>
        </p:spPr>
      </p:pic>
      <p:pic>
        <p:nvPicPr>
          <p:cNvPr id="12" name="Picture 2018">
            <a:extLst>
              <a:ext uri="{FF2B5EF4-FFF2-40B4-BE49-F238E27FC236}">
                <a16:creationId xmlns:a16="http://schemas.microsoft.com/office/drawing/2014/main" id="{AC02087C-6F9B-D645-B3E8-2E820800CB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286" y="786272"/>
            <a:ext cx="6672649" cy="4114800"/>
          </a:xfrm>
          <a:prstGeom prst="rect">
            <a:avLst/>
          </a:prstGeom>
        </p:spPr>
      </p:pic>
      <p:pic>
        <p:nvPicPr>
          <p:cNvPr id="13" name="Picture 2017">
            <a:extLst>
              <a:ext uri="{FF2B5EF4-FFF2-40B4-BE49-F238E27FC236}">
                <a16:creationId xmlns:a16="http://schemas.microsoft.com/office/drawing/2014/main" id="{5AE6C034-6515-BB40-93FC-907246167C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5286" y="786272"/>
            <a:ext cx="6672649" cy="4114800"/>
          </a:xfrm>
          <a:prstGeom prst="rect">
            <a:avLst/>
          </a:prstGeom>
        </p:spPr>
      </p:pic>
      <p:pic>
        <p:nvPicPr>
          <p:cNvPr id="17" name="Picture 2016">
            <a:extLst>
              <a:ext uri="{FF2B5EF4-FFF2-40B4-BE49-F238E27FC236}">
                <a16:creationId xmlns:a16="http://schemas.microsoft.com/office/drawing/2014/main" id="{326886C3-44E6-F944-8601-022A398800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5286" y="786272"/>
            <a:ext cx="6672649" cy="4114800"/>
          </a:xfrm>
          <a:prstGeom prst="rect">
            <a:avLst/>
          </a:prstGeom>
        </p:spPr>
      </p:pic>
      <p:pic>
        <p:nvPicPr>
          <p:cNvPr id="18" name="Picture 2015">
            <a:extLst>
              <a:ext uri="{FF2B5EF4-FFF2-40B4-BE49-F238E27FC236}">
                <a16:creationId xmlns:a16="http://schemas.microsoft.com/office/drawing/2014/main" id="{E748D829-E442-D34C-917E-3A69D35C04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5286" y="786272"/>
            <a:ext cx="6672649" cy="4114800"/>
          </a:xfrm>
          <a:prstGeom prst="rect">
            <a:avLst/>
          </a:prstGeom>
        </p:spPr>
      </p:pic>
      <p:pic>
        <p:nvPicPr>
          <p:cNvPr id="19" name="Picture 2014">
            <a:extLst>
              <a:ext uri="{FF2B5EF4-FFF2-40B4-BE49-F238E27FC236}">
                <a16:creationId xmlns:a16="http://schemas.microsoft.com/office/drawing/2014/main" id="{24738568-1289-BE4B-A582-C4AB7A0B05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5286" y="786272"/>
            <a:ext cx="6672649" cy="4114800"/>
          </a:xfrm>
          <a:prstGeom prst="rect">
            <a:avLst/>
          </a:prstGeom>
        </p:spPr>
      </p:pic>
      <p:pic>
        <p:nvPicPr>
          <p:cNvPr id="20" name="Picture 2013">
            <a:extLst>
              <a:ext uri="{FF2B5EF4-FFF2-40B4-BE49-F238E27FC236}">
                <a16:creationId xmlns:a16="http://schemas.microsoft.com/office/drawing/2014/main" id="{06DFDB4D-8A0A-B54E-90D3-0E5DB71D0D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5286" y="786272"/>
            <a:ext cx="6672649" cy="4114800"/>
          </a:xfrm>
          <a:prstGeom prst="rect">
            <a:avLst/>
          </a:prstGeom>
        </p:spPr>
      </p:pic>
      <p:pic>
        <p:nvPicPr>
          <p:cNvPr id="21" name="Picture 2012">
            <a:extLst>
              <a:ext uri="{FF2B5EF4-FFF2-40B4-BE49-F238E27FC236}">
                <a16:creationId xmlns:a16="http://schemas.microsoft.com/office/drawing/2014/main" id="{C4A66117-7CF7-8145-846D-88054BAA57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5286" y="786272"/>
            <a:ext cx="6672649" cy="4114800"/>
          </a:xfrm>
          <a:prstGeom prst="rect">
            <a:avLst/>
          </a:prstGeom>
        </p:spPr>
      </p:pic>
      <p:pic>
        <p:nvPicPr>
          <p:cNvPr id="22" name="Picture 2011">
            <a:extLst>
              <a:ext uri="{FF2B5EF4-FFF2-40B4-BE49-F238E27FC236}">
                <a16:creationId xmlns:a16="http://schemas.microsoft.com/office/drawing/2014/main" id="{AE2120A6-04A6-284A-B7D6-F3B646C691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5286" y="786272"/>
            <a:ext cx="6672649" cy="4114800"/>
          </a:xfrm>
          <a:prstGeom prst="rect">
            <a:avLst/>
          </a:prstGeom>
        </p:spPr>
      </p:pic>
      <p:pic>
        <p:nvPicPr>
          <p:cNvPr id="23" name="Picture 2010">
            <a:extLst>
              <a:ext uri="{FF2B5EF4-FFF2-40B4-BE49-F238E27FC236}">
                <a16:creationId xmlns:a16="http://schemas.microsoft.com/office/drawing/2014/main" id="{D924A1E3-8ECF-8447-8769-64F74B275D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5286" y="786272"/>
            <a:ext cx="6672649" cy="4114800"/>
          </a:xfrm>
          <a:prstGeom prst="rect">
            <a:avLst/>
          </a:prstGeom>
        </p:spPr>
      </p:pic>
      <p:pic>
        <p:nvPicPr>
          <p:cNvPr id="24" name="Picture 2009">
            <a:extLst>
              <a:ext uri="{FF2B5EF4-FFF2-40B4-BE49-F238E27FC236}">
                <a16:creationId xmlns:a16="http://schemas.microsoft.com/office/drawing/2014/main" id="{DC0955FE-0148-3448-9063-879F58A7B3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5286" y="786272"/>
            <a:ext cx="6672649" cy="4114800"/>
          </a:xfrm>
          <a:prstGeom prst="rect">
            <a:avLst/>
          </a:prstGeom>
        </p:spPr>
      </p:pic>
      <p:pic>
        <p:nvPicPr>
          <p:cNvPr id="25" name="Picture 2008">
            <a:extLst>
              <a:ext uri="{FF2B5EF4-FFF2-40B4-BE49-F238E27FC236}">
                <a16:creationId xmlns:a16="http://schemas.microsoft.com/office/drawing/2014/main" id="{02C974C7-CDD1-AF43-BABA-8D11B53E7E7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95286" y="786272"/>
            <a:ext cx="6672649" cy="4114800"/>
          </a:xfrm>
          <a:prstGeom prst="rect">
            <a:avLst/>
          </a:prstGeom>
        </p:spPr>
      </p:pic>
      <p:pic>
        <p:nvPicPr>
          <p:cNvPr id="26" name="Picture 2007">
            <a:extLst>
              <a:ext uri="{FF2B5EF4-FFF2-40B4-BE49-F238E27FC236}">
                <a16:creationId xmlns:a16="http://schemas.microsoft.com/office/drawing/2014/main" id="{15022A0E-99A2-8343-A120-8BBD08D152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95286" y="786272"/>
            <a:ext cx="6672649" cy="4114800"/>
          </a:xfrm>
          <a:prstGeom prst="rect">
            <a:avLst/>
          </a:prstGeom>
        </p:spPr>
      </p:pic>
      <p:pic>
        <p:nvPicPr>
          <p:cNvPr id="27" name="Picture 2006">
            <a:extLst>
              <a:ext uri="{FF2B5EF4-FFF2-40B4-BE49-F238E27FC236}">
                <a16:creationId xmlns:a16="http://schemas.microsoft.com/office/drawing/2014/main" id="{E805DA9D-12C5-F343-B4D1-190DAC40839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95286" y="786272"/>
            <a:ext cx="6672649" cy="4114800"/>
          </a:xfrm>
          <a:prstGeom prst="rect">
            <a:avLst/>
          </a:prstGeom>
        </p:spPr>
      </p:pic>
      <p:pic>
        <p:nvPicPr>
          <p:cNvPr id="28" name="Picture 2005">
            <a:extLst>
              <a:ext uri="{FF2B5EF4-FFF2-40B4-BE49-F238E27FC236}">
                <a16:creationId xmlns:a16="http://schemas.microsoft.com/office/drawing/2014/main" id="{E1B38635-D5D9-B54B-B201-C00E1C43A84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95286" y="786272"/>
            <a:ext cx="6672649" cy="4114800"/>
          </a:xfrm>
          <a:prstGeom prst="rect">
            <a:avLst/>
          </a:prstGeom>
        </p:spPr>
      </p:pic>
      <p:pic>
        <p:nvPicPr>
          <p:cNvPr id="29" name="Picture 2004">
            <a:extLst>
              <a:ext uri="{FF2B5EF4-FFF2-40B4-BE49-F238E27FC236}">
                <a16:creationId xmlns:a16="http://schemas.microsoft.com/office/drawing/2014/main" id="{163AD1CE-DEAF-3940-97D1-6E921B4AF56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95286" y="786272"/>
            <a:ext cx="6672649" cy="4114800"/>
          </a:xfrm>
          <a:prstGeom prst="rect">
            <a:avLst/>
          </a:prstGeom>
        </p:spPr>
      </p:pic>
      <p:pic>
        <p:nvPicPr>
          <p:cNvPr id="30" name="Picture 2003">
            <a:extLst>
              <a:ext uri="{FF2B5EF4-FFF2-40B4-BE49-F238E27FC236}">
                <a16:creationId xmlns:a16="http://schemas.microsoft.com/office/drawing/2014/main" id="{F241B498-18A0-D04B-8D5C-3ED8811A3D0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95286" y="786272"/>
            <a:ext cx="6672649" cy="4114800"/>
          </a:xfrm>
          <a:prstGeom prst="rect">
            <a:avLst/>
          </a:prstGeom>
        </p:spPr>
      </p:pic>
      <p:pic>
        <p:nvPicPr>
          <p:cNvPr id="31" name="Picture 2002">
            <a:extLst>
              <a:ext uri="{FF2B5EF4-FFF2-40B4-BE49-F238E27FC236}">
                <a16:creationId xmlns:a16="http://schemas.microsoft.com/office/drawing/2014/main" id="{35F081F3-6772-1A45-B119-E1919740A71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95286" y="786272"/>
            <a:ext cx="6672649" cy="4114800"/>
          </a:xfrm>
          <a:prstGeom prst="rect">
            <a:avLst/>
          </a:prstGeom>
        </p:spPr>
      </p:pic>
      <p:pic>
        <p:nvPicPr>
          <p:cNvPr id="32" name="Picture 2001">
            <a:extLst>
              <a:ext uri="{FF2B5EF4-FFF2-40B4-BE49-F238E27FC236}">
                <a16:creationId xmlns:a16="http://schemas.microsoft.com/office/drawing/2014/main" id="{51FDDDDC-D41B-9D49-8DB8-3BE618382B1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95286" y="786272"/>
            <a:ext cx="6672649" cy="4114800"/>
          </a:xfrm>
          <a:prstGeom prst="rect">
            <a:avLst/>
          </a:prstGeom>
        </p:spPr>
      </p:pic>
      <p:pic>
        <p:nvPicPr>
          <p:cNvPr id="33" name="Picture 2000">
            <a:extLst>
              <a:ext uri="{FF2B5EF4-FFF2-40B4-BE49-F238E27FC236}">
                <a16:creationId xmlns:a16="http://schemas.microsoft.com/office/drawing/2014/main" id="{B9003215-3F30-2641-AE3E-0B0B5DE03F5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95286" y="786272"/>
            <a:ext cx="6672649" cy="4114800"/>
          </a:xfrm>
          <a:prstGeom prst="rect">
            <a:avLst/>
          </a:prstGeom>
        </p:spPr>
      </p:pic>
      <p:pic>
        <p:nvPicPr>
          <p:cNvPr id="34" name="Picture 1999">
            <a:extLst>
              <a:ext uri="{FF2B5EF4-FFF2-40B4-BE49-F238E27FC236}">
                <a16:creationId xmlns:a16="http://schemas.microsoft.com/office/drawing/2014/main" id="{761FF3B3-F2A4-6544-9875-5DC170CDCAC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5286" y="786272"/>
            <a:ext cx="6672649" cy="4114800"/>
          </a:xfrm>
          <a:prstGeom prst="rect">
            <a:avLst/>
          </a:prstGeom>
        </p:spPr>
      </p:pic>
      <p:pic>
        <p:nvPicPr>
          <p:cNvPr id="35" name="Picture 1998">
            <a:extLst>
              <a:ext uri="{FF2B5EF4-FFF2-40B4-BE49-F238E27FC236}">
                <a16:creationId xmlns:a16="http://schemas.microsoft.com/office/drawing/2014/main" id="{2CF4702B-E757-C44E-8210-0F9C0B5218E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5286" y="786272"/>
            <a:ext cx="6672649" cy="4114800"/>
          </a:xfrm>
          <a:prstGeom prst="rect">
            <a:avLst/>
          </a:prstGeom>
        </p:spPr>
      </p:pic>
      <p:pic>
        <p:nvPicPr>
          <p:cNvPr id="36" name="Picture 1997">
            <a:extLst>
              <a:ext uri="{FF2B5EF4-FFF2-40B4-BE49-F238E27FC236}">
                <a16:creationId xmlns:a16="http://schemas.microsoft.com/office/drawing/2014/main" id="{A0492A46-EE64-EF4F-BBB0-43358228E71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5286" y="786272"/>
            <a:ext cx="6672649" cy="4114800"/>
          </a:xfrm>
          <a:prstGeom prst="rect">
            <a:avLst/>
          </a:prstGeom>
        </p:spPr>
      </p:pic>
      <p:pic>
        <p:nvPicPr>
          <p:cNvPr id="37" name="Picture 1996">
            <a:extLst>
              <a:ext uri="{FF2B5EF4-FFF2-40B4-BE49-F238E27FC236}">
                <a16:creationId xmlns:a16="http://schemas.microsoft.com/office/drawing/2014/main" id="{43D8A5C2-43E2-0B47-A99B-4C93B305938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95286" y="786272"/>
            <a:ext cx="6672649" cy="4114800"/>
          </a:xfrm>
          <a:prstGeom prst="rect">
            <a:avLst/>
          </a:prstGeom>
        </p:spPr>
      </p:pic>
      <p:pic>
        <p:nvPicPr>
          <p:cNvPr id="38" name="Picture 1995">
            <a:extLst>
              <a:ext uri="{FF2B5EF4-FFF2-40B4-BE49-F238E27FC236}">
                <a16:creationId xmlns:a16="http://schemas.microsoft.com/office/drawing/2014/main" id="{2107406E-FE54-2849-B673-6EB5B8DC12C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5286" y="786272"/>
            <a:ext cx="6672649" cy="4114800"/>
          </a:xfrm>
          <a:prstGeom prst="rect">
            <a:avLst/>
          </a:prstGeom>
        </p:spPr>
      </p:pic>
      <p:pic>
        <p:nvPicPr>
          <p:cNvPr id="39" name="Picture 1994">
            <a:extLst>
              <a:ext uri="{FF2B5EF4-FFF2-40B4-BE49-F238E27FC236}">
                <a16:creationId xmlns:a16="http://schemas.microsoft.com/office/drawing/2014/main" id="{3E45AF87-8EA8-954A-837E-BDD0D190587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95286" y="786272"/>
            <a:ext cx="6672649" cy="4114800"/>
          </a:xfrm>
          <a:prstGeom prst="rect">
            <a:avLst/>
          </a:prstGeom>
        </p:spPr>
      </p:pic>
      <p:pic>
        <p:nvPicPr>
          <p:cNvPr id="40" name="Picture 1993">
            <a:extLst>
              <a:ext uri="{FF2B5EF4-FFF2-40B4-BE49-F238E27FC236}">
                <a16:creationId xmlns:a16="http://schemas.microsoft.com/office/drawing/2014/main" id="{58800F28-27DE-B749-AB3D-F6D1163B30BF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95286" y="786272"/>
            <a:ext cx="6672649" cy="4114800"/>
          </a:xfrm>
          <a:prstGeom prst="rect">
            <a:avLst/>
          </a:prstGeom>
        </p:spPr>
      </p:pic>
      <p:pic>
        <p:nvPicPr>
          <p:cNvPr id="41" name="Picture 1992">
            <a:extLst>
              <a:ext uri="{FF2B5EF4-FFF2-40B4-BE49-F238E27FC236}">
                <a16:creationId xmlns:a16="http://schemas.microsoft.com/office/drawing/2014/main" id="{0F5D8C1A-F0F8-374B-A5ED-D99EBA5CECC6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95286" y="786272"/>
            <a:ext cx="6672649" cy="4114800"/>
          </a:xfrm>
          <a:prstGeom prst="rect">
            <a:avLst/>
          </a:prstGeom>
        </p:spPr>
      </p:pic>
      <p:pic>
        <p:nvPicPr>
          <p:cNvPr id="42" name="Picture 1991">
            <a:extLst>
              <a:ext uri="{FF2B5EF4-FFF2-40B4-BE49-F238E27FC236}">
                <a16:creationId xmlns:a16="http://schemas.microsoft.com/office/drawing/2014/main" id="{27B28BC7-F003-CC4D-9D66-CFB5D17EA88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095286" y="786272"/>
            <a:ext cx="6672649" cy="4114800"/>
          </a:xfrm>
          <a:prstGeom prst="rect">
            <a:avLst/>
          </a:prstGeom>
        </p:spPr>
      </p:pic>
      <p:pic>
        <p:nvPicPr>
          <p:cNvPr id="43" name="Picture 1990">
            <a:extLst>
              <a:ext uri="{FF2B5EF4-FFF2-40B4-BE49-F238E27FC236}">
                <a16:creationId xmlns:a16="http://schemas.microsoft.com/office/drawing/2014/main" id="{E7B7280A-8D05-B746-8F4B-E2F5C01D8761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095286" y="786272"/>
            <a:ext cx="6672649" cy="4114800"/>
          </a:xfrm>
          <a:prstGeom prst="rect">
            <a:avLst/>
          </a:prstGeom>
        </p:spPr>
      </p:pic>
      <p:pic>
        <p:nvPicPr>
          <p:cNvPr id="44" name="Picture 1989">
            <a:extLst>
              <a:ext uri="{FF2B5EF4-FFF2-40B4-BE49-F238E27FC236}">
                <a16:creationId xmlns:a16="http://schemas.microsoft.com/office/drawing/2014/main" id="{7969E33C-834E-A14D-B4F9-E90ACC2CD230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095286" y="786272"/>
            <a:ext cx="6672649" cy="41148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7EA2F87-4811-5046-9926-35C750D67935}"/>
              </a:ext>
            </a:extLst>
          </p:cNvPr>
          <p:cNvCxnSpPr>
            <a:cxnSpLocks/>
          </p:cNvCxnSpPr>
          <p:nvPr/>
        </p:nvCxnSpPr>
        <p:spPr>
          <a:xfrm>
            <a:off x="1991170" y="1324598"/>
            <a:ext cx="0" cy="2879934"/>
          </a:xfrm>
          <a:prstGeom prst="line">
            <a:avLst/>
          </a:prstGeom>
          <a:ln w="15875" cmpd="sng">
            <a:solidFill>
              <a:schemeClr val="bg1">
                <a:lumMod val="7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FDF0D1B-D00B-5C4F-8065-4A6DFDBA95C6}"/>
              </a:ext>
            </a:extLst>
          </p:cNvPr>
          <p:cNvCxnSpPr>
            <a:cxnSpLocks/>
          </p:cNvCxnSpPr>
          <p:nvPr/>
        </p:nvCxnSpPr>
        <p:spPr>
          <a:xfrm>
            <a:off x="1991170" y="4201357"/>
            <a:ext cx="5383852" cy="0"/>
          </a:xfrm>
          <a:prstGeom prst="line">
            <a:avLst/>
          </a:prstGeom>
          <a:ln w="15875" cmpd="sng">
            <a:solidFill>
              <a:schemeClr val="bg1">
                <a:lumMod val="7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Axis label overlay">
            <a:extLst>
              <a:ext uri="{FF2B5EF4-FFF2-40B4-BE49-F238E27FC236}">
                <a16:creationId xmlns:a16="http://schemas.microsoft.com/office/drawing/2014/main" id="{9324188F-7705-9F62-81F7-6F9C7983852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-54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95286" y="786273"/>
            <a:ext cx="6672648" cy="41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6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9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1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2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- blue extension">
            <a:extLst>
              <a:ext uri="{FF2B5EF4-FFF2-40B4-BE49-F238E27FC236}">
                <a16:creationId xmlns:a16="http://schemas.microsoft.com/office/drawing/2014/main" id="{57E46220-6149-F142-AA3D-902FC21CB7EB}"/>
              </a:ext>
            </a:extLst>
          </p:cNvPr>
          <p:cNvSpPr/>
          <p:nvPr/>
        </p:nvSpPr>
        <p:spPr>
          <a:xfrm>
            <a:off x="0" y="4461920"/>
            <a:ext cx="9143999" cy="681580"/>
          </a:xfrm>
          <a:prstGeom prst="rect">
            <a:avLst/>
          </a:prstGeom>
          <a:solidFill>
            <a:srgbClr val="09215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A06119-92B9-A545-93AC-A2954A8199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4000" y="132080"/>
            <a:ext cx="8514080" cy="205979"/>
          </a:xfrm>
        </p:spPr>
        <p:txBody>
          <a:bodyPr/>
          <a:lstStyle/>
          <a:p>
            <a:r>
              <a:rPr lang="en-US" dirty="0">
                <a:solidFill>
                  <a:srgbClr val="566F99"/>
                </a:solidFill>
              </a:rPr>
              <a:t>Exoplanet Communications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9BD44-5872-BE46-8AC6-75926DA7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</p:spPr>
        <p:txBody>
          <a:bodyPr/>
          <a:lstStyle/>
          <a:p>
            <a:r>
              <a:rPr lang="en-US" dirty="0">
                <a:solidFill>
                  <a:srgbClr val="95B8F3"/>
                </a:solidFill>
              </a:rPr>
              <a:t>Exoplanet Discoveries </a:t>
            </a:r>
            <a:r>
              <a:rPr lang="en-US" sz="1600" dirty="0">
                <a:solidFill>
                  <a:srgbClr val="95B8F3"/>
                </a:solidFill>
              </a:rPr>
              <a:t>– 30+ Years of History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30C59DF-F678-154D-A55E-A94C1E1BAA4C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254000" y="4952492"/>
            <a:ext cx="1422400" cy="123211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88B3B-88B9-C440-8DF2-4389D57B4A78}" type="datetime4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3F527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September 16, 2022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3F527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81ABF5F-EE76-584D-92DA-72F79761305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138597" y="4951092"/>
            <a:ext cx="4866807" cy="124611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3F527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document has been reviewed and determined not to contain export controlled technical data.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F12D92B-78D8-9D4A-8BCB-B216E9524D9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6913025" y="4951092"/>
            <a:ext cx="601370" cy="122071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533D-D968-4A70-91E2-44C7FEDAA0E0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3F527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3F527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77AAC82-3B58-F84E-8B60-441A922D57F5}"/>
              </a:ext>
            </a:extLst>
          </p:cNvPr>
          <p:cNvSpPr txBox="1"/>
          <p:nvPr/>
        </p:nvSpPr>
        <p:spPr>
          <a:xfrm>
            <a:off x="7417658" y="4870046"/>
            <a:ext cx="1626110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70" normalizeH="0" baseline="0" noProof="0" dirty="0" err="1">
                <a:ln>
                  <a:noFill/>
                </a:ln>
                <a:solidFill>
                  <a:srgbClr val="3F527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exoplanets.nasa.gov</a:t>
            </a:r>
            <a:endParaRPr kumimoji="0" lang="en-US" sz="1000" b="1" i="0" u="none" strike="noStrike" kern="0" cap="none" spc="70" normalizeH="0" baseline="0" noProof="0" dirty="0">
              <a:ln>
                <a:noFill/>
              </a:ln>
              <a:solidFill>
                <a:srgbClr val="3F527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- gradient">
            <a:extLst>
              <a:ext uri="{FF2B5EF4-FFF2-40B4-BE49-F238E27FC236}">
                <a16:creationId xmlns:a16="http://schemas.microsoft.com/office/drawing/2014/main" id="{CE447F4F-8114-D348-A90D-C1F95FD7B0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777322"/>
            <a:ext cx="9144000" cy="4025900"/>
          </a:xfrm>
          <a:prstGeom prst="rect">
            <a:avLst/>
          </a:prstGeom>
        </p:spPr>
      </p:pic>
      <p:pic>
        <p:nvPicPr>
          <p:cNvPr id="6" name="Picture - cell phones">
            <a:extLst>
              <a:ext uri="{FF2B5EF4-FFF2-40B4-BE49-F238E27FC236}">
                <a16:creationId xmlns:a16="http://schemas.microsoft.com/office/drawing/2014/main" id="{0933F5E3-BC0F-404A-A7EF-1D1306DDF8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2252" y="674229"/>
            <a:ext cx="8641080" cy="1327506"/>
          </a:xfrm>
          <a:prstGeom prst="rect">
            <a:avLst/>
          </a:prstGeom>
        </p:spPr>
      </p:pic>
      <p:pic>
        <p:nvPicPr>
          <p:cNvPr id="23" name="Picture - Full - all layers">
            <a:extLst>
              <a:ext uri="{FF2B5EF4-FFF2-40B4-BE49-F238E27FC236}">
                <a16:creationId xmlns:a16="http://schemas.microsoft.com/office/drawing/2014/main" id="{ECB1B732-453F-0D44-B6F7-7CFAF4594E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60"/>
          <a:stretch/>
        </p:blipFill>
        <p:spPr>
          <a:xfrm>
            <a:off x="-1" y="1307592"/>
            <a:ext cx="9143997" cy="3705445"/>
          </a:xfrm>
          <a:prstGeom prst="rect">
            <a:avLst/>
          </a:prstGeom>
        </p:spPr>
      </p:pic>
      <p:pic>
        <p:nvPicPr>
          <p:cNvPr id="20" name="Picture - gradient - dupe for full" hidden="1">
            <a:extLst>
              <a:ext uri="{FF2B5EF4-FFF2-40B4-BE49-F238E27FC236}">
                <a16:creationId xmlns:a16="http://schemas.microsoft.com/office/drawing/2014/main" id="{E94B4136-0040-E34D-B894-4FC305038A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777322"/>
            <a:ext cx="9144000" cy="4025900"/>
          </a:xfrm>
          <a:prstGeom prst="rect">
            <a:avLst/>
          </a:prstGeom>
        </p:spPr>
      </p:pic>
      <p:pic>
        <p:nvPicPr>
          <p:cNvPr id="8" name="Picture - Full baseline">
            <a:extLst>
              <a:ext uri="{FF2B5EF4-FFF2-40B4-BE49-F238E27FC236}">
                <a16:creationId xmlns:a16="http://schemas.microsoft.com/office/drawing/2014/main" id="{F1D32D2A-D729-DB4F-B541-6D962FA8D88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-1" y="987138"/>
            <a:ext cx="9143999" cy="4025899"/>
          </a:xfrm>
          <a:prstGeom prst="rect">
            <a:avLst/>
          </a:prstGeom>
        </p:spPr>
      </p:pic>
      <p:pic>
        <p:nvPicPr>
          <p:cNvPr id="19" name="Picture - Full histogram">
            <a:extLst>
              <a:ext uri="{FF2B5EF4-FFF2-40B4-BE49-F238E27FC236}">
                <a16:creationId xmlns:a16="http://schemas.microsoft.com/office/drawing/2014/main" id="{7540DF02-E21F-6A41-B1CE-1DFC9264C54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-1" y="987138"/>
            <a:ext cx="9143999" cy="4025899"/>
          </a:xfrm>
          <a:prstGeom prst="rect">
            <a:avLst/>
          </a:prstGeom>
        </p:spPr>
      </p:pic>
      <p:pic>
        <p:nvPicPr>
          <p:cNvPr id="18" name="Picture - CU chart histogram">
            <a:extLst>
              <a:ext uri="{FF2B5EF4-FFF2-40B4-BE49-F238E27FC236}">
                <a16:creationId xmlns:a16="http://schemas.microsoft.com/office/drawing/2014/main" id="{D29874CC-70D0-BB4B-AF3E-2FA61D1CECB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64643" y="952725"/>
            <a:ext cx="7214714" cy="4983239"/>
          </a:xfrm>
          <a:prstGeom prst="rect">
            <a:avLst/>
          </a:prstGeom>
        </p:spPr>
      </p:pic>
      <p:pic>
        <p:nvPicPr>
          <p:cNvPr id="10" name="Picture - CU chart base-years">
            <a:extLst>
              <a:ext uri="{FF2B5EF4-FFF2-40B4-BE49-F238E27FC236}">
                <a16:creationId xmlns:a16="http://schemas.microsoft.com/office/drawing/2014/main" id="{EC191BB7-1217-934D-AC6C-E08B8717F12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964643" y="952725"/>
            <a:ext cx="7214714" cy="4983239"/>
          </a:xfrm>
          <a:prstGeom prst="rect">
            <a:avLst/>
          </a:prstGeom>
        </p:spPr>
      </p:pic>
      <p:sp>
        <p:nvSpPr>
          <p:cNvPr id="26" name="TextBox - Discovery Year">
            <a:extLst>
              <a:ext uri="{FF2B5EF4-FFF2-40B4-BE49-F238E27FC236}">
                <a16:creationId xmlns:a16="http://schemas.microsoft.com/office/drawing/2014/main" id="{255EF80F-A68E-004F-81A0-A7F739869D34}"/>
              </a:ext>
            </a:extLst>
          </p:cNvPr>
          <p:cNvSpPr txBox="1"/>
          <p:nvPr/>
        </p:nvSpPr>
        <p:spPr>
          <a:xfrm>
            <a:off x="4099810" y="4498131"/>
            <a:ext cx="1723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5B8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Discovery Year</a:t>
            </a:r>
          </a:p>
        </p:txBody>
      </p:sp>
      <p:sp>
        <p:nvSpPr>
          <p:cNvPr id="9" name="TextBox - rapid progress...">
            <a:extLst>
              <a:ext uri="{FF2B5EF4-FFF2-40B4-BE49-F238E27FC236}">
                <a16:creationId xmlns:a16="http://schemas.microsoft.com/office/drawing/2014/main" id="{0E5397E5-1ED2-E04F-9756-72CDEC2F57D5}"/>
              </a:ext>
            </a:extLst>
          </p:cNvPr>
          <p:cNvSpPr txBox="1"/>
          <p:nvPr/>
        </p:nvSpPr>
        <p:spPr>
          <a:xfrm>
            <a:off x="2568888" y="2353756"/>
            <a:ext cx="4006225" cy="646331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92153"/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8BBF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Such rapid progress is comparable to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8BBF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8BBF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(or even faster than)…</a:t>
            </a:r>
          </a:p>
        </p:txBody>
      </p:sp>
      <p:sp>
        <p:nvSpPr>
          <p:cNvPr id="22" name="TextBox - evol of cell phones">
            <a:extLst>
              <a:ext uri="{FF2B5EF4-FFF2-40B4-BE49-F238E27FC236}">
                <a16:creationId xmlns:a16="http://schemas.microsoft.com/office/drawing/2014/main" id="{81745248-4404-0247-9A86-E57094CA8E77}"/>
              </a:ext>
            </a:extLst>
          </p:cNvPr>
          <p:cNvSpPr txBox="1"/>
          <p:nvPr/>
        </p:nvSpPr>
        <p:spPr>
          <a:xfrm>
            <a:off x="1619917" y="2338545"/>
            <a:ext cx="5904180" cy="1200329"/>
          </a:xfrm>
          <a:prstGeom prst="rect">
            <a:avLst/>
          </a:prstGeom>
          <a:noFill/>
          <a:effectLst>
            <a:outerShdw blurRad="50800" dist="12700" dir="5400000" algn="ctr" rotWithShape="0">
              <a:srgbClr val="092153"/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8BBF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8BBF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8BBF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evolution of cell phones!</a:t>
            </a:r>
          </a:p>
        </p:txBody>
      </p:sp>
      <p:sp>
        <p:nvSpPr>
          <p:cNvPr id="21" name="TextBox - Discovery Year">
            <a:extLst>
              <a:ext uri="{FF2B5EF4-FFF2-40B4-BE49-F238E27FC236}">
                <a16:creationId xmlns:a16="http://schemas.microsoft.com/office/drawing/2014/main" id="{F2FB51A7-D249-D74A-A2E9-D2A719B010A2}"/>
              </a:ext>
            </a:extLst>
          </p:cNvPr>
          <p:cNvSpPr txBox="1"/>
          <p:nvPr/>
        </p:nvSpPr>
        <p:spPr>
          <a:xfrm rot="16200000">
            <a:off x="-130624" y="2118026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5B8F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Planets</a:t>
            </a:r>
          </a:p>
        </p:txBody>
      </p:sp>
      <p:grpSp>
        <p:nvGrpSpPr>
          <p:cNvPr id="12" name="2022 add-on bar and base">
            <a:extLst>
              <a:ext uri="{FF2B5EF4-FFF2-40B4-BE49-F238E27FC236}">
                <a16:creationId xmlns:a16="http://schemas.microsoft.com/office/drawing/2014/main" id="{8792C3A0-0543-FE0E-512B-DBD45793C3F6}"/>
              </a:ext>
            </a:extLst>
          </p:cNvPr>
          <p:cNvGrpSpPr/>
          <p:nvPr/>
        </p:nvGrpSpPr>
        <p:grpSpPr>
          <a:xfrm>
            <a:off x="8768080" y="1170602"/>
            <a:ext cx="322981" cy="3012638"/>
            <a:chOff x="8768080" y="1177129"/>
            <a:chExt cx="322981" cy="301263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6EBDD95-9724-8FD0-7CA0-86FD7EF4DA5D}"/>
                </a:ext>
              </a:extLst>
            </p:cNvPr>
            <p:cNvSpPr/>
            <p:nvPr/>
          </p:nvSpPr>
          <p:spPr>
            <a:xfrm>
              <a:off x="8852629" y="1177129"/>
              <a:ext cx="153883" cy="2916085"/>
            </a:xfrm>
            <a:prstGeom prst="rect">
              <a:avLst/>
            </a:prstGeom>
            <a:solidFill>
              <a:srgbClr val="397F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339E499-936F-29D1-CA67-B3A0E5420E3B}"/>
                </a:ext>
              </a:extLst>
            </p:cNvPr>
            <p:cNvSpPr/>
            <p:nvPr/>
          </p:nvSpPr>
          <p:spPr>
            <a:xfrm>
              <a:off x="8768080" y="4098027"/>
              <a:ext cx="322981" cy="45719"/>
            </a:xfrm>
            <a:prstGeom prst="rect">
              <a:avLst/>
            </a:prstGeom>
            <a:solidFill>
              <a:srgbClr val="24407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B053251-3505-D484-A11C-682A2016447D}"/>
                </a:ext>
              </a:extLst>
            </p:cNvPr>
            <p:cNvSpPr/>
            <p:nvPr/>
          </p:nvSpPr>
          <p:spPr>
            <a:xfrm>
              <a:off x="8920426" y="4116615"/>
              <a:ext cx="18288" cy="73152"/>
            </a:xfrm>
            <a:prstGeom prst="rect">
              <a:avLst/>
            </a:prstGeom>
            <a:solidFill>
              <a:srgbClr val="24407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" name="TextBox - 5,000+">
            <a:extLst>
              <a:ext uri="{FF2B5EF4-FFF2-40B4-BE49-F238E27FC236}">
                <a16:creationId xmlns:a16="http://schemas.microsoft.com/office/drawing/2014/main" id="{04E50AA1-0E45-DF74-2FC3-4D9C8EAE4EC4}"/>
              </a:ext>
            </a:extLst>
          </p:cNvPr>
          <p:cNvSpPr txBox="1"/>
          <p:nvPr/>
        </p:nvSpPr>
        <p:spPr>
          <a:xfrm>
            <a:off x="8251422" y="798864"/>
            <a:ext cx="870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00" normalizeH="0" baseline="0" noProof="0" dirty="0">
                <a:ln>
                  <a:noFill/>
                </a:ln>
                <a:solidFill>
                  <a:srgbClr val="95B7F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5B7F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000+</a:t>
            </a:r>
          </a:p>
        </p:txBody>
      </p:sp>
    </p:spTree>
    <p:extLst>
      <p:ext uri="{BB962C8B-B14F-4D97-AF65-F5344CB8AC3E}">
        <p14:creationId xmlns:p14="http://schemas.microsoft.com/office/powerpoint/2010/main" val="28802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23889 0.12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44" y="642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23889 0.128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44" y="642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49000" y="49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49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0000" y="1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ac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09000" y="109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3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3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8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-3.33333E-6 L 0 0.07469 " pathEditMode="relative" rAng="0" ptsTypes="AA">
                                      <p:cBhvr>
                                        <p:cTn id="6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35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5E-6 -3.7037E-7 L -2.5E-6 0.07469 " pathEditMode="relative" rAng="0" ptsTypes="AA">
                                      <p:cBhvr>
                                        <p:cTn id="6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3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mp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6" grpId="2"/>
      <p:bldP spid="9" grpId="0"/>
      <p:bldP spid="22" grpId="0"/>
      <p:bldP spid="22" grpId="1"/>
      <p:bldP spid="21" grpId="0"/>
      <p:bldP spid="17" grpId="0" animBg="1"/>
      <p:bldP spid="17" grpId="1" animBg="1"/>
      <p:bldP spid="17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16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nel for Kepler ++">
            <a:extLst>
              <a:ext uri="{FF2B5EF4-FFF2-40B4-BE49-F238E27FC236}">
                <a16:creationId xmlns:a16="http://schemas.microsoft.com/office/drawing/2014/main" id="{552CC6C6-B831-2646-A9D8-9A63DB2587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4816804" y="930166"/>
            <a:ext cx="8521700" cy="3949700"/>
          </a:xfrm>
          <a:prstGeom prst="rect">
            <a:avLst/>
          </a:prstGeom>
          <a:solidFill>
            <a:srgbClr val="000000"/>
          </a:solidFill>
        </p:spPr>
      </p:pic>
      <p:pic>
        <p:nvPicPr>
          <p:cNvPr id="30" name="Panel for TESS ++ #1 (behind)">
            <a:extLst>
              <a:ext uri="{FF2B5EF4-FFF2-40B4-BE49-F238E27FC236}">
                <a16:creationId xmlns:a16="http://schemas.microsoft.com/office/drawing/2014/main" id="{03314629-0DA8-2C43-A65F-C5165195EC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46913" y="930166"/>
            <a:ext cx="8521700" cy="39497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A06119-92B9-A545-93AC-A2954A8199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4000" y="132080"/>
            <a:ext cx="8514080" cy="205979"/>
          </a:xfrm>
        </p:spPr>
        <p:txBody>
          <a:bodyPr/>
          <a:lstStyle/>
          <a:p>
            <a:r>
              <a:rPr lang="en-US" dirty="0"/>
              <a:t>Exoplanet Communications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9BD44-5872-BE46-8AC6-75926DA7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</p:spPr>
        <p:txBody>
          <a:bodyPr/>
          <a:lstStyle/>
          <a:p>
            <a:r>
              <a:rPr lang="en-US" dirty="0">
                <a:solidFill>
                  <a:srgbClr val="F9CF7C"/>
                </a:solidFill>
              </a:rPr>
              <a:t>Kepler vs TESS </a:t>
            </a:r>
            <a:r>
              <a:rPr lang="en-US" sz="1600" dirty="0">
                <a:solidFill>
                  <a:srgbClr val="F9CF7C"/>
                </a:solidFill>
              </a:rPr>
              <a:t>– Comparison of Telescopes</a:t>
            </a:r>
          </a:p>
        </p:txBody>
      </p:sp>
      <p:graphicFrame>
        <p:nvGraphicFramePr>
          <p:cNvPr id="33" name="Table - Sky Coverage">
            <a:extLst>
              <a:ext uri="{FF2B5EF4-FFF2-40B4-BE49-F238E27FC236}">
                <a16:creationId xmlns:a16="http://schemas.microsoft.com/office/drawing/2014/main" id="{3BACFF2E-BB74-794F-BFA3-DAC26C36B803}"/>
              </a:ext>
            </a:extLst>
          </p:cNvPr>
          <p:cNvGraphicFramePr>
            <a:graphicFrameLocks noGrp="1"/>
          </p:cNvGraphicFramePr>
          <p:nvPr/>
        </p:nvGraphicFramePr>
        <p:xfrm>
          <a:off x="3776954" y="2775031"/>
          <a:ext cx="1590092" cy="521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64">
                  <a:extLst>
                    <a:ext uri="{9D8B030D-6E8A-4147-A177-3AD203B41FA5}">
                      <a16:colId xmlns:a16="http://schemas.microsoft.com/office/drawing/2014/main" val="334800793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174554829"/>
                    </a:ext>
                  </a:extLst>
                </a:gridCol>
                <a:gridCol w="338328">
                  <a:extLst>
                    <a:ext uri="{9D8B030D-6E8A-4147-A177-3AD203B41FA5}">
                      <a16:colId xmlns:a16="http://schemas.microsoft.com/office/drawing/2014/main" val="3018633810"/>
                    </a:ext>
                  </a:extLst>
                </a:gridCol>
              </a:tblGrid>
              <a:tr h="52120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9CF7C"/>
                          </a:solidFill>
                          <a:latin typeface="Wingdings 3" pitchFamily="2" charset="2"/>
                        </a:rPr>
                        <a:t></a:t>
                      </a:r>
                      <a:endParaRPr lang="en-US" sz="1400" dirty="0">
                        <a:solidFill>
                          <a:srgbClr val="F9CF7C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9CF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r>
                        <a:rPr lang="en-US" sz="1400" b="0" dirty="0">
                          <a:solidFill>
                            <a:srgbClr val="F9CF7C"/>
                          </a:solidFill>
                          <a:latin typeface="+mn-lt"/>
                        </a:rPr>
                        <a:t>Sky</a:t>
                      </a:r>
                      <a:br>
                        <a:rPr lang="en-US" sz="1400" b="0" dirty="0">
                          <a:solidFill>
                            <a:srgbClr val="F9CF7C"/>
                          </a:solidFill>
                          <a:latin typeface="+mn-lt"/>
                        </a:rPr>
                      </a:br>
                      <a:r>
                        <a:rPr lang="en-US" sz="1400" b="0" dirty="0">
                          <a:solidFill>
                            <a:srgbClr val="F9CF7C"/>
                          </a:solidFill>
                          <a:latin typeface="+mn-lt"/>
                        </a:rPr>
                        <a:t>Coverage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9CF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9CF7C"/>
                          </a:solidFill>
                          <a:latin typeface="Wingdings 3" pitchFamily="2" charset="2"/>
                        </a:rPr>
                        <a:t></a:t>
                      </a:r>
                      <a:endParaRPr lang="en-US" sz="1400" dirty="0">
                        <a:solidFill>
                          <a:srgbClr val="F9CF7C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9CF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4121115"/>
                  </a:ext>
                </a:extLst>
              </a:tr>
            </a:tbl>
          </a:graphicData>
        </a:graphic>
      </p:graphicFrame>
      <p:graphicFrame>
        <p:nvGraphicFramePr>
          <p:cNvPr id="35" name="Table - Goal">
            <a:extLst>
              <a:ext uri="{FF2B5EF4-FFF2-40B4-BE49-F238E27FC236}">
                <a16:creationId xmlns:a16="http://schemas.microsoft.com/office/drawing/2014/main" id="{69F419BD-E948-0041-8D4A-AC482302CA87}"/>
              </a:ext>
            </a:extLst>
          </p:cNvPr>
          <p:cNvGraphicFramePr>
            <a:graphicFrameLocks noGrp="1"/>
          </p:cNvGraphicFramePr>
          <p:nvPr/>
        </p:nvGraphicFramePr>
        <p:xfrm>
          <a:off x="3776954" y="2253823"/>
          <a:ext cx="1590092" cy="521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64">
                  <a:extLst>
                    <a:ext uri="{9D8B030D-6E8A-4147-A177-3AD203B41FA5}">
                      <a16:colId xmlns:a16="http://schemas.microsoft.com/office/drawing/2014/main" val="334800793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174554829"/>
                    </a:ext>
                  </a:extLst>
                </a:gridCol>
                <a:gridCol w="338328">
                  <a:extLst>
                    <a:ext uri="{9D8B030D-6E8A-4147-A177-3AD203B41FA5}">
                      <a16:colId xmlns:a16="http://schemas.microsoft.com/office/drawing/2014/main" val="3018633810"/>
                    </a:ext>
                  </a:extLst>
                </a:gridCol>
              </a:tblGrid>
              <a:tr h="52120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9CF7C"/>
                          </a:solidFill>
                          <a:latin typeface="Wingdings 3" pitchFamily="2" charset="2"/>
                        </a:rPr>
                        <a:t></a:t>
                      </a:r>
                      <a:endParaRPr lang="en-US" sz="1400" dirty="0">
                        <a:solidFill>
                          <a:srgbClr val="F9CF7C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r>
                        <a:rPr lang="en-US" sz="1400" b="0" dirty="0">
                          <a:solidFill>
                            <a:srgbClr val="F9CF7C"/>
                          </a:solidFill>
                          <a:latin typeface="+mn-lt"/>
                        </a:rPr>
                        <a:t>Goal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9CF7C"/>
                          </a:solidFill>
                          <a:latin typeface="Wingdings 3" pitchFamily="2" charset="2"/>
                        </a:rPr>
                        <a:t></a:t>
                      </a:r>
                      <a:endParaRPr lang="en-US" sz="1400" dirty="0">
                        <a:solidFill>
                          <a:srgbClr val="F9CF7C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0107040"/>
                  </a:ext>
                </a:extLst>
              </a:tr>
            </a:tbl>
          </a:graphicData>
        </a:graphic>
      </p:graphicFrame>
      <p:sp>
        <p:nvSpPr>
          <p:cNvPr id="49" name="Rec - Hides Kepler txt 2">
            <a:extLst>
              <a:ext uri="{FF2B5EF4-FFF2-40B4-BE49-F238E27FC236}">
                <a16:creationId xmlns:a16="http://schemas.microsoft.com/office/drawing/2014/main" id="{83A2BF92-901C-0D46-85A7-686C295F8B1C}"/>
              </a:ext>
            </a:extLst>
          </p:cNvPr>
          <p:cNvSpPr/>
          <p:nvPr/>
        </p:nvSpPr>
        <p:spPr>
          <a:xfrm>
            <a:off x="235197" y="2804095"/>
            <a:ext cx="3432377" cy="437467"/>
          </a:xfrm>
          <a:prstGeom prst="rect">
            <a:avLst/>
          </a:prstGeom>
          <a:solidFill>
            <a:srgbClr val="0C23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Rec - Hides Kepler txt 1">
            <a:extLst>
              <a:ext uri="{FF2B5EF4-FFF2-40B4-BE49-F238E27FC236}">
                <a16:creationId xmlns:a16="http://schemas.microsoft.com/office/drawing/2014/main" id="{8CEA286D-C077-954B-A005-59EEA3DB64E5}"/>
              </a:ext>
            </a:extLst>
          </p:cNvPr>
          <p:cNvSpPr/>
          <p:nvPr/>
        </p:nvSpPr>
        <p:spPr>
          <a:xfrm>
            <a:off x="1446033" y="2108356"/>
            <a:ext cx="2221541" cy="666675"/>
          </a:xfrm>
          <a:prstGeom prst="rect">
            <a:avLst/>
          </a:prstGeom>
          <a:solidFill>
            <a:srgbClr val="0C23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 - Hides TESS txt 2">
            <a:extLst>
              <a:ext uri="{FF2B5EF4-FFF2-40B4-BE49-F238E27FC236}">
                <a16:creationId xmlns:a16="http://schemas.microsoft.com/office/drawing/2014/main" id="{C62EAA48-93E0-0048-9DB4-D700FF7F6B73}"/>
              </a:ext>
            </a:extLst>
          </p:cNvPr>
          <p:cNvSpPr/>
          <p:nvPr/>
        </p:nvSpPr>
        <p:spPr>
          <a:xfrm>
            <a:off x="5579706" y="2804096"/>
            <a:ext cx="2929812" cy="437467"/>
          </a:xfrm>
          <a:prstGeom prst="rect">
            <a:avLst/>
          </a:prstGeom>
          <a:solidFill>
            <a:srgbClr val="0C23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 - Hides TESS txt 1">
            <a:extLst>
              <a:ext uri="{FF2B5EF4-FFF2-40B4-BE49-F238E27FC236}">
                <a16:creationId xmlns:a16="http://schemas.microsoft.com/office/drawing/2014/main" id="{92CC330C-9558-7848-8885-DBB640B9AB3F}"/>
              </a:ext>
            </a:extLst>
          </p:cNvPr>
          <p:cNvSpPr/>
          <p:nvPr/>
        </p:nvSpPr>
        <p:spPr>
          <a:xfrm>
            <a:off x="5579706" y="2108356"/>
            <a:ext cx="3323882" cy="666675"/>
          </a:xfrm>
          <a:custGeom>
            <a:avLst/>
            <a:gdLst>
              <a:gd name="connsiteX0" fmla="*/ 0 w 3439192"/>
              <a:gd name="connsiteY0" fmla="*/ 0 h 437467"/>
              <a:gd name="connsiteX1" fmla="*/ 3439192 w 3439192"/>
              <a:gd name="connsiteY1" fmla="*/ 0 h 437467"/>
              <a:gd name="connsiteX2" fmla="*/ 3439192 w 3439192"/>
              <a:gd name="connsiteY2" fmla="*/ 437467 h 437467"/>
              <a:gd name="connsiteX3" fmla="*/ 0 w 3439192"/>
              <a:gd name="connsiteY3" fmla="*/ 437467 h 437467"/>
              <a:gd name="connsiteX4" fmla="*/ 0 w 3439192"/>
              <a:gd name="connsiteY4" fmla="*/ 0 h 437467"/>
              <a:gd name="connsiteX0" fmla="*/ 0 w 3439192"/>
              <a:gd name="connsiteY0" fmla="*/ 764 h 438231"/>
              <a:gd name="connsiteX1" fmla="*/ 1843444 w 3439192"/>
              <a:gd name="connsiteY1" fmla="*/ 0 h 438231"/>
              <a:gd name="connsiteX2" fmla="*/ 3439192 w 3439192"/>
              <a:gd name="connsiteY2" fmla="*/ 764 h 438231"/>
              <a:gd name="connsiteX3" fmla="*/ 3439192 w 3439192"/>
              <a:gd name="connsiteY3" fmla="*/ 438231 h 438231"/>
              <a:gd name="connsiteX4" fmla="*/ 0 w 3439192"/>
              <a:gd name="connsiteY4" fmla="*/ 438231 h 438231"/>
              <a:gd name="connsiteX5" fmla="*/ 0 w 3439192"/>
              <a:gd name="connsiteY5" fmla="*/ 764 h 438231"/>
              <a:gd name="connsiteX0" fmla="*/ 0 w 3439192"/>
              <a:gd name="connsiteY0" fmla="*/ 764 h 438231"/>
              <a:gd name="connsiteX1" fmla="*/ 1843444 w 3439192"/>
              <a:gd name="connsiteY1" fmla="*/ 0 h 438231"/>
              <a:gd name="connsiteX2" fmla="*/ 3439192 w 3439192"/>
              <a:gd name="connsiteY2" fmla="*/ 764 h 438231"/>
              <a:gd name="connsiteX3" fmla="*/ 3439192 w 3439192"/>
              <a:gd name="connsiteY3" fmla="*/ 438231 h 438231"/>
              <a:gd name="connsiteX4" fmla="*/ 0 w 3439192"/>
              <a:gd name="connsiteY4" fmla="*/ 438231 h 438231"/>
              <a:gd name="connsiteX5" fmla="*/ 0 w 3439192"/>
              <a:gd name="connsiteY5" fmla="*/ 764 h 438231"/>
              <a:gd name="connsiteX0" fmla="*/ 0 w 3439192"/>
              <a:gd name="connsiteY0" fmla="*/ 764 h 438231"/>
              <a:gd name="connsiteX1" fmla="*/ 1843444 w 3439192"/>
              <a:gd name="connsiteY1" fmla="*/ 0 h 438231"/>
              <a:gd name="connsiteX2" fmla="*/ 3439192 w 3439192"/>
              <a:gd name="connsiteY2" fmla="*/ 764 h 438231"/>
              <a:gd name="connsiteX3" fmla="*/ 3439192 w 3439192"/>
              <a:gd name="connsiteY3" fmla="*/ 438231 h 438231"/>
              <a:gd name="connsiteX4" fmla="*/ 0 w 3439192"/>
              <a:gd name="connsiteY4" fmla="*/ 438231 h 438231"/>
              <a:gd name="connsiteX5" fmla="*/ 0 w 3439192"/>
              <a:gd name="connsiteY5" fmla="*/ 764 h 438231"/>
              <a:gd name="connsiteX0" fmla="*/ 0 w 3439192"/>
              <a:gd name="connsiteY0" fmla="*/ 32661 h 470128"/>
              <a:gd name="connsiteX1" fmla="*/ 1843444 w 3439192"/>
              <a:gd name="connsiteY1" fmla="*/ 31897 h 470128"/>
              <a:gd name="connsiteX2" fmla="*/ 3439192 w 3439192"/>
              <a:gd name="connsiteY2" fmla="*/ 32661 h 470128"/>
              <a:gd name="connsiteX3" fmla="*/ 3439192 w 3439192"/>
              <a:gd name="connsiteY3" fmla="*/ 470128 h 470128"/>
              <a:gd name="connsiteX4" fmla="*/ 0 w 3439192"/>
              <a:gd name="connsiteY4" fmla="*/ 470128 h 470128"/>
              <a:gd name="connsiteX5" fmla="*/ 0 w 3439192"/>
              <a:gd name="connsiteY5" fmla="*/ 32661 h 470128"/>
              <a:gd name="connsiteX0" fmla="*/ 0 w 3439192"/>
              <a:gd name="connsiteY0" fmla="*/ 32661 h 470128"/>
              <a:gd name="connsiteX1" fmla="*/ 1843444 w 3439192"/>
              <a:gd name="connsiteY1" fmla="*/ 31897 h 470128"/>
              <a:gd name="connsiteX2" fmla="*/ 3439192 w 3439192"/>
              <a:gd name="connsiteY2" fmla="*/ 32661 h 470128"/>
              <a:gd name="connsiteX3" fmla="*/ 3439192 w 3439192"/>
              <a:gd name="connsiteY3" fmla="*/ 470128 h 470128"/>
              <a:gd name="connsiteX4" fmla="*/ 0 w 3439192"/>
              <a:gd name="connsiteY4" fmla="*/ 470128 h 470128"/>
              <a:gd name="connsiteX5" fmla="*/ 0 w 3439192"/>
              <a:gd name="connsiteY5" fmla="*/ 32661 h 470128"/>
              <a:gd name="connsiteX0" fmla="*/ 0 w 3439192"/>
              <a:gd name="connsiteY0" fmla="*/ 31074 h 468541"/>
              <a:gd name="connsiteX1" fmla="*/ 2764194 w 3439192"/>
              <a:gd name="connsiteY1" fmla="*/ 36660 h 468541"/>
              <a:gd name="connsiteX2" fmla="*/ 3439192 w 3439192"/>
              <a:gd name="connsiteY2" fmla="*/ 31074 h 468541"/>
              <a:gd name="connsiteX3" fmla="*/ 3439192 w 3439192"/>
              <a:gd name="connsiteY3" fmla="*/ 468541 h 468541"/>
              <a:gd name="connsiteX4" fmla="*/ 0 w 3439192"/>
              <a:gd name="connsiteY4" fmla="*/ 468541 h 468541"/>
              <a:gd name="connsiteX5" fmla="*/ 0 w 3439192"/>
              <a:gd name="connsiteY5" fmla="*/ 31074 h 468541"/>
              <a:gd name="connsiteX0" fmla="*/ 0 w 3439192"/>
              <a:gd name="connsiteY0" fmla="*/ 0 h 437467"/>
              <a:gd name="connsiteX1" fmla="*/ 2764194 w 3439192"/>
              <a:gd name="connsiteY1" fmla="*/ 5586 h 437467"/>
              <a:gd name="connsiteX2" fmla="*/ 3439192 w 3439192"/>
              <a:gd name="connsiteY2" fmla="*/ 0 h 437467"/>
              <a:gd name="connsiteX3" fmla="*/ 3439192 w 3439192"/>
              <a:gd name="connsiteY3" fmla="*/ 437467 h 437467"/>
              <a:gd name="connsiteX4" fmla="*/ 0 w 3439192"/>
              <a:gd name="connsiteY4" fmla="*/ 437467 h 437467"/>
              <a:gd name="connsiteX5" fmla="*/ 0 w 3439192"/>
              <a:gd name="connsiteY5" fmla="*/ 0 h 437467"/>
              <a:gd name="connsiteX0" fmla="*/ 0 w 3439192"/>
              <a:gd name="connsiteY0" fmla="*/ 0 h 437467"/>
              <a:gd name="connsiteX1" fmla="*/ 2373669 w 3439192"/>
              <a:gd name="connsiteY1" fmla="*/ 5586 h 437467"/>
              <a:gd name="connsiteX2" fmla="*/ 2764194 w 3439192"/>
              <a:gd name="connsiteY2" fmla="*/ 5586 h 437467"/>
              <a:gd name="connsiteX3" fmla="*/ 3439192 w 3439192"/>
              <a:gd name="connsiteY3" fmla="*/ 0 h 437467"/>
              <a:gd name="connsiteX4" fmla="*/ 3439192 w 3439192"/>
              <a:gd name="connsiteY4" fmla="*/ 437467 h 437467"/>
              <a:gd name="connsiteX5" fmla="*/ 0 w 3439192"/>
              <a:gd name="connsiteY5" fmla="*/ 437467 h 437467"/>
              <a:gd name="connsiteX6" fmla="*/ 0 w 3439192"/>
              <a:gd name="connsiteY6" fmla="*/ 0 h 437467"/>
              <a:gd name="connsiteX0" fmla="*/ 0 w 3439192"/>
              <a:gd name="connsiteY0" fmla="*/ 0 h 666067"/>
              <a:gd name="connsiteX1" fmla="*/ 2373669 w 3439192"/>
              <a:gd name="connsiteY1" fmla="*/ 234186 h 666067"/>
              <a:gd name="connsiteX2" fmla="*/ 2764194 w 3439192"/>
              <a:gd name="connsiteY2" fmla="*/ 234186 h 666067"/>
              <a:gd name="connsiteX3" fmla="*/ 3439192 w 3439192"/>
              <a:gd name="connsiteY3" fmla="*/ 228600 h 666067"/>
              <a:gd name="connsiteX4" fmla="*/ 3439192 w 3439192"/>
              <a:gd name="connsiteY4" fmla="*/ 666067 h 666067"/>
              <a:gd name="connsiteX5" fmla="*/ 0 w 3439192"/>
              <a:gd name="connsiteY5" fmla="*/ 666067 h 666067"/>
              <a:gd name="connsiteX6" fmla="*/ 0 w 3439192"/>
              <a:gd name="connsiteY6" fmla="*/ 0 h 666067"/>
              <a:gd name="connsiteX0" fmla="*/ 0 w 3439192"/>
              <a:gd name="connsiteY0" fmla="*/ 0 h 666067"/>
              <a:gd name="connsiteX1" fmla="*/ 1808519 w 3439192"/>
              <a:gd name="connsiteY1" fmla="*/ 15111 h 666067"/>
              <a:gd name="connsiteX2" fmla="*/ 2764194 w 3439192"/>
              <a:gd name="connsiteY2" fmla="*/ 234186 h 666067"/>
              <a:gd name="connsiteX3" fmla="*/ 3439192 w 3439192"/>
              <a:gd name="connsiteY3" fmla="*/ 228600 h 666067"/>
              <a:gd name="connsiteX4" fmla="*/ 3439192 w 3439192"/>
              <a:gd name="connsiteY4" fmla="*/ 666067 h 666067"/>
              <a:gd name="connsiteX5" fmla="*/ 0 w 3439192"/>
              <a:gd name="connsiteY5" fmla="*/ 666067 h 666067"/>
              <a:gd name="connsiteX6" fmla="*/ 0 w 3439192"/>
              <a:gd name="connsiteY6" fmla="*/ 0 h 666067"/>
              <a:gd name="connsiteX0" fmla="*/ 0 w 3439192"/>
              <a:gd name="connsiteY0" fmla="*/ 0 h 666067"/>
              <a:gd name="connsiteX1" fmla="*/ 1808519 w 3439192"/>
              <a:gd name="connsiteY1" fmla="*/ 15111 h 666067"/>
              <a:gd name="connsiteX2" fmla="*/ 1824394 w 3439192"/>
              <a:gd name="connsiteY2" fmla="*/ 196086 h 666067"/>
              <a:gd name="connsiteX3" fmla="*/ 3439192 w 3439192"/>
              <a:gd name="connsiteY3" fmla="*/ 228600 h 666067"/>
              <a:gd name="connsiteX4" fmla="*/ 3439192 w 3439192"/>
              <a:gd name="connsiteY4" fmla="*/ 666067 h 666067"/>
              <a:gd name="connsiteX5" fmla="*/ 0 w 3439192"/>
              <a:gd name="connsiteY5" fmla="*/ 666067 h 666067"/>
              <a:gd name="connsiteX6" fmla="*/ 0 w 3439192"/>
              <a:gd name="connsiteY6" fmla="*/ 0 h 666067"/>
              <a:gd name="connsiteX0" fmla="*/ 0 w 3439192"/>
              <a:gd name="connsiteY0" fmla="*/ 0 h 666067"/>
              <a:gd name="connsiteX1" fmla="*/ 1808519 w 3439192"/>
              <a:gd name="connsiteY1" fmla="*/ 15111 h 666067"/>
              <a:gd name="connsiteX2" fmla="*/ 1824394 w 3439192"/>
              <a:gd name="connsiteY2" fmla="*/ 196086 h 666067"/>
              <a:gd name="connsiteX3" fmla="*/ 3439192 w 3439192"/>
              <a:gd name="connsiteY3" fmla="*/ 228600 h 666067"/>
              <a:gd name="connsiteX4" fmla="*/ 3439192 w 3439192"/>
              <a:gd name="connsiteY4" fmla="*/ 666067 h 666067"/>
              <a:gd name="connsiteX5" fmla="*/ 0 w 3439192"/>
              <a:gd name="connsiteY5" fmla="*/ 666067 h 666067"/>
              <a:gd name="connsiteX6" fmla="*/ 0 w 3439192"/>
              <a:gd name="connsiteY6" fmla="*/ 0 h 666067"/>
              <a:gd name="connsiteX0" fmla="*/ 0 w 3439192"/>
              <a:gd name="connsiteY0" fmla="*/ 0 h 666067"/>
              <a:gd name="connsiteX1" fmla="*/ 1808519 w 3439192"/>
              <a:gd name="connsiteY1" fmla="*/ 15111 h 666067"/>
              <a:gd name="connsiteX2" fmla="*/ 1824394 w 3439192"/>
              <a:gd name="connsiteY2" fmla="*/ 196086 h 666067"/>
              <a:gd name="connsiteX3" fmla="*/ 3439192 w 3439192"/>
              <a:gd name="connsiteY3" fmla="*/ 228600 h 666067"/>
              <a:gd name="connsiteX4" fmla="*/ 3439192 w 3439192"/>
              <a:gd name="connsiteY4" fmla="*/ 666067 h 666067"/>
              <a:gd name="connsiteX5" fmla="*/ 0 w 3439192"/>
              <a:gd name="connsiteY5" fmla="*/ 666067 h 666067"/>
              <a:gd name="connsiteX6" fmla="*/ 0 w 3439192"/>
              <a:gd name="connsiteY6" fmla="*/ 0 h 666067"/>
              <a:gd name="connsiteX0" fmla="*/ 0 w 3439192"/>
              <a:gd name="connsiteY0" fmla="*/ 0 h 666067"/>
              <a:gd name="connsiteX1" fmla="*/ 1808519 w 3439192"/>
              <a:gd name="connsiteY1" fmla="*/ 15111 h 666067"/>
              <a:gd name="connsiteX2" fmla="*/ 1824394 w 3439192"/>
              <a:gd name="connsiteY2" fmla="*/ 196086 h 666067"/>
              <a:gd name="connsiteX3" fmla="*/ 3439192 w 3439192"/>
              <a:gd name="connsiteY3" fmla="*/ 228600 h 666067"/>
              <a:gd name="connsiteX4" fmla="*/ 3439192 w 3439192"/>
              <a:gd name="connsiteY4" fmla="*/ 666067 h 666067"/>
              <a:gd name="connsiteX5" fmla="*/ 0 w 3439192"/>
              <a:gd name="connsiteY5" fmla="*/ 666067 h 666067"/>
              <a:gd name="connsiteX6" fmla="*/ 0 w 3439192"/>
              <a:gd name="connsiteY6" fmla="*/ 0 h 666067"/>
              <a:gd name="connsiteX0" fmla="*/ 0 w 3439192"/>
              <a:gd name="connsiteY0" fmla="*/ 0 h 666067"/>
              <a:gd name="connsiteX1" fmla="*/ 1808519 w 3439192"/>
              <a:gd name="connsiteY1" fmla="*/ 15111 h 666067"/>
              <a:gd name="connsiteX2" fmla="*/ 1824394 w 3439192"/>
              <a:gd name="connsiteY2" fmla="*/ 196086 h 666067"/>
              <a:gd name="connsiteX3" fmla="*/ 3439192 w 3439192"/>
              <a:gd name="connsiteY3" fmla="*/ 228600 h 666067"/>
              <a:gd name="connsiteX4" fmla="*/ 3439192 w 3439192"/>
              <a:gd name="connsiteY4" fmla="*/ 666067 h 666067"/>
              <a:gd name="connsiteX5" fmla="*/ 0 w 3439192"/>
              <a:gd name="connsiteY5" fmla="*/ 666067 h 666067"/>
              <a:gd name="connsiteX6" fmla="*/ 0 w 3439192"/>
              <a:gd name="connsiteY6" fmla="*/ 0 h 666067"/>
              <a:gd name="connsiteX0" fmla="*/ 0 w 3439192"/>
              <a:gd name="connsiteY0" fmla="*/ 0 h 666067"/>
              <a:gd name="connsiteX1" fmla="*/ 1808519 w 3439192"/>
              <a:gd name="connsiteY1" fmla="*/ 15111 h 666067"/>
              <a:gd name="connsiteX2" fmla="*/ 1824394 w 3439192"/>
              <a:gd name="connsiteY2" fmla="*/ 196086 h 666067"/>
              <a:gd name="connsiteX3" fmla="*/ 3439192 w 3439192"/>
              <a:gd name="connsiteY3" fmla="*/ 228600 h 666067"/>
              <a:gd name="connsiteX4" fmla="*/ 3439192 w 3439192"/>
              <a:gd name="connsiteY4" fmla="*/ 666067 h 666067"/>
              <a:gd name="connsiteX5" fmla="*/ 0 w 3439192"/>
              <a:gd name="connsiteY5" fmla="*/ 666067 h 666067"/>
              <a:gd name="connsiteX6" fmla="*/ 0 w 3439192"/>
              <a:gd name="connsiteY6" fmla="*/ 0 h 666067"/>
              <a:gd name="connsiteX0" fmla="*/ 0 w 3439192"/>
              <a:gd name="connsiteY0" fmla="*/ 0 h 666067"/>
              <a:gd name="connsiteX1" fmla="*/ 1808519 w 3439192"/>
              <a:gd name="connsiteY1" fmla="*/ 15111 h 666067"/>
              <a:gd name="connsiteX2" fmla="*/ 1811694 w 3439192"/>
              <a:gd name="connsiteY2" fmla="*/ 199261 h 666067"/>
              <a:gd name="connsiteX3" fmla="*/ 3439192 w 3439192"/>
              <a:gd name="connsiteY3" fmla="*/ 228600 h 666067"/>
              <a:gd name="connsiteX4" fmla="*/ 3439192 w 3439192"/>
              <a:gd name="connsiteY4" fmla="*/ 666067 h 666067"/>
              <a:gd name="connsiteX5" fmla="*/ 0 w 3439192"/>
              <a:gd name="connsiteY5" fmla="*/ 666067 h 666067"/>
              <a:gd name="connsiteX6" fmla="*/ 0 w 3439192"/>
              <a:gd name="connsiteY6" fmla="*/ 0 h 666067"/>
              <a:gd name="connsiteX0" fmla="*/ 0 w 3439192"/>
              <a:gd name="connsiteY0" fmla="*/ 0 h 666067"/>
              <a:gd name="connsiteX1" fmla="*/ 1808519 w 3439192"/>
              <a:gd name="connsiteY1" fmla="*/ 15111 h 666067"/>
              <a:gd name="connsiteX2" fmla="*/ 1811694 w 3439192"/>
              <a:gd name="connsiteY2" fmla="*/ 199261 h 666067"/>
              <a:gd name="connsiteX3" fmla="*/ 3439192 w 3439192"/>
              <a:gd name="connsiteY3" fmla="*/ 203200 h 666067"/>
              <a:gd name="connsiteX4" fmla="*/ 3439192 w 3439192"/>
              <a:gd name="connsiteY4" fmla="*/ 666067 h 666067"/>
              <a:gd name="connsiteX5" fmla="*/ 0 w 3439192"/>
              <a:gd name="connsiteY5" fmla="*/ 666067 h 666067"/>
              <a:gd name="connsiteX6" fmla="*/ 0 w 3439192"/>
              <a:gd name="connsiteY6" fmla="*/ 0 h 666067"/>
              <a:gd name="connsiteX0" fmla="*/ 0 w 3439192"/>
              <a:gd name="connsiteY0" fmla="*/ 0 h 666067"/>
              <a:gd name="connsiteX1" fmla="*/ 1773594 w 3439192"/>
              <a:gd name="connsiteY1" fmla="*/ 2411 h 666067"/>
              <a:gd name="connsiteX2" fmla="*/ 1811694 w 3439192"/>
              <a:gd name="connsiteY2" fmla="*/ 199261 h 666067"/>
              <a:gd name="connsiteX3" fmla="*/ 3439192 w 3439192"/>
              <a:gd name="connsiteY3" fmla="*/ 203200 h 666067"/>
              <a:gd name="connsiteX4" fmla="*/ 3439192 w 3439192"/>
              <a:gd name="connsiteY4" fmla="*/ 666067 h 666067"/>
              <a:gd name="connsiteX5" fmla="*/ 0 w 3439192"/>
              <a:gd name="connsiteY5" fmla="*/ 666067 h 666067"/>
              <a:gd name="connsiteX6" fmla="*/ 0 w 3439192"/>
              <a:gd name="connsiteY6" fmla="*/ 0 h 666067"/>
              <a:gd name="connsiteX0" fmla="*/ 0 w 3439192"/>
              <a:gd name="connsiteY0" fmla="*/ 0 h 666067"/>
              <a:gd name="connsiteX1" fmla="*/ 1773594 w 3439192"/>
              <a:gd name="connsiteY1" fmla="*/ 2411 h 666067"/>
              <a:gd name="connsiteX2" fmla="*/ 1783119 w 3439192"/>
              <a:gd name="connsiteY2" fmla="*/ 196086 h 666067"/>
              <a:gd name="connsiteX3" fmla="*/ 3439192 w 3439192"/>
              <a:gd name="connsiteY3" fmla="*/ 203200 h 666067"/>
              <a:gd name="connsiteX4" fmla="*/ 3439192 w 3439192"/>
              <a:gd name="connsiteY4" fmla="*/ 666067 h 666067"/>
              <a:gd name="connsiteX5" fmla="*/ 0 w 3439192"/>
              <a:gd name="connsiteY5" fmla="*/ 666067 h 666067"/>
              <a:gd name="connsiteX6" fmla="*/ 0 w 3439192"/>
              <a:gd name="connsiteY6" fmla="*/ 0 h 666067"/>
              <a:gd name="connsiteX0" fmla="*/ 0 w 3439192"/>
              <a:gd name="connsiteY0" fmla="*/ 0 h 666067"/>
              <a:gd name="connsiteX1" fmla="*/ 1773594 w 3439192"/>
              <a:gd name="connsiteY1" fmla="*/ 2411 h 666067"/>
              <a:gd name="connsiteX2" fmla="*/ 2139306 w 3439192"/>
              <a:gd name="connsiteY2" fmla="*/ 196086 h 666067"/>
              <a:gd name="connsiteX3" fmla="*/ 3439192 w 3439192"/>
              <a:gd name="connsiteY3" fmla="*/ 203200 h 666067"/>
              <a:gd name="connsiteX4" fmla="*/ 3439192 w 3439192"/>
              <a:gd name="connsiteY4" fmla="*/ 666067 h 666067"/>
              <a:gd name="connsiteX5" fmla="*/ 0 w 3439192"/>
              <a:gd name="connsiteY5" fmla="*/ 666067 h 666067"/>
              <a:gd name="connsiteX6" fmla="*/ 0 w 3439192"/>
              <a:gd name="connsiteY6" fmla="*/ 0 h 666067"/>
              <a:gd name="connsiteX0" fmla="*/ 0 w 3439192"/>
              <a:gd name="connsiteY0" fmla="*/ 0 h 666067"/>
              <a:gd name="connsiteX1" fmla="*/ 2140912 w 3439192"/>
              <a:gd name="connsiteY1" fmla="*/ 2411 h 666067"/>
              <a:gd name="connsiteX2" fmla="*/ 2139306 w 3439192"/>
              <a:gd name="connsiteY2" fmla="*/ 196086 h 666067"/>
              <a:gd name="connsiteX3" fmla="*/ 3439192 w 3439192"/>
              <a:gd name="connsiteY3" fmla="*/ 203200 h 666067"/>
              <a:gd name="connsiteX4" fmla="*/ 3439192 w 3439192"/>
              <a:gd name="connsiteY4" fmla="*/ 666067 h 666067"/>
              <a:gd name="connsiteX5" fmla="*/ 0 w 3439192"/>
              <a:gd name="connsiteY5" fmla="*/ 666067 h 666067"/>
              <a:gd name="connsiteX6" fmla="*/ 0 w 3439192"/>
              <a:gd name="connsiteY6" fmla="*/ 0 h 666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192" h="666067">
                <a:moveTo>
                  <a:pt x="0" y="0"/>
                </a:moveTo>
                <a:lnTo>
                  <a:pt x="2140912" y="2411"/>
                </a:lnTo>
                <a:cubicBezTo>
                  <a:pt x="2141970" y="50036"/>
                  <a:pt x="2140893" y="130998"/>
                  <a:pt x="2139306" y="196086"/>
                </a:cubicBezTo>
                <a:lnTo>
                  <a:pt x="3439192" y="203200"/>
                </a:lnTo>
                <a:lnTo>
                  <a:pt x="3439192" y="666067"/>
                </a:lnTo>
                <a:lnTo>
                  <a:pt x="0" y="666067"/>
                </a:lnTo>
                <a:lnTo>
                  <a:pt x="0" y="0"/>
                </a:lnTo>
                <a:close/>
              </a:path>
            </a:pathLst>
          </a:custGeom>
          <a:solidFill>
            <a:srgbClr val="0C23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 - Behind FOOTERS">
            <a:extLst>
              <a:ext uri="{FF2B5EF4-FFF2-40B4-BE49-F238E27FC236}">
                <a16:creationId xmlns:a16="http://schemas.microsoft.com/office/drawing/2014/main" id="{70D77DAF-EEF4-5142-AA76-E4B79D2FE134}"/>
              </a:ext>
            </a:extLst>
          </p:cNvPr>
          <p:cNvSpPr/>
          <p:nvPr/>
        </p:nvSpPr>
        <p:spPr>
          <a:xfrm>
            <a:off x="0" y="4871803"/>
            <a:ext cx="9144000" cy="271697"/>
          </a:xfrm>
          <a:prstGeom prst="rect">
            <a:avLst/>
          </a:prstGeom>
          <a:solidFill>
            <a:srgbClr val="0616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Footer - Date ">
            <a:extLst>
              <a:ext uri="{FF2B5EF4-FFF2-40B4-BE49-F238E27FC236}">
                <a16:creationId xmlns:a16="http://schemas.microsoft.com/office/drawing/2014/main" id="{B30C59DF-F678-154D-A55E-A94C1E1BAA4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88B3B-88B9-C440-8DF2-4389D57B4A78}" type="datetime4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September 16, 2022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ooter - statement">
            <a:extLst>
              <a:ext uri="{FF2B5EF4-FFF2-40B4-BE49-F238E27FC236}">
                <a16:creationId xmlns:a16="http://schemas.microsoft.com/office/drawing/2014/main" id="{481ABF5F-EE76-584D-92DA-72F79761305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This document has been reviewed and determined not to contain export controlled technical data.</a:t>
            </a:r>
          </a:p>
        </p:txBody>
      </p:sp>
      <p:sp>
        <p:nvSpPr>
          <p:cNvPr id="16" name="Footer - Slide Number ">
            <a:extLst>
              <a:ext uri="{FF2B5EF4-FFF2-40B4-BE49-F238E27FC236}">
                <a16:creationId xmlns:a16="http://schemas.microsoft.com/office/drawing/2014/main" id="{DF12D92B-78D8-9D4A-8BCB-B216E9524D9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6913025" y="4952849"/>
            <a:ext cx="601370" cy="122071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533D-D968-4A70-91E2-44C7FEDAA0E0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Footer - URL">
            <a:extLst>
              <a:ext uri="{FF2B5EF4-FFF2-40B4-BE49-F238E27FC236}">
                <a16:creationId xmlns:a16="http://schemas.microsoft.com/office/drawing/2014/main" id="{577AAC82-3B58-F84E-8B60-441A922D57F5}"/>
              </a:ext>
            </a:extLst>
          </p:cNvPr>
          <p:cNvSpPr txBox="1"/>
          <p:nvPr/>
        </p:nvSpPr>
        <p:spPr>
          <a:xfrm>
            <a:off x="7417658" y="4871803"/>
            <a:ext cx="1626110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70" normalizeH="0" baseline="0" noProof="0" dirty="0" err="1">
                <a:ln>
                  <a:noFill/>
                </a:ln>
                <a:solidFill>
                  <a:srgbClr val="3E556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exoplanets.nasa.gov</a:t>
            </a:r>
            <a:endParaRPr kumimoji="0" lang="en-US" sz="1000" b="1" i="0" u="none" strike="noStrike" kern="0" cap="none" spc="70" normalizeH="0" baseline="0" noProof="0" dirty="0">
              <a:ln>
                <a:noFill/>
              </a:ln>
              <a:solidFill>
                <a:srgbClr val="3E556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" name="Picture - PPT stars">
            <a:extLst>
              <a:ext uri="{FF2B5EF4-FFF2-40B4-BE49-F238E27FC236}">
                <a16:creationId xmlns:a16="http://schemas.microsoft.com/office/drawing/2014/main" id="{66E3E21C-2705-794B-89B1-D7BED683F9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83" t="9554" r="7297" b="9751"/>
          <a:stretch/>
        </p:blipFill>
        <p:spPr>
          <a:xfrm>
            <a:off x="235198" y="1739507"/>
            <a:ext cx="6061694" cy="2789401"/>
          </a:xfrm>
          <a:prstGeom prst="rect">
            <a:avLst/>
          </a:prstGeom>
        </p:spPr>
      </p:pic>
      <p:grpSp>
        <p:nvGrpSpPr>
          <p:cNvPr id="23" name="Group - Sun &amp; Earth">
            <a:extLst>
              <a:ext uri="{FF2B5EF4-FFF2-40B4-BE49-F238E27FC236}">
                <a16:creationId xmlns:a16="http://schemas.microsoft.com/office/drawing/2014/main" id="{A7E555DF-36BF-D140-9CD9-2B7E4A478F49}"/>
              </a:ext>
            </a:extLst>
          </p:cNvPr>
          <p:cNvGrpSpPr>
            <a:grpSpLocks noChangeAspect="1"/>
          </p:cNvGrpSpPr>
          <p:nvPr/>
        </p:nvGrpSpPr>
        <p:grpSpPr>
          <a:xfrm>
            <a:off x="5135580" y="2295151"/>
            <a:ext cx="585505" cy="274320"/>
            <a:chOff x="687040" y="1408421"/>
            <a:chExt cx="794210" cy="372103"/>
          </a:xfrm>
        </p:grpSpPr>
        <p:sp>
          <p:nvSpPr>
            <p:cNvPr id="25" name="Oval 34">
              <a:extLst>
                <a:ext uri="{FF2B5EF4-FFF2-40B4-BE49-F238E27FC236}">
                  <a16:creationId xmlns:a16="http://schemas.microsoft.com/office/drawing/2014/main" id="{3CBD2C5A-8623-F243-BF95-926B3BDBA7C5}"/>
                </a:ext>
              </a:extLst>
            </p:cNvPr>
            <p:cNvSpPr/>
            <p:nvPr/>
          </p:nvSpPr>
          <p:spPr>
            <a:xfrm rot="10800000">
              <a:off x="687040" y="1471890"/>
              <a:ext cx="794210" cy="125750"/>
            </a:xfrm>
            <a:custGeom>
              <a:avLst/>
              <a:gdLst>
                <a:gd name="connsiteX0" fmla="*/ 0 w 783772"/>
                <a:gd name="connsiteY0" fmla="*/ 124098 h 248195"/>
                <a:gd name="connsiteX1" fmla="*/ 391886 w 783772"/>
                <a:gd name="connsiteY1" fmla="*/ 0 h 248195"/>
                <a:gd name="connsiteX2" fmla="*/ 783772 w 783772"/>
                <a:gd name="connsiteY2" fmla="*/ 124098 h 248195"/>
                <a:gd name="connsiteX3" fmla="*/ 391886 w 783772"/>
                <a:gd name="connsiteY3" fmla="*/ 248196 h 248195"/>
                <a:gd name="connsiteX4" fmla="*/ 0 w 783772"/>
                <a:gd name="connsiteY4" fmla="*/ 124098 h 248195"/>
                <a:gd name="connsiteX0" fmla="*/ 5452 w 789224"/>
                <a:gd name="connsiteY0" fmla="*/ 131996 h 256094"/>
                <a:gd name="connsiteX1" fmla="*/ 183463 w 789224"/>
                <a:gd name="connsiteY1" fmla="*/ 25662 h 256094"/>
                <a:gd name="connsiteX2" fmla="*/ 397338 w 789224"/>
                <a:gd name="connsiteY2" fmla="*/ 7898 h 256094"/>
                <a:gd name="connsiteX3" fmla="*/ 789224 w 789224"/>
                <a:gd name="connsiteY3" fmla="*/ 131996 h 256094"/>
                <a:gd name="connsiteX4" fmla="*/ 397338 w 789224"/>
                <a:gd name="connsiteY4" fmla="*/ 256094 h 256094"/>
                <a:gd name="connsiteX5" fmla="*/ 5452 w 789224"/>
                <a:gd name="connsiteY5" fmla="*/ 131996 h 256094"/>
                <a:gd name="connsiteX0" fmla="*/ 5452 w 793507"/>
                <a:gd name="connsiteY0" fmla="*/ 125259 h 249357"/>
                <a:gd name="connsiteX1" fmla="*/ 183463 w 793507"/>
                <a:gd name="connsiteY1" fmla="*/ 18925 h 249357"/>
                <a:gd name="connsiteX2" fmla="*/ 397338 w 793507"/>
                <a:gd name="connsiteY2" fmla="*/ 1161 h 249357"/>
                <a:gd name="connsiteX3" fmla="*/ 593492 w 793507"/>
                <a:gd name="connsiteY3" fmla="*/ 33438 h 249357"/>
                <a:gd name="connsiteX4" fmla="*/ 789224 w 793507"/>
                <a:gd name="connsiteY4" fmla="*/ 125259 h 249357"/>
                <a:gd name="connsiteX5" fmla="*/ 397338 w 793507"/>
                <a:gd name="connsiteY5" fmla="*/ 249357 h 249357"/>
                <a:gd name="connsiteX6" fmla="*/ 5452 w 793507"/>
                <a:gd name="connsiteY6" fmla="*/ 125259 h 249357"/>
                <a:gd name="connsiteX0" fmla="*/ 593492 w 793507"/>
                <a:gd name="connsiteY0" fmla="*/ 33438 h 249357"/>
                <a:gd name="connsiteX1" fmla="*/ 789224 w 793507"/>
                <a:gd name="connsiteY1" fmla="*/ 125259 h 249357"/>
                <a:gd name="connsiteX2" fmla="*/ 397338 w 793507"/>
                <a:gd name="connsiteY2" fmla="*/ 249357 h 249357"/>
                <a:gd name="connsiteX3" fmla="*/ 5452 w 793507"/>
                <a:gd name="connsiteY3" fmla="*/ 125259 h 249357"/>
                <a:gd name="connsiteX4" fmla="*/ 183463 w 793507"/>
                <a:gd name="connsiteY4" fmla="*/ 18925 h 249357"/>
                <a:gd name="connsiteX5" fmla="*/ 397338 w 793507"/>
                <a:gd name="connsiteY5" fmla="*/ 1161 h 249357"/>
                <a:gd name="connsiteX6" fmla="*/ 684932 w 793507"/>
                <a:gd name="connsiteY6" fmla="*/ 124878 h 249357"/>
                <a:gd name="connsiteX0" fmla="*/ 593492 w 793507"/>
                <a:gd name="connsiteY0" fmla="*/ 33438 h 249357"/>
                <a:gd name="connsiteX1" fmla="*/ 789224 w 793507"/>
                <a:gd name="connsiteY1" fmla="*/ 125259 h 249357"/>
                <a:gd name="connsiteX2" fmla="*/ 397338 w 793507"/>
                <a:gd name="connsiteY2" fmla="*/ 249357 h 249357"/>
                <a:gd name="connsiteX3" fmla="*/ 5452 w 793507"/>
                <a:gd name="connsiteY3" fmla="*/ 125259 h 249357"/>
                <a:gd name="connsiteX4" fmla="*/ 183463 w 793507"/>
                <a:gd name="connsiteY4" fmla="*/ 18925 h 249357"/>
                <a:gd name="connsiteX5" fmla="*/ 397338 w 793507"/>
                <a:gd name="connsiteY5" fmla="*/ 1161 h 249357"/>
                <a:gd name="connsiteX0" fmla="*/ 593492 w 793507"/>
                <a:gd name="connsiteY0" fmla="*/ 14513 h 230432"/>
                <a:gd name="connsiteX1" fmla="*/ 789224 w 793507"/>
                <a:gd name="connsiteY1" fmla="*/ 106334 h 230432"/>
                <a:gd name="connsiteX2" fmla="*/ 397338 w 793507"/>
                <a:gd name="connsiteY2" fmla="*/ 230432 h 230432"/>
                <a:gd name="connsiteX3" fmla="*/ 5452 w 793507"/>
                <a:gd name="connsiteY3" fmla="*/ 106334 h 230432"/>
                <a:gd name="connsiteX4" fmla="*/ 183463 w 793507"/>
                <a:gd name="connsiteY4" fmla="*/ 0 h 230432"/>
                <a:gd name="connsiteX0" fmla="*/ 593492 w 793507"/>
                <a:gd name="connsiteY0" fmla="*/ 14513 h 230432"/>
                <a:gd name="connsiteX1" fmla="*/ 789224 w 793507"/>
                <a:gd name="connsiteY1" fmla="*/ 106334 h 230432"/>
                <a:gd name="connsiteX2" fmla="*/ 397338 w 793507"/>
                <a:gd name="connsiteY2" fmla="*/ 230432 h 230432"/>
                <a:gd name="connsiteX3" fmla="*/ 5452 w 793507"/>
                <a:gd name="connsiteY3" fmla="*/ 106334 h 230432"/>
                <a:gd name="connsiteX4" fmla="*/ 183463 w 793507"/>
                <a:gd name="connsiteY4" fmla="*/ 0 h 230432"/>
                <a:gd name="connsiteX0" fmla="*/ 593492 w 793671"/>
                <a:gd name="connsiteY0" fmla="*/ 14513 h 230432"/>
                <a:gd name="connsiteX1" fmla="*/ 789224 w 793671"/>
                <a:gd name="connsiteY1" fmla="*/ 106334 h 230432"/>
                <a:gd name="connsiteX2" fmla="*/ 397338 w 793671"/>
                <a:gd name="connsiteY2" fmla="*/ 230432 h 230432"/>
                <a:gd name="connsiteX3" fmla="*/ 5452 w 793671"/>
                <a:gd name="connsiteY3" fmla="*/ 106334 h 230432"/>
                <a:gd name="connsiteX4" fmla="*/ 183463 w 793671"/>
                <a:gd name="connsiteY4" fmla="*/ 0 h 230432"/>
                <a:gd name="connsiteX0" fmla="*/ 588042 w 788221"/>
                <a:gd name="connsiteY0" fmla="*/ 14513 h 230432"/>
                <a:gd name="connsiteX1" fmla="*/ 783774 w 788221"/>
                <a:gd name="connsiteY1" fmla="*/ 106334 h 230432"/>
                <a:gd name="connsiteX2" fmla="*/ 391888 w 788221"/>
                <a:gd name="connsiteY2" fmla="*/ 230432 h 230432"/>
                <a:gd name="connsiteX3" fmla="*/ 2 w 788221"/>
                <a:gd name="connsiteY3" fmla="*/ 106334 h 230432"/>
                <a:gd name="connsiteX4" fmla="*/ 178013 w 788221"/>
                <a:gd name="connsiteY4" fmla="*/ 0 h 230432"/>
                <a:gd name="connsiteX0" fmla="*/ 588042 w 783774"/>
                <a:gd name="connsiteY0" fmla="*/ 14513 h 230432"/>
                <a:gd name="connsiteX1" fmla="*/ 783774 w 783774"/>
                <a:gd name="connsiteY1" fmla="*/ 106334 h 230432"/>
                <a:gd name="connsiteX2" fmla="*/ 391888 w 783774"/>
                <a:gd name="connsiteY2" fmla="*/ 230432 h 230432"/>
                <a:gd name="connsiteX3" fmla="*/ 2 w 783774"/>
                <a:gd name="connsiteY3" fmla="*/ 106334 h 230432"/>
                <a:gd name="connsiteX4" fmla="*/ 178013 w 783774"/>
                <a:gd name="connsiteY4" fmla="*/ 0 h 230432"/>
                <a:gd name="connsiteX0" fmla="*/ 588042 w 783774"/>
                <a:gd name="connsiteY0" fmla="*/ 14513 h 230432"/>
                <a:gd name="connsiteX1" fmla="*/ 783774 w 783774"/>
                <a:gd name="connsiteY1" fmla="*/ 106334 h 230432"/>
                <a:gd name="connsiteX2" fmla="*/ 391888 w 783774"/>
                <a:gd name="connsiteY2" fmla="*/ 230432 h 230432"/>
                <a:gd name="connsiteX3" fmla="*/ 2 w 783774"/>
                <a:gd name="connsiteY3" fmla="*/ 106334 h 230432"/>
                <a:gd name="connsiteX4" fmla="*/ 178013 w 783774"/>
                <a:gd name="connsiteY4" fmla="*/ 0 h 230432"/>
                <a:gd name="connsiteX0" fmla="*/ 591670 w 783774"/>
                <a:gd name="connsiteY0" fmla="*/ 7256 h 230432"/>
                <a:gd name="connsiteX1" fmla="*/ 783774 w 783774"/>
                <a:gd name="connsiteY1" fmla="*/ 106334 h 230432"/>
                <a:gd name="connsiteX2" fmla="*/ 391888 w 783774"/>
                <a:gd name="connsiteY2" fmla="*/ 230432 h 230432"/>
                <a:gd name="connsiteX3" fmla="*/ 2 w 783774"/>
                <a:gd name="connsiteY3" fmla="*/ 106334 h 230432"/>
                <a:gd name="connsiteX4" fmla="*/ 178013 w 783774"/>
                <a:gd name="connsiteY4" fmla="*/ 0 h 230432"/>
                <a:gd name="connsiteX0" fmla="*/ 783774 w 783774"/>
                <a:gd name="connsiteY0" fmla="*/ 106334 h 230432"/>
                <a:gd name="connsiteX1" fmla="*/ 391888 w 783774"/>
                <a:gd name="connsiteY1" fmla="*/ 230432 h 230432"/>
                <a:gd name="connsiteX2" fmla="*/ 2 w 783774"/>
                <a:gd name="connsiteY2" fmla="*/ 106334 h 230432"/>
                <a:gd name="connsiteX3" fmla="*/ 178013 w 783774"/>
                <a:gd name="connsiteY3" fmla="*/ 0 h 230432"/>
                <a:gd name="connsiteX0" fmla="*/ 783774 w 783774"/>
                <a:gd name="connsiteY0" fmla="*/ 0 h 124098"/>
                <a:gd name="connsiteX1" fmla="*/ 391888 w 783774"/>
                <a:gd name="connsiteY1" fmla="*/ 124098 h 124098"/>
                <a:gd name="connsiteX2" fmla="*/ 2 w 783774"/>
                <a:gd name="connsiteY2" fmla="*/ 0 h 124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3774" h="124098">
                  <a:moveTo>
                    <a:pt x="783774" y="0"/>
                  </a:moveTo>
                  <a:cubicBezTo>
                    <a:pt x="772853" y="54129"/>
                    <a:pt x="608321" y="124098"/>
                    <a:pt x="391888" y="124098"/>
                  </a:cubicBezTo>
                  <a:cubicBezTo>
                    <a:pt x="175455" y="124098"/>
                    <a:pt x="-638" y="52919"/>
                    <a:pt x="2" y="0"/>
                  </a:cubicBezTo>
                </a:path>
              </a:pathLst>
            </a:custGeom>
            <a:noFill/>
            <a:ln w="9525"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8D205BC-2902-274E-B732-B2A5CC9F2501}"/>
                </a:ext>
              </a:extLst>
            </p:cNvPr>
            <p:cNvGrpSpPr/>
            <p:nvPr/>
          </p:nvGrpSpPr>
          <p:grpSpPr>
            <a:xfrm>
              <a:off x="898093" y="1408421"/>
              <a:ext cx="372103" cy="372103"/>
              <a:chOff x="6755252" y="1110343"/>
              <a:chExt cx="1787857" cy="1787857"/>
            </a:xfrm>
          </p:grpSpPr>
          <p:sp>
            <p:nvSpPr>
              <p:cNvPr id="29" name="24-Point Star 28">
                <a:extLst>
                  <a:ext uri="{FF2B5EF4-FFF2-40B4-BE49-F238E27FC236}">
                    <a16:creationId xmlns:a16="http://schemas.microsoft.com/office/drawing/2014/main" id="{4D882B84-2DFB-8843-AB3B-32F9FAC384D3}"/>
                  </a:ext>
                </a:extLst>
              </p:cNvPr>
              <p:cNvSpPr/>
              <p:nvPr/>
            </p:nvSpPr>
            <p:spPr>
              <a:xfrm>
                <a:off x="6755252" y="1110343"/>
                <a:ext cx="1787857" cy="1787857"/>
              </a:xfrm>
              <a:prstGeom prst="star24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42E41D1C-BBB1-AA43-87F8-A9A22B3098C5}"/>
                  </a:ext>
                </a:extLst>
              </p:cNvPr>
              <p:cNvSpPr/>
              <p:nvPr/>
            </p:nvSpPr>
            <p:spPr>
              <a:xfrm>
                <a:off x="7041961" y="1397052"/>
                <a:ext cx="1214438" cy="1214438"/>
              </a:xfrm>
              <a:prstGeom prst="ellipse">
                <a:avLst/>
              </a:prstGeom>
              <a:solidFill>
                <a:srgbClr val="FFE69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7" name="Oval 34">
              <a:extLst>
                <a:ext uri="{FF2B5EF4-FFF2-40B4-BE49-F238E27FC236}">
                  <a16:creationId xmlns:a16="http://schemas.microsoft.com/office/drawing/2014/main" id="{040E6580-3B21-3241-B91B-976117C42118}"/>
                </a:ext>
              </a:extLst>
            </p:cNvPr>
            <p:cNvSpPr/>
            <p:nvPr/>
          </p:nvSpPr>
          <p:spPr>
            <a:xfrm>
              <a:off x="687040" y="1597640"/>
              <a:ext cx="794210" cy="125750"/>
            </a:xfrm>
            <a:custGeom>
              <a:avLst/>
              <a:gdLst>
                <a:gd name="connsiteX0" fmla="*/ 0 w 783772"/>
                <a:gd name="connsiteY0" fmla="*/ 124098 h 248195"/>
                <a:gd name="connsiteX1" fmla="*/ 391886 w 783772"/>
                <a:gd name="connsiteY1" fmla="*/ 0 h 248195"/>
                <a:gd name="connsiteX2" fmla="*/ 783772 w 783772"/>
                <a:gd name="connsiteY2" fmla="*/ 124098 h 248195"/>
                <a:gd name="connsiteX3" fmla="*/ 391886 w 783772"/>
                <a:gd name="connsiteY3" fmla="*/ 248196 h 248195"/>
                <a:gd name="connsiteX4" fmla="*/ 0 w 783772"/>
                <a:gd name="connsiteY4" fmla="*/ 124098 h 248195"/>
                <a:gd name="connsiteX0" fmla="*/ 5452 w 789224"/>
                <a:gd name="connsiteY0" fmla="*/ 131996 h 256094"/>
                <a:gd name="connsiteX1" fmla="*/ 183463 w 789224"/>
                <a:gd name="connsiteY1" fmla="*/ 25662 h 256094"/>
                <a:gd name="connsiteX2" fmla="*/ 397338 w 789224"/>
                <a:gd name="connsiteY2" fmla="*/ 7898 h 256094"/>
                <a:gd name="connsiteX3" fmla="*/ 789224 w 789224"/>
                <a:gd name="connsiteY3" fmla="*/ 131996 h 256094"/>
                <a:gd name="connsiteX4" fmla="*/ 397338 w 789224"/>
                <a:gd name="connsiteY4" fmla="*/ 256094 h 256094"/>
                <a:gd name="connsiteX5" fmla="*/ 5452 w 789224"/>
                <a:gd name="connsiteY5" fmla="*/ 131996 h 256094"/>
                <a:gd name="connsiteX0" fmla="*/ 5452 w 793507"/>
                <a:gd name="connsiteY0" fmla="*/ 125259 h 249357"/>
                <a:gd name="connsiteX1" fmla="*/ 183463 w 793507"/>
                <a:gd name="connsiteY1" fmla="*/ 18925 h 249357"/>
                <a:gd name="connsiteX2" fmla="*/ 397338 w 793507"/>
                <a:gd name="connsiteY2" fmla="*/ 1161 h 249357"/>
                <a:gd name="connsiteX3" fmla="*/ 593492 w 793507"/>
                <a:gd name="connsiteY3" fmla="*/ 33438 h 249357"/>
                <a:gd name="connsiteX4" fmla="*/ 789224 w 793507"/>
                <a:gd name="connsiteY4" fmla="*/ 125259 h 249357"/>
                <a:gd name="connsiteX5" fmla="*/ 397338 w 793507"/>
                <a:gd name="connsiteY5" fmla="*/ 249357 h 249357"/>
                <a:gd name="connsiteX6" fmla="*/ 5452 w 793507"/>
                <a:gd name="connsiteY6" fmla="*/ 125259 h 249357"/>
                <a:gd name="connsiteX0" fmla="*/ 593492 w 793507"/>
                <a:gd name="connsiteY0" fmla="*/ 33438 h 249357"/>
                <a:gd name="connsiteX1" fmla="*/ 789224 w 793507"/>
                <a:gd name="connsiteY1" fmla="*/ 125259 h 249357"/>
                <a:gd name="connsiteX2" fmla="*/ 397338 w 793507"/>
                <a:gd name="connsiteY2" fmla="*/ 249357 h 249357"/>
                <a:gd name="connsiteX3" fmla="*/ 5452 w 793507"/>
                <a:gd name="connsiteY3" fmla="*/ 125259 h 249357"/>
                <a:gd name="connsiteX4" fmla="*/ 183463 w 793507"/>
                <a:gd name="connsiteY4" fmla="*/ 18925 h 249357"/>
                <a:gd name="connsiteX5" fmla="*/ 397338 w 793507"/>
                <a:gd name="connsiteY5" fmla="*/ 1161 h 249357"/>
                <a:gd name="connsiteX6" fmla="*/ 684932 w 793507"/>
                <a:gd name="connsiteY6" fmla="*/ 124878 h 249357"/>
                <a:gd name="connsiteX0" fmla="*/ 593492 w 793507"/>
                <a:gd name="connsiteY0" fmla="*/ 33438 h 249357"/>
                <a:gd name="connsiteX1" fmla="*/ 789224 w 793507"/>
                <a:gd name="connsiteY1" fmla="*/ 125259 h 249357"/>
                <a:gd name="connsiteX2" fmla="*/ 397338 w 793507"/>
                <a:gd name="connsiteY2" fmla="*/ 249357 h 249357"/>
                <a:gd name="connsiteX3" fmla="*/ 5452 w 793507"/>
                <a:gd name="connsiteY3" fmla="*/ 125259 h 249357"/>
                <a:gd name="connsiteX4" fmla="*/ 183463 w 793507"/>
                <a:gd name="connsiteY4" fmla="*/ 18925 h 249357"/>
                <a:gd name="connsiteX5" fmla="*/ 397338 w 793507"/>
                <a:gd name="connsiteY5" fmla="*/ 1161 h 249357"/>
                <a:gd name="connsiteX0" fmla="*/ 593492 w 793507"/>
                <a:gd name="connsiteY0" fmla="*/ 14513 h 230432"/>
                <a:gd name="connsiteX1" fmla="*/ 789224 w 793507"/>
                <a:gd name="connsiteY1" fmla="*/ 106334 h 230432"/>
                <a:gd name="connsiteX2" fmla="*/ 397338 w 793507"/>
                <a:gd name="connsiteY2" fmla="*/ 230432 h 230432"/>
                <a:gd name="connsiteX3" fmla="*/ 5452 w 793507"/>
                <a:gd name="connsiteY3" fmla="*/ 106334 h 230432"/>
                <a:gd name="connsiteX4" fmla="*/ 183463 w 793507"/>
                <a:gd name="connsiteY4" fmla="*/ 0 h 230432"/>
                <a:gd name="connsiteX0" fmla="*/ 593492 w 793507"/>
                <a:gd name="connsiteY0" fmla="*/ 14513 h 230432"/>
                <a:gd name="connsiteX1" fmla="*/ 789224 w 793507"/>
                <a:gd name="connsiteY1" fmla="*/ 106334 h 230432"/>
                <a:gd name="connsiteX2" fmla="*/ 397338 w 793507"/>
                <a:gd name="connsiteY2" fmla="*/ 230432 h 230432"/>
                <a:gd name="connsiteX3" fmla="*/ 5452 w 793507"/>
                <a:gd name="connsiteY3" fmla="*/ 106334 h 230432"/>
                <a:gd name="connsiteX4" fmla="*/ 183463 w 793507"/>
                <a:gd name="connsiteY4" fmla="*/ 0 h 230432"/>
                <a:gd name="connsiteX0" fmla="*/ 593492 w 793671"/>
                <a:gd name="connsiteY0" fmla="*/ 14513 h 230432"/>
                <a:gd name="connsiteX1" fmla="*/ 789224 w 793671"/>
                <a:gd name="connsiteY1" fmla="*/ 106334 h 230432"/>
                <a:gd name="connsiteX2" fmla="*/ 397338 w 793671"/>
                <a:gd name="connsiteY2" fmla="*/ 230432 h 230432"/>
                <a:gd name="connsiteX3" fmla="*/ 5452 w 793671"/>
                <a:gd name="connsiteY3" fmla="*/ 106334 h 230432"/>
                <a:gd name="connsiteX4" fmla="*/ 183463 w 793671"/>
                <a:gd name="connsiteY4" fmla="*/ 0 h 230432"/>
                <a:gd name="connsiteX0" fmla="*/ 588042 w 788221"/>
                <a:gd name="connsiteY0" fmla="*/ 14513 h 230432"/>
                <a:gd name="connsiteX1" fmla="*/ 783774 w 788221"/>
                <a:gd name="connsiteY1" fmla="*/ 106334 h 230432"/>
                <a:gd name="connsiteX2" fmla="*/ 391888 w 788221"/>
                <a:gd name="connsiteY2" fmla="*/ 230432 h 230432"/>
                <a:gd name="connsiteX3" fmla="*/ 2 w 788221"/>
                <a:gd name="connsiteY3" fmla="*/ 106334 h 230432"/>
                <a:gd name="connsiteX4" fmla="*/ 178013 w 788221"/>
                <a:gd name="connsiteY4" fmla="*/ 0 h 230432"/>
                <a:gd name="connsiteX0" fmla="*/ 588042 w 783774"/>
                <a:gd name="connsiteY0" fmla="*/ 14513 h 230432"/>
                <a:gd name="connsiteX1" fmla="*/ 783774 w 783774"/>
                <a:gd name="connsiteY1" fmla="*/ 106334 h 230432"/>
                <a:gd name="connsiteX2" fmla="*/ 391888 w 783774"/>
                <a:gd name="connsiteY2" fmla="*/ 230432 h 230432"/>
                <a:gd name="connsiteX3" fmla="*/ 2 w 783774"/>
                <a:gd name="connsiteY3" fmla="*/ 106334 h 230432"/>
                <a:gd name="connsiteX4" fmla="*/ 178013 w 783774"/>
                <a:gd name="connsiteY4" fmla="*/ 0 h 230432"/>
                <a:gd name="connsiteX0" fmla="*/ 588042 w 783774"/>
                <a:gd name="connsiteY0" fmla="*/ 14513 h 230432"/>
                <a:gd name="connsiteX1" fmla="*/ 783774 w 783774"/>
                <a:gd name="connsiteY1" fmla="*/ 106334 h 230432"/>
                <a:gd name="connsiteX2" fmla="*/ 391888 w 783774"/>
                <a:gd name="connsiteY2" fmla="*/ 230432 h 230432"/>
                <a:gd name="connsiteX3" fmla="*/ 2 w 783774"/>
                <a:gd name="connsiteY3" fmla="*/ 106334 h 230432"/>
                <a:gd name="connsiteX4" fmla="*/ 178013 w 783774"/>
                <a:gd name="connsiteY4" fmla="*/ 0 h 230432"/>
                <a:gd name="connsiteX0" fmla="*/ 591670 w 783774"/>
                <a:gd name="connsiteY0" fmla="*/ 7256 h 230432"/>
                <a:gd name="connsiteX1" fmla="*/ 783774 w 783774"/>
                <a:gd name="connsiteY1" fmla="*/ 106334 h 230432"/>
                <a:gd name="connsiteX2" fmla="*/ 391888 w 783774"/>
                <a:gd name="connsiteY2" fmla="*/ 230432 h 230432"/>
                <a:gd name="connsiteX3" fmla="*/ 2 w 783774"/>
                <a:gd name="connsiteY3" fmla="*/ 106334 h 230432"/>
                <a:gd name="connsiteX4" fmla="*/ 178013 w 783774"/>
                <a:gd name="connsiteY4" fmla="*/ 0 h 230432"/>
                <a:gd name="connsiteX0" fmla="*/ 783774 w 783774"/>
                <a:gd name="connsiteY0" fmla="*/ 106334 h 230432"/>
                <a:gd name="connsiteX1" fmla="*/ 391888 w 783774"/>
                <a:gd name="connsiteY1" fmla="*/ 230432 h 230432"/>
                <a:gd name="connsiteX2" fmla="*/ 2 w 783774"/>
                <a:gd name="connsiteY2" fmla="*/ 106334 h 230432"/>
                <a:gd name="connsiteX3" fmla="*/ 178013 w 783774"/>
                <a:gd name="connsiteY3" fmla="*/ 0 h 230432"/>
                <a:gd name="connsiteX0" fmla="*/ 783774 w 783774"/>
                <a:gd name="connsiteY0" fmla="*/ 0 h 124098"/>
                <a:gd name="connsiteX1" fmla="*/ 391888 w 783774"/>
                <a:gd name="connsiteY1" fmla="*/ 124098 h 124098"/>
                <a:gd name="connsiteX2" fmla="*/ 2 w 783774"/>
                <a:gd name="connsiteY2" fmla="*/ 0 h 124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3774" h="124098">
                  <a:moveTo>
                    <a:pt x="783774" y="0"/>
                  </a:moveTo>
                  <a:cubicBezTo>
                    <a:pt x="772853" y="54129"/>
                    <a:pt x="608321" y="124098"/>
                    <a:pt x="391888" y="124098"/>
                  </a:cubicBezTo>
                  <a:cubicBezTo>
                    <a:pt x="175455" y="124098"/>
                    <a:pt x="-638" y="52919"/>
                    <a:pt x="2" y="0"/>
                  </a:cubicBezTo>
                </a:path>
              </a:pathLst>
            </a:custGeom>
            <a:noFill/>
            <a:ln w="9525"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07B3D3A-7524-9040-85D6-092C423FAA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00870" y="1631915"/>
              <a:ext cx="94711" cy="94711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2" name="Group -  Kepler view cone">
            <a:extLst>
              <a:ext uri="{FF2B5EF4-FFF2-40B4-BE49-F238E27FC236}">
                <a16:creationId xmlns:a16="http://schemas.microsoft.com/office/drawing/2014/main" id="{B5769ACF-5EE3-C846-8B5F-FB2F9A62FF33}"/>
              </a:ext>
            </a:extLst>
          </p:cNvPr>
          <p:cNvGrpSpPr/>
          <p:nvPr/>
        </p:nvGrpSpPr>
        <p:grpSpPr>
          <a:xfrm flipH="1">
            <a:off x="1064040" y="2451251"/>
            <a:ext cx="4210011" cy="1773363"/>
            <a:chOff x="796531" y="1793174"/>
            <a:chExt cx="6709169" cy="2396381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79B5AF1-DD1A-5945-9DC6-16E2E272121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6531" y="1801754"/>
              <a:ext cx="6470570" cy="2102222"/>
            </a:xfrm>
            <a:prstGeom prst="line">
              <a:avLst/>
            </a:prstGeom>
            <a:noFill/>
            <a:ln w="19050">
              <a:solidFill>
                <a:srgbClr val="122C5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6" name="Parallelogram 35">
              <a:extLst>
                <a:ext uri="{FF2B5EF4-FFF2-40B4-BE49-F238E27FC236}">
                  <a16:creationId xmlns:a16="http://schemas.microsoft.com/office/drawing/2014/main" id="{AC2D246F-A003-4B45-8C31-F942D4A40F89}"/>
                </a:ext>
              </a:extLst>
            </p:cNvPr>
            <p:cNvSpPr/>
            <p:nvPr/>
          </p:nvSpPr>
          <p:spPr>
            <a:xfrm rot="20243175">
              <a:off x="6248400" y="3228975"/>
              <a:ext cx="1257300" cy="785813"/>
            </a:xfrm>
            <a:prstGeom prst="parallelogram">
              <a:avLst>
                <a:gd name="adj" fmla="val 41071"/>
              </a:avLst>
            </a:prstGeom>
            <a:noFill/>
            <a:ln w="19050">
              <a:solidFill>
                <a:srgbClr val="708FC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953A891-EC49-0141-A049-21D8A3B433C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6531" y="1793174"/>
              <a:ext cx="6470570" cy="1259859"/>
            </a:xfrm>
            <a:prstGeom prst="line">
              <a:avLst/>
            </a:prstGeom>
            <a:noFill/>
            <a:ln w="19050">
              <a:solidFill>
                <a:srgbClr val="708FC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6272D4B-65E7-7142-9EE3-EA2629DEA0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6531" y="1801754"/>
              <a:ext cx="5680253" cy="1543269"/>
            </a:xfrm>
            <a:prstGeom prst="line">
              <a:avLst/>
            </a:prstGeom>
            <a:noFill/>
            <a:ln w="19050">
              <a:solidFill>
                <a:srgbClr val="708FC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018F9B8-F2C6-E242-9D02-986156CF4D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6533" y="1801754"/>
              <a:ext cx="5680251" cy="2387801"/>
            </a:xfrm>
            <a:prstGeom prst="line">
              <a:avLst/>
            </a:prstGeom>
            <a:noFill/>
            <a:ln w="19050">
              <a:solidFill>
                <a:srgbClr val="708FC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40" name="Group - 3000 LY">
            <a:extLst>
              <a:ext uri="{FF2B5EF4-FFF2-40B4-BE49-F238E27FC236}">
                <a16:creationId xmlns:a16="http://schemas.microsoft.com/office/drawing/2014/main" id="{9AFEBCC1-8350-7C4C-AAD2-5DA5EFD66B89}"/>
              </a:ext>
            </a:extLst>
          </p:cNvPr>
          <p:cNvGrpSpPr/>
          <p:nvPr/>
        </p:nvGrpSpPr>
        <p:grpSpPr>
          <a:xfrm flipH="1">
            <a:off x="1186891" y="2307848"/>
            <a:ext cx="4060289" cy="426660"/>
            <a:chOff x="796532" y="1738596"/>
            <a:chExt cx="6553618" cy="688663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3FBE756-5C42-4643-949F-D344F67144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6532" y="1738596"/>
              <a:ext cx="6553618" cy="688663"/>
            </a:xfrm>
            <a:prstGeom prst="line">
              <a:avLst/>
            </a:prstGeom>
            <a:noFill/>
            <a:ln w="12700">
              <a:solidFill>
                <a:srgbClr val="F9CF7C"/>
              </a:solidFill>
              <a:headEnd type="triangle" w="lg" len="lg"/>
              <a:tailEnd type="triangle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81C493B-6062-5240-BA29-86648D29830B}"/>
                </a:ext>
              </a:extLst>
            </p:cNvPr>
            <p:cNvSpPr txBox="1"/>
            <p:nvPr/>
          </p:nvSpPr>
          <p:spPr>
            <a:xfrm rot="347046">
              <a:off x="2710453" y="1793365"/>
              <a:ext cx="2432644" cy="496776"/>
            </a:xfrm>
            <a:prstGeom prst="rect">
              <a:avLst/>
            </a:prstGeom>
            <a:solidFill>
              <a:srgbClr val="0C2348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9CF7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3,000 light-years</a:t>
              </a:r>
            </a:p>
          </p:txBody>
        </p:sp>
      </p:grpSp>
      <p:sp>
        <p:nvSpPr>
          <p:cNvPr id="43" name="Text - 0.25% of sky">
            <a:extLst>
              <a:ext uri="{FF2B5EF4-FFF2-40B4-BE49-F238E27FC236}">
                <a16:creationId xmlns:a16="http://schemas.microsoft.com/office/drawing/2014/main" id="{C39E40B9-EB5A-D54F-8CB2-C3EC9D6D45CB}"/>
              </a:ext>
            </a:extLst>
          </p:cNvPr>
          <p:cNvSpPr txBox="1"/>
          <p:nvPr/>
        </p:nvSpPr>
        <p:spPr>
          <a:xfrm>
            <a:off x="254000" y="3453522"/>
            <a:ext cx="891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9CF7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0.25% of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9CF7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9CF7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sky</a:t>
            </a:r>
          </a:p>
        </p:txBody>
      </p:sp>
      <p:pic>
        <p:nvPicPr>
          <p:cNvPr id="53" name="Panel for TESS ++ #2 (top)">
            <a:extLst>
              <a:ext uri="{FF2B5EF4-FFF2-40B4-BE49-F238E27FC236}">
                <a16:creationId xmlns:a16="http://schemas.microsoft.com/office/drawing/2014/main" id="{0740A69E-6903-4540-9D5E-6C57A244D8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46913" y="930166"/>
            <a:ext cx="8521700" cy="3949700"/>
          </a:xfrm>
          <a:prstGeom prst="rect">
            <a:avLst/>
          </a:prstGeom>
        </p:spPr>
      </p:pic>
      <p:graphicFrame>
        <p:nvGraphicFramePr>
          <p:cNvPr id="54" name="Table - Confirmed Planets">
            <a:extLst>
              <a:ext uri="{FF2B5EF4-FFF2-40B4-BE49-F238E27FC236}">
                <a16:creationId xmlns:a16="http://schemas.microsoft.com/office/drawing/2014/main" id="{F65BCC81-23E1-284B-ACB0-F37DBFB10BC1}"/>
              </a:ext>
            </a:extLst>
          </p:cNvPr>
          <p:cNvGraphicFramePr>
            <a:graphicFrameLocks noGrp="1"/>
          </p:cNvGraphicFramePr>
          <p:nvPr/>
        </p:nvGraphicFramePr>
        <p:xfrm>
          <a:off x="3776954" y="4338655"/>
          <a:ext cx="1590092" cy="521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64">
                  <a:extLst>
                    <a:ext uri="{9D8B030D-6E8A-4147-A177-3AD203B41FA5}">
                      <a16:colId xmlns:a16="http://schemas.microsoft.com/office/drawing/2014/main" val="334800793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174554829"/>
                    </a:ext>
                  </a:extLst>
                </a:gridCol>
                <a:gridCol w="338328">
                  <a:extLst>
                    <a:ext uri="{9D8B030D-6E8A-4147-A177-3AD203B41FA5}">
                      <a16:colId xmlns:a16="http://schemas.microsoft.com/office/drawing/2014/main" val="3018633810"/>
                    </a:ext>
                  </a:extLst>
                </a:gridCol>
              </a:tblGrid>
              <a:tr h="52120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9CF7C"/>
                          </a:solidFill>
                          <a:latin typeface="Wingdings 3" pitchFamily="2" charset="2"/>
                        </a:rPr>
                        <a:t></a:t>
                      </a:r>
                      <a:endParaRPr lang="en-US" sz="1400" dirty="0">
                        <a:solidFill>
                          <a:srgbClr val="F9CF7C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9CF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r>
                        <a:rPr lang="en-US" sz="1400" b="0" dirty="0">
                          <a:solidFill>
                            <a:srgbClr val="F9CF7C"/>
                          </a:solidFill>
                          <a:latin typeface="+mn-lt"/>
                        </a:rPr>
                        <a:t>Confirmed</a:t>
                      </a:r>
                      <a:br>
                        <a:rPr lang="en-US" sz="1400" b="0" dirty="0">
                          <a:solidFill>
                            <a:srgbClr val="F9CF7C"/>
                          </a:solidFill>
                          <a:latin typeface="+mn-lt"/>
                        </a:rPr>
                      </a:br>
                      <a:r>
                        <a:rPr lang="en-US" sz="1400" b="0" dirty="0">
                          <a:solidFill>
                            <a:srgbClr val="F9CF7C"/>
                          </a:solidFill>
                          <a:latin typeface="+mn-lt"/>
                        </a:rPr>
                        <a:t>Planets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9CF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9CF7C"/>
                          </a:solidFill>
                          <a:latin typeface="Wingdings 3" pitchFamily="2" charset="2"/>
                        </a:rPr>
                        <a:t></a:t>
                      </a:r>
                      <a:endParaRPr lang="en-US" sz="1400" dirty="0">
                        <a:solidFill>
                          <a:srgbClr val="F9CF7C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9CF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693224"/>
                  </a:ext>
                </a:extLst>
              </a:tr>
            </a:tbl>
          </a:graphicData>
        </a:graphic>
      </p:graphicFrame>
      <p:graphicFrame>
        <p:nvGraphicFramePr>
          <p:cNvPr id="55" name="Table - Mission Periods">
            <a:extLst>
              <a:ext uri="{FF2B5EF4-FFF2-40B4-BE49-F238E27FC236}">
                <a16:creationId xmlns:a16="http://schemas.microsoft.com/office/drawing/2014/main" id="{A37B87C2-55CF-FD42-B723-746616D04E01}"/>
              </a:ext>
            </a:extLst>
          </p:cNvPr>
          <p:cNvGraphicFramePr>
            <a:graphicFrameLocks noGrp="1"/>
          </p:cNvGraphicFramePr>
          <p:nvPr/>
        </p:nvGraphicFramePr>
        <p:xfrm>
          <a:off x="3776954" y="3817447"/>
          <a:ext cx="1590092" cy="521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64">
                  <a:extLst>
                    <a:ext uri="{9D8B030D-6E8A-4147-A177-3AD203B41FA5}">
                      <a16:colId xmlns:a16="http://schemas.microsoft.com/office/drawing/2014/main" val="334800793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174554829"/>
                    </a:ext>
                  </a:extLst>
                </a:gridCol>
                <a:gridCol w="338328">
                  <a:extLst>
                    <a:ext uri="{9D8B030D-6E8A-4147-A177-3AD203B41FA5}">
                      <a16:colId xmlns:a16="http://schemas.microsoft.com/office/drawing/2014/main" val="3018633810"/>
                    </a:ext>
                  </a:extLst>
                </a:gridCol>
              </a:tblGrid>
              <a:tr h="52120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9CF7C"/>
                          </a:solidFill>
                          <a:latin typeface="Wingdings 3" pitchFamily="2" charset="2"/>
                        </a:rPr>
                        <a:t></a:t>
                      </a:r>
                      <a:endParaRPr lang="en-US" sz="1400" dirty="0">
                        <a:solidFill>
                          <a:srgbClr val="F9CF7C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9CF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r>
                        <a:rPr lang="en-US" sz="1400" b="0" dirty="0">
                          <a:solidFill>
                            <a:srgbClr val="F9CF7C"/>
                          </a:solidFill>
                          <a:latin typeface="+mn-lt"/>
                        </a:rPr>
                        <a:t>Mission</a:t>
                      </a:r>
                      <a:br>
                        <a:rPr lang="en-US" sz="1400" b="0" dirty="0">
                          <a:solidFill>
                            <a:srgbClr val="F9CF7C"/>
                          </a:solidFill>
                          <a:latin typeface="+mn-lt"/>
                        </a:rPr>
                      </a:br>
                      <a:r>
                        <a:rPr lang="en-US" sz="1400" b="0" dirty="0">
                          <a:solidFill>
                            <a:srgbClr val="F9CF7C"/>
                          </a:solidFill>
                          <a:latin typeface="+mn-lt"/>
                        </a:rPr>
                        <a:t>Periods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9CF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9CF7C"/>
                          </a:solidFill>
                          <a:latin typeface="Wingdings 3" pitchFamily="2" charset="2"/>
                        </a:rPr>
                        <a:t></a:t>
                      </a:r>
                      <a:endParaRPr lang="en-US" sz="1400" dirty="0">
                        <a:solidFill>
                          <a:srgbClr val="F9CF7C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9CF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3118310"/>
                  </a:ext>
                </a:extLst>
              </a:tr>
            </a:tbl>
          </a:graphicData>
        </a:graphic>
      </p:graphicFrame>
      <p:graphicFrame>
        <p:nvGraphicFramePr>
          <p:cNvPr id="56" name="Table - Target Stars">
            <a:extLst>
              <a:ext uri="{FF2B5EF4-FFF2-40B4-BE49-F238E27FC236}">
                <a16:creationId xmlns:a16="http://schemas.microsoft.com/office/drawing/2014/main" id="{BF93DA28-FB5E-5C4C-96D1-C4B2BBFFB1FE}"/>
              </a:ext>
            </a:extLst>
          </p:cNvPr>
          <p:cNvGraphicFramePr>
            <a:graphicFrameLocks noGrp="1"/>
          </p:cNvGraphicFramePr>
          <p:nvPr/>
        </p:nvGraphicFramePr>
        <p:xfrm>
          <a:off x="3776954" y="3296239"/>
          <a:ext cx="1590092" cy="521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364">
                  <a:extLst>
                    <a:ext uri="{9D8B030D-6E8A-4147-A177-3AD203B41FA5}">
                      <a16:colId xmlns:a16="http://schemas.microsoft.com/office/drawing/2014/main" val="334800793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174554829"/>
                    </a:ext>
                  </a:extLst>
                </a:gridCol>
                <a:gridCol w="338328">
                  <a:extLst>
                    <a:ext uri="{9D8B030D-6E8A-4147-A177-3AD203B41FA5}">
                      <a16:colId xmlns:a16="http://schemas.microsoft.com/office/drawing/2014/main" val="3018633810"/>
                    </a:ext>
                  </a:extLst>
                </a:gridCol>
              </a:tblGrid>
              <a:tr h="52120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9CF7C"/>
                          </a:solidFill>
                          <a:latin typeface="Wingdings 3" pitchFamily="2" charset="2"/>
                        </a:rPr>
                        <a:t></a:t>
                      </a:r>
                      <a:endParaRPr lang="en-US" sz="1400" dirty="0">
                        <a:solidFill>
                          <a:srgbClr val="F9CF7C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9CF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3000"/>
                        </a:lnSpc>
                      </a:pPr>
                      <a:r>
                        <a:rPr lang="en-US" sz="1400" b="0" dirty="0">
                          <a:solidFill>
                            <a:srgbClr val="F9CF7C"/>
                          </a:solidFill>
                          <a:latin typeface="+mn-lt"/>
                        </a:rPr>
                        <a:t>Target</a:t>
                      </a:r>
                      <a:br>
                        <a:rPr lang="en-US" sz="1400" b="0" dirty="0">
                          <a:solidFill>
                            <a:srgbClr val="F9CF7C"/>
                          </a:solidFill>
                          <a:latin typeface="+mn-lt"/>
                        </a:rPr>
                      </a:br>
                      <a:r>
                        <a:rPr lang="en-US" sz="1400" b="0" dirty="0">
                          <a:solidFill>
                            <a:srgbClr val="F9CF7C"/>
                          </a:solidFill>
                          <a:latin typeface="+mn-lt"/>
                        </a:rPr>
                        <a:t>Stars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9CF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9CF7C"/>
                          </a:solidFill>
                          <a:latin typeface="Wingdings 3" pitchFamily="2" charset="2"/>
                        </a:rPr>
                        <a:t></a:t>
                      </a:r>
                      <a:endParaRPr lang="en-US" sz="1400" dirty="0">
                        <a:solidFill>
                          <a:srgbClr val="F9CF7C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9CF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6271604"/>
                  </a:ext>
                </a:extLst>
              </a:tr>
            </a:tbl>
          </a:graphicData>
        </a:graphic>
      </p:graphicFrame>
      <p:pic>
        <p:nvPicPr>
          <p:cNvPr id="59" name="Pic - Text - Kepler line 3">
            <a:extLst>
              <a:ext uri="{FF2B5EF4-FFF2-40B4-BE49-F238E27FC236}">
                <a16:creationId xmlns:a16="http://schemas.microsoft.com/office/drawing/2014/main" id="{73148E3E-CCCB-4644-A020-CEF69EDD85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5870"/>
          <a:stretch/>
        </p:blipFill>
        <p:spPr>
          <a:xfrm>
            <a:off x="834696" y="3266966"/>
            <a:ext cx="2870200" cy="550481"/>
          </a:xfrm>
          <a:prstGeom prst="rect">
            <a:avLst/>
          </a:prstGeom>
        </p:spPr>
      </p:pic>
      <p:pic>
        <p:nvPicPr>
          <p:cNvPr id="48" name="Pic - Kepler ani thumbnail">
            <a:extLst>
              <a:ext uri="{FF2B5EF4-FFF2-40B4-BE49-F238E27FC236}">
                <a16:creationId xmlns:a16="http://schemas.microsoft.com/office/drawing/2014/main" id="{D2FF78A3-B68E-4047-807F-9B284EDC3A3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11178" y="1734908"/>
            <a:ext cx="6019800" cy="2794000"/>
          </a:xfrm>
          <a:prstGeom prst="rect">
            <a:avLst/>
          </a:prstGeom>
        </p:spPr>
      </p:pic>
      <p:pic>
        <p:nvPicPr>
          <p:cNvPr id="47" name="Picture - PPT stars for TESS">
            <a:extLst>
              <a:ext uri="{FF2B5EF4-FFF2-40B4-BE49-F238E27FC236}">
                <a16:creationId xmlns:a16="http://schemas.microsoft.com/office/drawing/2014/main" id="{4601BAC3-91D1-424B-A8DA-ED32D2205CC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3" r="2983"/>
          <a:stretch/>
        </p:blipFill>
        <p:spPr>
          <a:xfrm rot="10800000">
            <a:off x="2492726" y="1055514"/>
            <a:ext cx="6353105" cy="3456675"/>
          </a:xfrm>
          <a:prstGeom prst="rect">
            <a:avLst/>
          </a:prstGeom>
        </p:spPr>
      </p:pic>
      <p:grpSp>
        <p:nvGrpSpPr>
          <p:cNvPr id="63" name="Group - Sun &amp; Earth TESS">
            <a:extLst>
              <a:ext uri="{FF2B5EF4-FFF2-40B4-BE49-F238E27FC236}">
                <a16:creationId xmlns:a16="http://schemas.microsoft.com/office/drawing/2014/main" id="{D84A5F1A-751E-C24C-825F-3628A33350B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5236924" y="2794041"/>
            <a:ext cx="585505" cy="274320"/>
            <a:chOff x="687040" y="1408421"/>
            <a:chExt cx="794210" cy="372103"/>
          </a:xfrm>
        </p:grpSpPr>
        <p:sp>
          <p:nvSpPr>
            <p:cNvPr id="64" name="Oval 34">
              <a:extLst>
                <a:ext uri="{FF2B5EF4-FFF2-40B4-BE49-F238E27FC236}">
                  <a16:creationId xmlns:a16="http://schemas.microsoft.com/office/drawing/2014/main" id="{00F1052B-A4C2-C041-B35A-C77514C8661A}"/>
                </a:ext>
              </a:extLst>
            </p:cNvPr>
            <p:cNvSpPr/>
            <p:nvPr/>
          </p:nvSpPr>
          <p:spPr>
            <a:xfrm rot="10800000">
              <a:off x="687040" y="1471890"/>
              <a:ext cx="794210" cy="125750"/>
            </a:xfrm>
            <a:custGeom>
              <a:avLst/>
              <a:gdLst>
                <a:gd name="connsiteX0" fmla="*/ 0 w 783772"/>
                <a:gd name="connsiteY0" fmla="*/ 124098 h 248195"/>
                <a:gd name="connsiteX1" fmla="*/ 391886 w 783772"/>
                <a:gd name="connsiteY1" fmla="*/ 0 h 248195"/>
                <a:gd name="connsiteX2" fmla="*/ 783772 w 783772"/>
                <a:gd name="connsiteY2" fmla="*/ 124098 h 248195"/>
                <a:gd name="connsiteX3" fmla="*/ 391886 w 783772"/>
                <a:gd name="connsiteY3" fmla="*/ 248196 h 248195"/>
                <a:gd name="connsiteX4" fmla="*/ 0 w 783772"/>
                <a:gd name="connsiteY4" fmla="*/ 124098 h 248195"/>
                <a:gd name="connsiteX0" fmla="*/ 5452 w 789224"/>
                <a:gd name="connsiteY0" fmla="*/ 131996 h 256094"/>
                <a:gd name="connsiteX1" fmla="*/ 183463 w 789224"/>
                <a:gd name="connsiteY1" fmla="*/ 25662 h 256094"/>
                <a:gd name="connsiteX2" fmla="*/ 397338 w 789224"/>
                <a:gd name="connsiteY2" fmla="*/ 7898 h 256094"/>
                <a:gd name="connsiteX3" fmla="*/ 789224 w 789224"/>
                <a:gd name="connsiteY3" fmla="*/ 131996 h 256094"/>
                <a:gd name="connsiteX4" fmla="*/ 397338 w 789224"/>
                <a:gd name="connsiteY4" fmla="*/ 256094 h 256094"/>
                <a:gd name="connsiteX5" fmla="*/ 5452 w 789224"/>
                <a:gd name="connsiteY5" fmla="*/ 131996 h 256094"/>
                <a:gd name="connsiteX0" fmla="*/ 5452 w 793507"/>
                <a:gd name="connsiteY0" fmla="*/ 125259 h 249357"/>
                <a:gd name="connsiteX1" fmla="*/ 183463 w 793507"/>
                <a:gd name="connsiteY1" fmla="*/ 18925 h 249357"/>
                <a:gd name="connsiteX2" fmla="*/ 397338 w 793507"/>
                <a:gd name="connsiteY2" fmla="*/ 1161 h 249357"/>
                <a:gd name="connsiteX3" fmla="*/ 593492 w 793507"/>
                <a:gd name="connsiteY3" fmla="*/ 33438 h 249357"/>
                <a:gd name="connsiteX4" fmla="*/ 789224 w 793507"/>
                <a:gd name="connsiteY4" fmla="*/ 125259 h 249357"/>
                <a:gd name="connsiteX5" fmla="*/ 397338 w 793507"/>
                <a:gd name="connsiteY5" fmla="*/ 249357 h 249357"/>
                <a:gd name="connsiteX6" fmla="*/ 5452 w 793507"/>
                <a:gd name="connsiteY6" fmla="*/ 125259 h 249357"/>
                <a:gd name="connsiteX0" fmla="*/ 593492 w 793507"/>
                <a:gd name="connsiteY0" fmla="*/ 33438 h 249357"/>
                <a:gd name="connsiteX1" fmla="*/ 789224 w 793507"/>
                <a:gd name="connsiteY1" fmla="*/ 125259 h 249357"/>
                <a:gd name="connsiteX2" fmla="*/ 397338 w 793507"/>
                <a:gd name="connsiteY2" fmla="*/ 249357 h 249357"/>
                <a:gd name="connsiteX3" fmla="*/ 5452 w 793507"/>
                <a:gd name="connsiteY3" fmla="*/ 125259 h 249357"/>
                <a:gd name="connsiteX4" fmla="*/ 183463 w 793507"/>
                <a:gd name="connsiteY4" fmla="*/ 18925 h 249357"/>
                <a:gd name="connsiteX5" fmla="*/ 397338 w 793507"/>
                <a:gd name="connsiteY5" fmla="*/ 1161 h 249357"/>
                <a:gd name="connsiteX6" fmla="*/ 684932 w 793507"/>
                <a:gd name="connsiteY6" fmla="*/ 124878 h 249357"/>
                <a:gd name="connsiteX0" fmla="*/ 593492 w 793507"/>
                <a:gd name="connsiteY0" fmla="*/ 33438 h 249357"/>
                <a:gd name="connsiteX1" fmla="*/ 789224 w 793507"/>
                <a:gd name="connsiteY1" fmla="*/ 125259 h 249357"/>
                <a:gd name="connsiteX2" fmla="*/ 397338 w 793507"/>
                <a:gd name="connsiteY2" fmla="*/ 249357 h 249357"/>
                <a:gd name="connsiteX3" fmla="*/ 5452 w 793507"/>
                <a:gd name="connsiteY3" fmla="*/ 125259 h 249357"/>
                <a:gd name="connsiteX4" fmla="*/ 183463 w 793507"/>
                <a:gd name="connsiteY4" fmla="*/ 18925 h 249357"/>
                <a:gd name="connsiteX5" fmla="*/ 397338 w 793507"/>
                <a:gd name="connsiteY5" fmla="*/ 1161 h 249357"/>
                <a:gd name="connsiteX0" fmla="*/ 593492 w 793507"/>
                <a:gd name="connsiteY0" fmla="*/ 14513 h 230432"/>
                <a:gd name="connsiteX1" fmla="*/ 789224 w 793507"/>
                <a:gd name="connsiteY1" fmla="*/ 106334 h 230432"/>
                <a:gd name="connsiteX2" fmla="*/ 397338 w 793507"/>
                <a:gd name="connsiteY2" fmla="*/ 230432 h 230432"/>
                <a:gd name="connsiteX3" fmla="*/ 5452 w 793507"/>
                <a:gd name="connsiteY3" fmla="*/ 106334 h 230432"/>
                <a:gd name="connsiteX4" fmla="*/ 183463 w 793507"/>
                <a:gd name="connsiteY4" fmla="*/ 0 h 230432"/>
                <a:gd name="connsiteX0" fmla="*/ 593492 w 793507"/>
                <a:gd name="connsiteY0" fmla="*/ 14513 h 230432"/>
                <a:gd name="connsiteX1" fmla="*/ 789224 w 793507"/>
                <a:gd name="connsiteY1" fmla="*/ 106334 h 230432"/>
                <a:gd name="connsiteX2" fmla="*/ 397338 w 793507"/>
                <a:gd name="connsiteY2" fmla="*/ 230432 h 230432"/>
                <a:gd name="connsiteX3" fmla="*/ 5452 w 793507"/>
                <a:gd name="connsiteY3" fmla="*/ 106334 h 230432"/>
                <a:gd name="connsiteX4" fmla="*/ 183463 w 793507"/>
                <a:gd name="connsiteY4" fmla="*/ 0 h 230432"/>
                <a:gd name="connsiteX0" fmla="*/ 593492 w 793671"/>
                <a:gd name="connsiteY0" fmla="*/ 14513 h 230432"/>
                <a:gd name="connsiteX1" fmla="*/ 789224 w 793671"/>
                <a:gd name="connsiteY1" fmla="*/ 106334 h 230432"/>
                <a:gd name="connsiteX2" fmla="*/ 397338 w 793671"/>
                <a:gd name="connsiteY2" fmla="*/ 230432 h 230432"/>
                <a:gd name="connsiteX3" fmla="*/ 5452 w 793671"/>
                <a:gd name="connsiteY3" fmla="*/ 106334 h 230432"/>
                <a:gd name="connsiteX4" fmla="*/ 183463 w 793671"/>
                <a:gd name="connsiteY4" fmla="*/ 0 h 230432"/>
                <a:gd name="connsiteX0" fmla="*/ 588042 w 788221"/>
                <a:gd name="connsiteY0" fmla="*/ 14513 h 230432"/>
                <a:gd name="connsiteX1" fmla="*/ 783774 w 788221"/>
                <a:gd name="connsiteY1" fmla="*/ 106334 h 230432"/>
                <a:gd name="connsiteX2" fmla="*/ 391888 w 788221"/>
                <a:gd name="connsiteY2" fmla="*/ 230432 h 230432"/>
                <a:gd name="connsiteX3" fmla="*/ 2 w 788221"/>
                <a:gd name="connsiteY3" fmla="*/ 106334 h 230432"/>
                <a:gd name="connsiteX4" fmla="*/ 178013 w 788221"/>
                <a:gd name="connsiteY4" fmla="*/ 0 h 230432"/>
                <a:gd name="connsiteX0" fmla="*/ 588042 w 783774"/>
                <a:gd name="connsiteY0" fmla="*/ 14513 h 230432"/>
                <a:gd name="connsiteX1" fmla="*/ 783774 w 783774"/>
                <a:gd name="connsiteY1" fmla="*/ 106334 h 230432"/>
                <a:gd name="connsiteX2" fmla="*/ 391888 w 783774"/>
                <a:gd name="connsiteY2" fmla="*/ 230432 h 230432"/>
                <a:gd name="connsiteX3" fmla="*/ 2 w 783774"/>
                <a:gd name="connsiteY3" fmla="*/ 106334 h 230432"/>
                <a:gd name="connsiteX4" fmla="*/ 178013 w 783774"/>
                <a:gd name="connsiteY4" fmla="*/ 0 h 230432"/>
                <a:gd name="connsiteX0" fmla="*/ 588042 w 783774"/>
                <a:gd name="connsiteY0" fmla="*/ 14513 h 230432"/>
                <a:gd name="connsiteX1" fmla="*/ 783774 w 783774"/>
                <a:gd name="connsiteY1" fmla="*/ 106334 h 230432"/>
                <a:gd name="connsiteX2" fmla="*/ 391888 w 783774"/>
                <a:gd name="connsiteY2" fmla="*/ 230432 h 230432"/>
                <a:gd name="connsiteX3" fmla="*/ 2 w 783774"/>
                <a:gd name="connsiteY3" fmla="*/ 106334 h 230432"/>
                <a:gd name="connsiteX4" fmla="*/ 178013 w 783774"/>
                <a:gd name="connsiteY4" fmla="*/ 0 h 230432"/>
                <a:gd name="connsiteX0" fmla="*/ 591670 w 783774"/>
                <a:gd name="connsiteY0" fmla="*/ 7256 h 230432"/>
                <a:gd name="connsiteX1" fmla="*/ 783774 w 783774"/>
                <a:gd name="connsiteY1" fmla="*/ 106334 h 230432"/>
                <a:gd name="connsiteX2" fmla="*/ 391888 w 783774"/>
                <a:gd name="connsiteY2" fmla="*/ 230432 h 230432"/>
                <a:gd name="connsiteX3" fmla="*/ 2 w 783774"/>
                <a:gd name="connsiteY3" fmla="*/ 106334 h 230432"/>
                <a:gd name="connsiteX4" fmla="*/ 178013 w 783774"/>
                <a:gd name="connsiteY4" fmla="*/ 0 h 230432"/>
                <a:gd name="connsiteX0" fmla="*/ 783774 w 783774"/>
                <a:gd name="connsiteY0" fmla="*/ 106334 h 230432"/>
                <a:gd name="connsiteX1" fmla="*/ 391888 w 783774"/>
                <a:gd name="connsiteY1" fmla="*/ 230432 h 230432"/>
                <a:gd name="connsiteX2" fmla="*/ 2 w 783774"/>
                <a:gd name="connsiteY2" fmla="*/ 106334 h 230432"/>
                <a:gd name="connsiteX3" fmla="*/ 178013 w 783774"/>
                <a:gd name="connsiteY3" fmla="*/ 0 h 230432"/>
                <a:gd name="connsiteX0" fmla="*/ 783774 w 783774"/>
                <a:gd name="connsiteY0" fmla="*/ 0 h 124098"/>
                <a:gd name="connsiteX1" fmla="*/ 391888 w 783774"/>
                <a:gd name="connsiteY1" fmla="*/ 124098 h 124098"/>
                <a:gd name="connsiteX2" fmla="*/ 2 w 783774"/>
                <a:gd name="connsiteY2" fmla="*/ 0 h 124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3774" h="124098">
                  <a:moveTo>
                    <a:pt x="783774" y="0"/>
                  </a:moveTo>
                  <a:cubicBezTo>
                    <a:pt x="772853" y="54129"/>
                    <a:pt x="608321" y="124098"/>
                    <a:pt x="391888" y="124098"/>
                  </a:cubicBezTo>
                  <a:cubicBezTo>
                    <a:pt x="175455" y="124098"/>
                    <a:pt x="-638" y="52919"/>
                    <a:pt x="2" y="0"/>
                  </a:cubicBezTo>
                </a:path>
              </a:pathLst>
            </a:custGeom>
            <a:noFill/>
            <a:ln w="9525"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8E4DC9A-E528-284C-8CB7-000B858359CB}"/>
                </a:ext>
              </a:extLst>
            </p:cNvPr>
            <p:cNvGrpSpPr/>
            <p:nvPr/>
          </p:nvGrpSpPr>
          <p:grpSpPr>
            <a:xfrm>
              <a:off x="898093" y="1408421"/>
              <a:ext cx="372103" cy="372103"/>
              <a:chOff x="6755252" y="1110343"/>
              <a:chExt cx="1787857" cy="1787857"/>
            </a:xfrm>
          </p:grpSpPr>
          <p:sp>
            <p:nvSpPr>
              <p:cNvPr id="68" name="24-Point Star 67">
                <a:extLst>
                  <a:ext uri="{FF2B5EF4-FFF2-40B4-BE49-F238E27FC236}">
                    <a16:creationId xmlns:a16="http://schemas.microsoft.com/office/drawing/2014/main" id="{6590C006-0EA4-104B-822D-81743601C085}"/>
                  </a:ext>
                </a:extLst>
              </p:cNvPr>
              <p:cNvSpPr/>
              <p:nvPr/>
            </p:nvSpPr>
            <p:spPr>
              <a:xfrm>
                <a:off x="6755252" y="1110343"/>
                <a:ext cx="1787857" cy="1787857"/>
              </a:xfrm>
              <a:prstGeom prst="star24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ACD68662-28D8-7644-984E-E2811D19E388}"/>
                  </a:ext>
                </a:extLst>
              </p:cNvPr>
              <p:cNvSpPr/>
              <p:nvPr/>
            </p:nvSpPr>
            <p:spPr>
              <a:xfrm>
                <a:off x="7041961" y="1397052"/>
                <a:ext cx="1214438" cy="1214438"/>
              </a:xfrm>
              <a:prstGeom prst="ellipse">
                <a:avLst/>
              </a:prstGeom>
              <a:solidFill>
                <a:srgbClr val="FFE69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6" name="Oval 34">
              <a:extLst>
                <a:ext uri="{FF2B5EF4-FFF2-40B4-BE49-F238E27FC236}">
                  <a16:creationId xmlns:a16="http://schemas.microsoft.com/office/drawing/2014/main" id="{7A406ABE-EBB5-D849-B569-06B2C2165B7B}"/>
                </a:ext>
              </a:extLst>
            </p:cNvPr>
            <p:cNvSpPr/>
            <p:nvPr/>
          </p:nvSpPr>
          <p:spPr>
            <a:xfrm>
              <a:off x="687040" y="1597640"/>
              <a:ext cx="794210" cy="125750"/>
            </a:xfrm>
            <a:custGeom>
              <a:avLst/>
              <a:gdLst>
                <a:gd name="connsiteX0" fmla="*/ 0 w 783772"/>
                <a:gd name="connsiteY0" fmla="*/ 124098 h 248195"/>
                <a:gd name="connsiteX1" fmla="*/ 391886 w 783772"/>
                <a:gd name="connsiteY1" fmla="*/ 0 h 248195"/>
                <a:gd name="connsiteX2" fmla="*/ 783772 w 783772"/>
                <a:gd name="connsiteY2" fmla="*/ 124098 h 248195"/>
                <a:gd name="connsiteX3" fmla="*/ 391886 w 783772"/>
                <a:gd name="connsiteY3" fmla="*/ 248196 h 248195"/>
                <a:gd name="connsiteX4" fmla="*/ 0 w 783772"/>
                <a:gd name="connsiteY4" fmla="*/ 124098 h 248195"/>
                <a:gd name="connsiteX0" fmla="*/ 5452 w 789224"/>
                <a:gd name="connsiteY0" fmla="*/ 131996 h 256094"/>
                <a:gd name="connsiteX1" fmla="*/ 183463 w 789224"/>
                <a:gd name="connsiteY1" fmla="*/ 25662 h 256094"/>
                <a:gd name="connsiteX2" fmla="*/ 397338 w 789224"/>
                <a:gd name="connsiteY2" fmla="*/ 7898 h 256094"/>
                <a:gd name="connsiteX3" fmla="*/ 789224 w 789224"/>
                <a:gd name="connsiteY3" fmla="*/ 131996 h 256094"/>
                <a:gd name="connsiteX4" fmla="*/ 397338 w 789224"/>
                <a:gd name="connsiteY4" fmla="*/ 256094 h 256094"/>
                <a:gd name="connsiteX5" fmla="*/ 5452 w 789224"/>
                <a:gd name="connsiteY5" fmla="*/ 131996 h 256094"/>
                <a:gd name="connsiteX0" fmla="*/ 5452 w 793507"/>
                <a:gd name="connsiteY0" fmla="*/ 125259 h 249357"/>
                <a:gd name="connsiteX1" fmla="*/ 183463 w 793507"/>
                <a:gd name="connsiteY1" fmla="*/ 18925 h 249357"/>
                <a:gd name="connsiteX2" fmla="*/ 397338 w 793507"/>
                <a:gd name="connsiteY2" fmla="*/ 1161 h 249357"/>
                <a:gd name="connsiteX3" fmla="*/ 593492 w 793507"/>
                <a:gd name="connsiteY3" fmla="*/ 33438 h 249357"/>
                <a:gd name="connsiteX4" fmla="*/ 789224 w 793507"/>
                <a:gd name="connsiteY4" fmla="*/ 125259 h 249357"/>
                <a:gd name="connsiteX5" fmla="*/ 397338 w 793507"/>
                <a:gd name="connsiteY5" fmla="*/ 249357 h 249357"/>
                <a:gd name="connsiteX6" fmla="*/ 5452 w 793507"/>
                <a:gd name="connsiteY6" fmla="*/ 125259 h 249357"/>
                <a:gd name="connsiteX0" fmla="*/ 593492 w 793507"/>
                <a:gd name="connsiteY0" fmla="*/ 33438 h 249357"/>
                <a:gd name="connsiteX1" fmla="*/ 789224 w 793507"/>
                <a:gd name="connsiteY1" fmla="*/ 125259 h 249357"/>
                <a:gd name="connsiteX2" fmla="*/ 397338 w 793507"/>
                <a:gd name="connsiteY2" fmla="*/ 249357 h 249357"/>
                <a:gd name="connsiteX3" fmla="*/ 5452 w 793507"/>
                <a:gd name="connsiteY3" fmla="*/ 125259 h 249357"/>
                <a:gd name="connsiteX4" fmla="*/ 183463 w 793507"/>
                <a:gd name="connsiteY4" fmla="*/ 18925 h 249357"/>
                <a:gd name="connsiteX5" fmla="*/ 397338 w 793507"/>
                <a:gd name="connsiteY5" fmla="*/ 1161 h 249357"/>
                <a:gd name="connsiteX6" fmla="*/ 684932 w 793507"/>
                <a:gd name="connsiteY6" fmla="*/ 124878 h 249357"/>
                <a:gd name="connsiteX0" fmla="*/ 593492 w 793507"/>
                <a:gd name="connsiteY0" fmla="*/ 33438 h 249357"/>
                <a:gd name="connsiteX1" fmla="*/ 789224 w 793507"/>
                <a:gd name="connsiteY1" fmla="*/ 125259 h 249357"/>
                <a:gd name="connsiteX2" fmla="*/ 397338 w 793507"/>
                <a:gd name="connsiteY2" fmla="*/ 249357 h 249357"/>
                <a:gd name="connsiteX3" fmla="*/ 5452 w 793507"/>
                <a:gd name="connsiteY3" fmla="*/ 125259 h 249357"/>
                <a:gd name="connsiteX4" fmla="*/ 183463 w 793507"/>
                <a:gd name="connsiteY4" fmla="*/ 18925 h 249357"/>
                <a:gd name="connsiteX5" fmla="*/ 397338 w 793507"/>
                <a:gd name="connsiteY5" fmla="*/ 1161 h 249357"/>
                <a:gd name="connsiteX0" fmla="*/ 593492 w 793507"/>
                <a:gd name="connsiteY0" fmla="*/ 14513 h 230432"/>
                <a:gd name="connsiteX1" fmla="*/ 789224 w 793507"/>
                <a:gd name="connsiteY1" fmla="*/ 106334 h 230432"/>
                <a:gd name="connsiteX2" fmla="*/ 397338 w 793507"/>
                <a:gd name="connsiteY2" fmla="*/ 230432 h 230432"/>
                <a:gd name="connsiteX3" fmla="*/ 5452 w 793507"/>
                <a:gd name="connsiteY3" fmla="*/ 106334 h 230432"/>
                <a:gd name="connsiteX4" fmla="*/ 183463 w 793507"/>
                <a:gd name="connsiteY4" fmla="*/ 0 h 230432"/>
                <a:gd name="connsiteX0" fmla="*/ 593492 w 793507"/>
                <a:gd name="connsiteY0" fmla="*/ 14513 h 230432"/>
                <a:gd name="connsiteX1" fmla="*/ 789224 w 793507"/>
                <a:gd name="connsiteY1" fmla="*/ 106334 h 230432"/>
                <a:gd name="connsiteX2" fmla="*/ 397338 w 793507"/>
                <a:gd name="connsiteY2" fmla="*/ 230432 h 230432"/>
                <a:gd name="connsiteX3" fmla="*/ 5452 w 793507"/>
                <a:gd name="connsiteY3" fmla="*/ 106334 h 230432"/>
                <a:gd name="connsiteX4" fmla="*/ 183463 w 793507"/>
                <a:gd name="connsiteY4" fmla="*/ 0 h 230432"/>
                <a:gd name="connsiteX0" fmla="*/ 593492 w 793671"/>
                <a:gd name="connsiteY0" fmla="*/ 14513 h 230432"/>
                <a:gd name="connsiteX1" fmla="*/ 789224 w 793671"/>
                <a:gd name="connsiteY1" fmla="*/ 106334 h 230432"/>
                <a:gd name="connsiteX2" fmla="*/ 397338 w 793671"/>
                <a:gd name="connsiteY2" fmla="*/ 230432 h 230432"/>
                <a:gd name="connsiteX3" fmla="*/ 5452 w 793671"/>
                <a:gd name="connsiteY3" fmla="*/ 106334 h 230432"/>
                <a:gd name="connsiteX4" fmla="*/ 183463 w 793671"/>
                <a:gd name="connsiteY4" fmla="*/ 0 h 230432"/>
                <a:gd name="connsiteX0" fmla="*/ 588042 w 788221"/>
                <a:gd name="connsiteY0" fmla="*/ 14513 h 230432"/>
                <a:gd name="connsiteX1" fmla="*/ 783774 w 788221"/>
                <a:gd name="connsiteY1" fmla="*/ 106334 h 230432"/>
                <a:gd name="connsiteX2" fmla="*/ 391888 w 788221"/>
                <a:gd name="connsiteY2" fmla="*/ 230432 h 230432"/>
                <a:gd name="connsiteX3" fmla="*/ 2 w 788221"/>
                <a:gd name="connsiteY3" fmla="*/ 106334 h 230432"/>
                <a:gd name="connsiteX4" fmla="*/ 178013 w 788221"/>
                <a:gd name="connsiteY4" fmla="*/ 0 h 230432"/>
                <a:gd name="connsiteX0" fmla="*/ 588042 w 783774"/>
                <a:gd name="connsiteY0" fmla="*/ 14513 h 230432"/>
                <a:gd name="connsiteX1" fmla="*/ 783774 w 783774"/>
                <a:gd name="connsiteY1" fmla="*/ 106334 h 230432"/>
                <a:gd name="connsiteX2" fmla="*/ 391888 w 783774"/>
                <a:gd name="connsiteY2" fmla="*/ 230432 h 230432"/>
                <a:gd name="connsiteX3" fmla="*/ 2 w 783774"/>
                <a:gd name="connsiteY3" fmla="*/ 106334 h 230432"/>
                <a:gd name="connsiteX4" fmla="*/ 178013 w 783774"/>
                <a:gd name="connsiteY4" fmla="*/ 0 h 230432"/>
                <a:gd name="connsiteX0" fmla="*/ 588042 w 783774"/>
                <a:gd name="connsiteY0" fmla="*/ 14513 h 230432"/>
                <a:gd name="connsiteX1" fmla="*/ 783774 w 783774"/>
                <a:gd name="connsiteY1" fmla="*/ 106334 h 230432"/>
                <a:gd name="connsiteX2" fmla="*/ 391888 w 783774"/>
                <a:gd name="connsiteY2" fmla="*/ 230432 h 230432"/>
                <a:gd name="connsiteX3" fmla="*/ 2 w 783774"/>
                <a:gd name="connsiteY3" fmla="*/ 106334 h 230432"/>
                <a:gd name="connsiteX4" fmla="*/ 178013 w 783774"/>
                <a:gd name="connsiteY4" fmla="*/ 0 h 230432"/>
                <a:gd name="connsiteX0" fmla="*/ 591670 w 783774"/>
                <a:gd name="connsiteY0" fmla="*/ 7256 h 230432"/>
                <a:gd name="connsiteX1" fmla="*/ 783774 w 783774"/>
                <a:gd name="connsiteY1" fmla="*/ 106334 h 230432"/>
                <a:gd name="connsiteX2" fmla="*/ 391888 w 783774"/>
                <a:gd name="connsiteY2" fmla="*/ 230432 h 230432"/>
                <a:gd name="connsiteX3" fmla="*/ 2 w 783774"/>
                <a:gd name="connsiteY3" fmla="*/ 106334 h 230432"/>
                <a:gd name="connsiteX4" fmla="*/ 178013 w 783774"/>
                <a:gd name="connsiteY4" fmla="*/ 0 h 230432"/>
                <a:gd name="connsiteX0" fmla="*/ 783774 w 783774"/>
                <a:gd name="connsiteY0" fmla="*/ 106334 h 230432"/>
                <a:gd name="connsiteX1" fmla="*/ 391888 w 783774"/>
                <a:gd name="connsiteY1" fmla="*/ 230432 h 230432"/>
                <a:gd name="connsiteX2" fmla="*/ 2 w 783774"/>
                <a:gd name="connsiteY2" fmla="*/ 106334 h 230432"/>
                <a:gd name="connsiteX3" fmla="*/ 178013 w 783774"/>
                <a:gd name="connsiteY3" fmla="*/ 0 h 230432"/>
                <a:gd name="connsiteX0" fmla="*/ 783774 w 783774"/>
                <a:gd name="connsiteY0" fmla="*/ 0 h 124098"/>
                <a:gd name="connsiteX1" fmla="*/ 391888 w 783774"/>
                <a:gd name="connsiteY1" fmla="*/ 124098 h 124098"/>
                <a:gd name="connsiteX2" fmla="*/ 2 w 783774"/>
                <a:gd name="connsiteY2" fmla="*/ 0 h 124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3774" h="124098">
                  <a:moveTo>
                    <a:pt x="783774" y="0"/>
                  </a:moveTo>
                  <a:cubicBezTo>
                    <a:pt x="772853" y="54129"/>
                    <a:pt x="608321" y="124098"/>
                    <a:pt x="391888" y="124098"/>
                  </a:cubicBezTo>
                  <a:cubicBezTo>
                    <a:pt x="175455" y="124098"/>
                    <a:pt x="-638" y="52919"/>
                    <a:pt x="2" y="0"/>
                  </a:cubicBezTo>
                </a:path>
              </a:pathLst>
            </a:custGeom>
            <a:noFill/>
            <a:ln w="9525">
              <a:solidFill>
                <a:schemeClr val="accent5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DDE8F80-ADBA-EA44-A6A8-AE7236B2C3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65417" y="1646606"/>
              <a:ext cx="94711" cy="94711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0" name="Text - 300 LY">
            <a:extLst>
              <a:ext uri="{FF2B5EF4-FFF2-40B4-BE49-F238E27FC236}">
                <a16:creationId xmlns:a16="http://schemas.microsoft.com/office/drawing/2014/main" id="{26DCCEFA-164A-E041-9B16-3BE7BF9A43D1}"/>
              </a:ext>
            </a:extLst>
          </p:cNvPr>
          <p:cNvSpPr txBox="1"/>
          <p:nvPr/>
        </p:nvSpPr>
        <p:spPr>
          <a:xfrm>
            <a:off x="7378763" y="2768866"/>
            <a:ext cx="1697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9CF7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300 light-years</a:t>
            </a:r>
          </a:p>
        </p:txBody>
      </p:sp>
      <p:sp>
        <p:nvSpPr>
          <p:cNvPr id="71" name="Text - All sky">
            <a:extLst>
              <a:ext uri="{FF2B5EF4-FFF2-40B4-BE49-F238E27FC236}">
                <a16:creationId xmlns:a16="http://schemas.microsoft.com/office/drawing/2014/main" id="{5658C8A3-3A8B-B145-9671-FDC88837A78E}"/>
              </a:ext>
            </a:extLst>
          </p:cNvPr>
          <p:cNvSpPr txBox="1"/>
          <p:nvPr/>
        </p:nvSpPr>
        <p:spPr>
          <a:xfrm>
            <a:off x="7609596" y="3053646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8FC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the sky</a:t>
            </a:r>
          </a:p>
        </p:txBody>
      </p:sp>
      <p:sp>
        <p:nvSpPr>
          <p:cNvPr id="72" name="TESS ani - top arc">
            <a:extLst>
              <a:ext uri="{FF2B5EF4-FFF2-40B4-BE49-F238E27FC236}">
                <a16:creationId xmlns:a16="http://schemas.microsoft.com/office/drawing/2014/main" id="{054EAE41-3BBD-8841-9B40-652A1C118F14}"/>
              </a:ext>
            </a:extLst>
          </p:cNvPr>
          <p:cNvSpPr/>
          <p:nvPr/>
        </p:nvSpPr>
        <p:spPr>
          <a:xfrm rot="10800000" flipH="1">
            <a:off x="3820206" y="2408187"/>
            <a:ext cx="3456675" cy="531833"/>
          </a:xfrm>
          <a:custGeom>
            <a:avLst/>
            <a:gdLst>
              <a:gd name="connsiteX0" fmla="*/ 0 w 783772"/>
              <a:gd name="connsiteY0" fmla="*/ 124098 h 248195"/>
              <a:gd name="connsiteX1" fmla="*/ 391886 w 783772"/>
              <a:gd name="connsiteY1" fmla="*/ 0 h 248195"/>
              <a:gd name="connsiteX2" fmla="*/ 783772 w 783772"/>
              <a:gd name="connsiteY2" fmla="*/ 124098 h 248195"/>
              <a:gd name="connsiteX3" fmla="*/ 391886 w 783772"/>
              <a:gd name="connsiteY3" fmla="*/ 248196 h 248195"/>
              <a:gd name="connsiteX4" fmla="*/ 0 w 783772"/>
              <a:gd name="connsiteY4" fmla="*/ 124098 h 248195"/>
              <a:gd name="connsiteX0" fmla="*/ 5452 w 789224"/>
              <a:gd name="connsiteY0" fmla="*/ 131996 h 256094"/>
              <a:gd name="connsiteX1" fmla="*/ 183463 w 789224"/>
              <a:gd name="connsiteY1" fmla="*/ 25662 h 256094"/>
              <a:gd name="connsiteX2" fmla="*/ 397338 w 789224"/>
              <a:gd name="connsiteY2" fmla="*/ 7898 h 256094"/>
              <a:gd name="connsiteX3" fmla="*/ 789224 w 789224"/>
              <a:gd name="connsiteY3" fmla="*/ 131996 h 256094"/>
              <a:gd name="connsiteX4" fmla="*/ 397338 w 789224"/>
              <a:gd name="connsiteY4" fmla="*/ 256094 h 256094"/>
              <a:gd name="connsiteX5" fmla="*/ 5452 w 789224"/>
              <a:gd name="connsiteY5" fmla="*/ 131996 h 256094"/>
              <a:gd name="connsiteX0" fmla="*/ 5452 w 793507"/>
              <a:gd name="connsiteY0" fmla="*/ 125259 h 249357"/>
              <a:gd name="connsiteX1" fmla="*/ 183463 w 793507"/>
              <a:gd name="connsiteY1" fmla="*/ 18925 h 249357"/>
              <a:gd name="connsiteX2" fmla="*/ 397338 w 793507"/>
              <a:gd name="connsiteY2" fmla="*/ 1161 h 249357"/>
              <a:gd name="connsiteX3" fmla="*/ 593492 w 793507"/>
              <a:gd name="connsiteY3" fmla="*/ 33438 h 249357"/>
              <a:gd name="connsiteX4" fmla="*/ 789224 w 793507"/>
              <a:gd name="connsiteY4" fmla="*/ 125259 h 249357"/>
              <a:gd name="connsiteX5" fmla="*/ 397338 w 793507"/>
              <a:gd name="connsiteY5" fmla="*/ 249357 h 249357"/>
              <a:gd name="connsiteX6" fmla="*/ 5452 w 793507"/>
              <a:gd name="connsiteY6" fmla="*/ 125259 h 249357"/>
              <a:gd name="connsiteX0" fmla="*/ 593492 w 793507"/>
              <a:gd name="connsiteY0" fmla="*/ 33438 h 249357"/>
              <a:gd name="connsiteX1" fmla="*/ 789224 w 793507"/>
              <a:gd name="connsiteY1" fmla="*/ 125259 h 249357"/>
              <a:gd name="connsiteX2" fmla="*/ 397338 w 793507"/>
              <a:gd name="connsiteY2" fmla="*/ 249357 h 249357"/>
              <a:gd name="connsiteX3" fmla="*/ 5452 w 793507"/>
              <a:gd name="connsiteY3" fmla="*/ 125259 h 249357"/>
              <a:gd name="connsiteX4" fmla="*/ 183463 w 793507"/>
              <a:gd name="connsiteY4" fmla="*/ 18925 h 249357"/>
              <a:gd name="connsiteX5" fmla="*/ 397338 w 793507"/>
              <a:gd name="connsiteY5" fmla="*/ 1161 h 249357"/>
              <a:gd name="connsiteX6" fmla="*/ 684932 w 793507"/>
              <a:gd name="connsiteY6" fmla="*/ 124878 h 249357"/>
              <a:gd name="connsiteX0" fmla="*/ 593492 w 793507"/>
              <a:gd name="connsiteY0" fmla="*/ 33438 h 249357"/>
              <a:gd name="connsiteX1" fmla="*/ 789224 w 793507"/>
              <a:gd name="connsiteY1" fmla="*/ 125259 h 249357"/>
              <a:gd name="connsiteX2" fmla="*/ 397338 w 793507"/>
              <a:gd name="connsiteY2" fmla="*/ 249357 h 249357"/>
              <a:gd name="connsiteX3" fmla="*/ 5452 w 793507"/>
              <a:gd name="connsiteY3" fmla="*/ 125259 h 249357"/>
              <a:gd name="connsiteX4" fmla="*/ 183463 w 793507"/>
              <a:gd name="connsiteY4" fmla="*/ 18925 h 249357"/>
              <a:gd name="connsiteX5" fmla="*/ 397338 w 793507"/>
              <a:gd name="connsiteY5" fmla="*/ 1161 h 249357"/>
              <a:gd name="connsiteX0" fmla="*/ 593492 w 793507"/>
              <a:gd name="connsiteY0" fmla="*/ 14513 h 230432"/>
              <a:gd name="connsiteX1" fmla="*/ 789224 w 793507"/>
              <a:gd name="connsiteY1" fmla="*/ 106334 h 230432"/>
              <a:gd name="connsiteX2" fmla="*/ 397338 w 793507"/>
              <a:gd name="connsiteY2" fmla="*/ 230432 h 230432"/>
              <a:gd name="connsiteX3" fmla="*/ 5452 w 793507"/>
              <a:gd name="connsiteY3" fmla="*/ 106334 h 230432"/>
              <a:gd name="connsiteX4" fmla="*/ 183463 w 793507"/>
              <a:gd name="connsiteY4" fmla="*/ 0 h 230432"/>
              <a:gd name="connsiteX0" fmla="*/ 593492 w 793507"/>
              <a:gd name="connsiteY0" fmla="*/ 14513 h 230432"/>
              <a:gd name="connsiteX1" fmla="*/ 789224 w 793507"/>
              <a:gd name="connsiteY1" fmla="*/ 106334 h 230432"/>
              <a:gd name="connsiteX2" fmla="*/ 397338 w 793507"/>
              <a:gd name="connsiteY2" fmla="*/ 230432 h 230432"/>
              <a:gd name="connsiteX3" fmla="*/ 5452 w 793507"/>
              <a:gd name="connsiteY3" fmla="*/ 106334 h 230432"/>
              <a:gd name="connsiteX4" fmla="*/ 183463 w 793507"/>
              <a:gd name="connsiteY4" fmla="*/ 0 h 230432"/>
              <a:gd name="connsiteX0" fmla="*/ 593492 w 793671"/>
              <a:gd name="connsiteY0" fmla="*/ 14513 h 230432"/>
              <a:gd name="connsiteX1" fmla="*/ 789224 w 793671"/>
              <a:gd name="connsiteY1" fmla="*/ 106334 h 230432"/>
              <a:gd name="connsiteX2" fmla="*/ 397338 w 793671"/>
              <a:gd name="connsiteY2" fmla="*/ 230432 h 230432"/>
              <a:gd name="connsiteX3" fmla="*/ 5452 w 793671"/>
              <a:gd name="connsiteY3" fmla="*/ 106334 h 230432"/>
              <a:gd name="connsiteX4" fmla="*/ 183463 w 793671"/>
              <a:gd name="connsiteY4" fmla="*/ 0 h 230432"/>
              <a:gd name="connsiteX0" fmla="*/ 588042 w 788221"/>
              <a:gd name="connsiteY0" fmla="*/ 14513 h 230432"/>
              <a:gd name="connsiteX1" fmla="*/ 783774 w 788221"/>
              <a:gd name="connsiteY1" fmla="*/ 106334 h 230432"/>
              <a:gd name="connsiteX2" fmla="*/ 391888 w 788221"/>
              <a:gd name="connsiteY2" fmla="*/ 230432 h 230432"/>
              <a:gd name="connsiteX3" fmla="*/ 2 w 788221"/>
              <a:gd name="connsiteY3" fmla="*/ 106334 h 230432"/>
              <a:gd name="connsiteX4" fmla="*/ 178013 w 788221"/>
              <a:gd name="connsiteY4" fmla="*/ 0 h 230432"/>
              <a:gd name="connsiteX0" fmla="*/ 588042 w 783774"/>
              <a:gd name="connsiteY0" fmla="*/ 14513 h 230432"/>
              <a:gd name="connsiteX1" fmla="*/ 783774 w 783774"/>
              <a:gd name="connsiteY1" fmla="*/ 106334 h 230432"/>
              <a:gd name="connsiteX2" fmla="*/ 391888 w 783774"/>
              <a:gd name="connsiteY2" fmla="*/ 230432 h 230432"/>
              <a:gd name="connsiteX3" fmla="*/ 2 w 783774"/>
              <a:gd name="connsiteY3" fmla="*/ 106334 h 230432"/>
              <a:gd name="connsiteX4" fmla="*/ 178013 w 783774"/>
              <a:gd name="connsiteY4" fmla="*/ 0 h 230432"/>
              <a:gd name="connsiteX0" fmla="*/ 588042 w 783774"/>
              <a:gd name="connsiteY0" fmla="*/ 14513 h 230432"/>
              <a:gd name="connsiteX1" fmla="*/ 783774 w 783774"/>
              <a:gd name="connsiteY1" fmla="*/ 106334 h 230432"/>
              <a:gd name="connsiteX2" fmla="*/ 391888 w 783774"/>
              <a:gd name="connsiteY2" fmla="*/ 230432 h 230432"/>
              <a:gd name="connsiteX3" fmla="*/ 2 w 783774"/>
              <a:gd name="connsiteY3" fmla="*/ 106334 h 230432"/>
              <a:gd name="connsiteX4" fmla="*/ 178013 w 783774"/>
              <a:gd name="connsiteY4" fmla="*/ 0 h 230432"/>
              <a:gd name="connsiteX0" fmla="*/ 591670 w 783774"/>
              <a:gd name="connsiteY0" fmla="*/ 7256 h 230432"/>
              <a:gd name="connsiteX1" fmla="*/ 783774 w 783774"/>
              <a:gd name="connsiteY1" fmla="*/ 106334 h 230432"/>
              <a:gd name="connsiteX2" fmla="*/ 391888 w 783774"/>
              <a:gd name="connsiteY2" fmla="*/ 230432 h 230432"/>
              <a:gd name="connsiteX3" fmla="*/ 2 w 783774"/>
              <a:gd name="connsiteY3" fmla="*/ 106334 h 230432"/>
              <a:gd name="connsiteX4" fmla="*/ 178013 w 783774"/>
              <a:gd name="connsiteY4" fmla="*/ 0 h 230432"/>
              <a:gd name="connsiteX0" fmla="*/ 783774 w 783774"/>
              <a:gd name="connsiteY0" fmla="*/ 106334 h 230432"/>
              <a:gd name="connsiteX1" fmla="*/ 391888 w 783774"/>
              <a:gd name="connsiteY1" fmla="*/ 230432 h 230432"/>
              <a:gd name="connsiteX2" fmla="*/ 2 w 783774"/>
              <a:gd name="connsiteY2" fmla="*/ 106334 h 230432"/>
              <a:gd name="connsiteX3" fmla="*/ 178013 w 783774"/>
              <a:gd name="connsiteY3" fmla="*/ 0 h 230432"/>
              <a:gd name="connsiteX0" fmla="*/ 783774 w 783774"/>
              <a:gd name="connsiteY0" fmla="*/ 0 h 124098"/>
              <a:gd name="connsiteX1" fmla="*/ 391888 w 783774"/>
              <a:gd name="connsiteY1" fmla="*/ 124098 h 124098"/>
              <a:gd name="connsiteX2" fmla="*/ 2 w 783774"/>
              <a:gd name="connsiteY2" fmla="*/ 0 h 124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3774" h="124098">
                <a:moveTo>
                  <a:pt x="783774" y="0"/>
                </a:moveTo>
                <a:cubicBezTo>
                  <a:pt x="772853" y="54129"/>
                  <a:pt x="608321" y="124098"/>
                  <a:pt x="391888" y="124098"/>
                </a:cubicBezTo>
                <a:cubicBezTo>
                  <a:pt x="175455" y="124098"/>
                  <a:pt x="-638" y="52919"/>
                  <a:pt x="2" y="0"/>
                </a:cubicBezTo>
              </a:path>
            </a:pathLst>
          </a:custGeom>
          <a:noFill/>
          <a:ln w="19050">
            <a:solidFill>
              <a:srgbClr val="708FC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TESS ani - right arc">
            <a:extLst>
              <a:ext uri="{FF2B5EF4-FFF2-40B4-BE49-F238E27FC236}">
                <a16:creationId xmlns:a16="http://schemas.microsoft.com/office/drawing/2014/main" id="{4E4BE11B-E12C-2D40-A53A-0CCD6956958A}"/>
              </a:ext>
            </a:extLst>
          </p:cNvPr>
          <p:cNvSpPr/>
          <p:nvPr/>
        </p:nvSpPr>
        <p:spPr>
          <a:xfrm rot="16200000" flipH="1">
            <a:off x="4073071" y="2687615"/>
            <a:ext cx="3456675" cy="531833"/>
          </a:xfrm>
          <a:custGeom>
            <a:avLst/>
            <a:gdLst>
              <a:gd name="connsiteX0" fmla="*/ 0 w 783772"/>
              <a:gd name="connsiteY0" fmla="*/ 124098 h 248195"/>
              <a:gd name="connsiteX1" fmla="*/ 391886 w 783772"/>
              <a:gd name="connsiteY1" fmla="*/ 0 h 248195"/>
              <a:gd name="connsiteX2" fmla="*/ 783772 w 783772"/>
              <a:gd name="connsiteY2" fmla="*/ 124098 h 248195"/>
              <a:gd name="connsiteX3" fmla="*/ 391886 w 783772"/>
              <a:gd name="connsiteY3" fmla="*/ 248196 h 248195"/>
              <a:gd name="connsiteX4" fmla="*/ 0 w 783772"/>
              <a:gd name="connsiteY4" fmla="*/ 124098 h 248195"/>
              <a:gd name="connsiteX0" fmla="*/ 5452 w 789224"/>
              <a:gd name="connsiteY0" fmla="*/ 131996 h 256094"/>
              <a:gd name="connsiteX1" fmla="*/ 183463 w 789224"/>
              <a:gd name="connsiteY1" fmla="*/ 25662 h 256094"/>
              <a:gd name="connsiteX2" fmla="*/ 397338 w 789224"/>
              <a:gd name="connsiteY2" fmla="*/ 7898 h 256094"/>
              <a:gd name="connsiteX3" fmla="*/ 789224 w 789224"/>
              <a:gd name="connsiteY3" fmla="*/ 131996 h 256094"/>
              <a:gd name="connsiteX4" fmla="*/ 397338 w 789224"/>
              <a:gd name="connsiteY4" fmla="*/ 256094 h 256094"/>
              <a:gd name="connsiteX5" fmla="*/ 5452 w 789224"/>
              <a:gd name="connsiteY5" fmla="*/ 131996 h 256094"/>
              <a:gd name="connsiteX0" fmla="*/ 5452 w 793507"/>
              <a:gd name="connsiteY0" fmla="*/ 125259 h 249357"/>
              <a:gd name="connsiteX1" fmla="*/ 183463 w 793507"/>
              <a:gd name="connsiteY1" fmla="*/ 18925 h 249357"/>
              <a:gd name="connsiteX2" fmla="*/ 397338 w 793507"/>
              <a:gd name="connsiteY2" fmla="*/ 1161 h 249357"/>
              <a:gd name="connsiteX3" fmla="*/ 593492 w 793507"/>
              <a:gd name="connsiteY3" fmla="*/ 33438 h 249357"/>
              <a:gd name="connsiteX4" fmla="*/ 789224 w 793507"/>
              <a:gd name="connsiteY4" fmla="*/ 125259 h 249357"/>
              <a:gd name="connsiteX5" fmla="*/ 397338 w 793507"/>
              <a:gd name="connsiteY5" fmla="*/ 249357 h 249357"/>
              <a:gd name="connsiteX6" fmla="*/ 5452 w 793507"/>
              <a:gd name="connsiteY6" fmla="*/ 125259 h 249357"/>
              <a:gd name="connsiteX0" fmla="*/ 593492 w 793507"/>
              <a:gd name="connsiteY0" fmla="*/ 33438 h 249357"/>
              <a:gd name="connsiteX1" fmla="*/ 789224 w 793507"/>
              <a:gd name="connsiteY1" fmla="*/ 125259 h 249357"/>
              <a:gd name="connsiteX2" fmla="*/ 397338 w 793507"/>
              <a:gd name="connsiteY2" fmla="*/ 249357 h 249357"/>
              <a:gd name="connsiteX3" fmla="*/ 5452 w 793507"/>
              <a:gd name="connsiteY3" fmla="*/ 125259 h 249357"/>
              <a:gd name="connsiteX4" fmla="*/ 183463 w 793507"/>
              <a:gd name="connsiteY4" fmla="*/ 18925 h 249357"/>
              <a:gd name="connsiteX5" fmla="*/ 397338 w 793507"/>
              <a:gd name="connsiteY5" fmla="*/ 1161 h 249357"/>
              <a:gd name="connsiteX6" fmla="*/ 684932 w 793507"/>
              <a:gd name="connsiteY6" fmla="*/ 124878 h 249357"/>
              <a:gd name="connsiteX0" fmla="*/ 593492 w 793507"/>
              <a:gd name="connsiteY0" fmla="*/ 33438 h 249357"/>
              <a:gd name="connsiteX1" fmla="*/ 789224 w 793507"/>
              <a:gd name="connsiteY1" fmla="*/ 125259 h 249357"/>
              <a:gd name="connsiteX2" fmla="*/ 397338 w 793507"/>
              <a:gd name="connsiteY2" fmla="*/ 249357 h 249357"/>
              <a:gd name="connsiteX3" fmla="*/ 5452 w 793507"/>
              <a:gd name="connsiteY3" fmla="*/ 125259 h 249357"/>
              <a:gd name="connsiteX4" fmla="*/ 183463 w 793507"/>
              <a:gd name="connsiteY4" fmla="*/ 18925 h 249357"/>
              <a:gd name="connsiteX5" fmla="*/ 397338 w 793507"/>
              <a:gd name="connsiteY5" fmla="*/ 1161 h 249357"/>
              <a:gd name="connsiteX0" fmla="*/ 593492 w 793507"/>
              <a:gd name="connsiteY0" fmla="*/ 14513 h 230432"/>
              <a:gd name="connsiteX1" fmla="*/ 789224 w 793507"/>
              <a:gd name="connsiteY1" fmla="*/ 106334 h 230432"/>
              <a:gd name="connsiteX2" fmla="*/ 397338 w 793507"/>
              <a:gd name="connsiteY2" fmla="*/ 230432 h 230432"/>
              <a:gd name="connsiteX3" fmla="*/ 5452 w 793507"/>
              <a:gd name="connsiteY3" fmla="*/ 106334 h 230432"/>
              <a:gd name="connsiteX4" fmla="*/ 183463 w 793507"/>
              <a:gd name="connsiteY4" fmla="*/ 0 h 230432"/>
              <a:gd name="connsiteX0" fmla="*/ 593492 w 793507"/>
              <a:gd name="connsiteY0" fmla="*/ 14513 h 230432"/>
              <a:gd name="connsiteX1" fmla="*/ 789224 w 793507"/>
              <a:gd name="connsiteY1" fmla="*/ 106334 h 230432"/>
              <a:gd name="connsiteX2" fmla="*/ 397338 w 793507"/>
              <a:gd name="connsiteY2" fmla="*/ 230432 h 230432"/>
              <a:gd name="connsiteX3" fmla="*/ 5452 w 793507"/>
              <a:gd name="connsiteY3" fmla="*/ 106334 h 230432"/>
              <a:gd name="connsiteX4" fmla="*/ 183463 w 793507"/>
              <a:gd name="connsiteY4" fmla="*/ 0 h 230432"/>
              <a:gd name="connsiteX0" fmla="*/ 593492 w 793671"/>
              <a:gd name="connsiteY0" fmla="*/ 14513 h 230432"/>
              <a:gd name="connsiteX1" fmla="*/ 789224 w 793671"/>
              <a:gd name="connsiteY1" fmla="*/ 106334 h 230432"/>
              <a:gd name="connsiteX2" fmla="*/ 397338 w 793671"/>
              <a:gd name="connsiteY2" fmla="*/ 230432 h 230432"/>
              <a:gd name="connsiteX3" fmla="*/ 5452 w 793671"/>
              <a:gd name="connsiteY3" fmla="*/ 106334 h 230432"/>
              <a:gd name="connsiteX4" fmla="*/ 183463 w 793671"/>
              <a:gd name="connsiteY4" fmla="*/ 0 h 230432"/>
              <a:gd name="connsiteX0" fmla="*/ 588042 w 788221"/>
              <a:gd name="connsiteY0" fmla="*/ 14513 h 230432"/>
              <a:gd name="connsiteX1" fmla="*/ 783774 w 788221"/>
              <a:gd name="connsiteY1" fmla="*/ 106334 h 230432"/>
              <a:gd name="connsiteX2" fmla="*/ 391888 w 788221"/>
              <a:gd name="connsiteY2" fmla="*/ 230432 h 230432"/>
              <a:gd name="connsiteX3" fmla="*/ 2 w 788221"/>
              <a:gd name="connsiteY3" fmla="*/ 106334 h 230432"/>
              <a:gd name="connsiteX4" fmla="*/ 178013 w 788221"/>
              <a:gd name="connsiteY4" fmla="*/ 0 h 230432"/>
              <a:gd name="connsiteX0" fmla="*/ 588042 w 783774"/>
              <a:gd name="connsiteY0" fmla="*/ 14513 h 230432"/>
              <a:gd name="connsiteX1" fmla="*/ 783774 w 783774"/>
              <a:gd name="connsiteY1" fmla="*/ 106334 h 230432"/>
              <a:gd name="connsiteX2" fmla="*/ 391888 w 783774"/>
              <a:gd name="connsiteY2" fmla="*/ 230432 h 230432"/>
              <a:gd name="connsiteX3" fmla="*/ 2 w 783774"/>
              <a:gd name="connsiteY3" fmla="*/ 106334 h 230432"/>
              <a:gd name="connsiteX4" fmla="*/ 178013 w 783774"/>
              <a:gd name="connsiteY4" fmla="*/ 0 h 230432"/>
              <a:gd name="connsiteX0" fmla="*/ 588042 w 783774"/>
              <a:gd name="connsiteY0" fmla="*/ 14513 h 230432"/>
              <a:gd name="connsiteX1" fmla="*/ 783774 w 783774"/>
              <a:gd name="connsiteY1" fmla="*/ 106334 h 230432"/>
              <a:gd name="connsiteX2" fmla="*/ 391888 w 783774"/>
              <a:gd name="connsiteY2" fmla="*/ 230432 h 230432"/>
              <a:gd name="connsiteX3" fmla="*/ 2 w 783774"/>
              <a:gd name="connsiteY3" fmla="*/ 106334 h 230432"/>
              <a:gd name="connsiteX4" fmla="*/ 178013 w 783774"/>
              <a:gd name="connsiteY4" fmla="*/ 0 h 230432"/>
              <a:gd name="connsiteX0" fmla="*/ 591670 w 783774"/>
              <a:gd name="connsiteY0" fmla="*/ 7256 h 230432"/>
              <a:gd name="connsiteX1" fmla="*/ 783774 w 783774"/>
              <a:gd name="connsiteY1" fmla="*/ 106334 h 230432"/>
              <a:gd name="connsiteX2" fmla="*/ 391888 w 783774"/>
              <a:gd name="connsiteY2" fmla="*/ 230432 h 230432"/>
              <a:gd name="connsiteX3" fmla="*/ 2 w 783774"/>
              <a:gd name="connsiteY3" fmla="*/ 106334 h 230432"/>
              <a:gd name="connsiteX4" fmla="*/ 178013 w 783774"/>
              <a:gd name="connsiteY4" fmla="*/ 0 h 230432"/>
              <a:gd name="connsiteX0" fmla="*/ 783774 w 783774"/>
              <a:gd name="connsiteY0" fmla="*/ 106334 h 230432"/>
              <a:gd name="connsiteX1" fmla="*/ 391888 w 783774"/>
              <a:gd name="connsiteY1" fmla="*/ 230432 h 230432"/>
              <a:gd name="connsiteX2" fmla="*/ 2 w 783774"/>
              <a:gd name="connsiteY2" fmla="*/ 106334 h 230432"/>
              <a:gd name="connsiteX3" fmla="*/ 178013 w 783774"/>
              <a:gd name="connsiteY3" fmla="*/ 0 h 230432"/>
              <a:gd name="connsiteX0" fmla="*/ 783774 w 783774"/>
              <a:gd name="connsiteY0" fmla="*/ 0 h 124098"/>
              <a:gd name="connsiteX1" fmla="*/ 391888 w 783774"/>
              <a:gd name="connsiteY1" fmla="*/ 124098 h 124098"/>
              <a:gd name="connsiteX2" fmla="*/ 2 w 783774"/>
              <a:gd name="connsiteY2" fmla="*/ 0 h 124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3774" h="124098">
                <a:moveTo>
                  <a:pt x="783774" y="0"/>
                </a:moveTo>
                <a:cubicBezTo>
                  <a:pt x="772853" y="54129"/>
                  <a:pt x="608321" y="124098"/>
                  <a:pt x="391888" y="124098"/>
                </a:cubicBezTo>
                <a:cubicBezTo>
                  <a:pt x="175455" y="124098"/>
                  <a:pt x="-638" y="52919"/>
                  <a:pt x="2" y="0"/>
                </a:cubicBezTo>
              </a:path>
            </a:pathLst>
          </a:custGeom>
          <a:noFill/>
          <a:ln w="19050">
            <a:solidFill>
              <a:srgbClr val="708FC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TESS ani - full circle">
            <a:extLst>
              <a:ext uri="{FF2B5EF4-FFF2-40B4-BE49-F238E27FC236}">
                <a16:creationId xmlns:a16="http://schemas.microsoft.com/office/drawing/2014/main" id="{0CC2D66B-B438-6141-9B1F-5DA84494C160}"/>
              </a:ext>
            </a:extLst>
          </p:cNvPr>
          <p:cNvSpPr/>
          <p:nvPr/>
        </p:nvSpPr>
        <p:spPr>
          <a:xfrm>
            <a:off x="3820206" y="1225194"/>
            <a:ext cx="3456675" cy="3456675"/>
          </a:xfrm>
          <a:prstGeom prst="ellipse">
            <a:avLst/>
          </a:prstGeom>
          <a:gradFill flip="none" rotWithShape="1">
            <a:gsLst>
              <a:gs pos="0">
                <a:srgbClr val="708FC1">
                  <a:alpha val="59000"/>
                </a:srgbClr>
              </a:gs>
              <a:gs pos="79000">
                <a:srgbClr val="708FC1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708FC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SS ani - left arc">
            <a:extLst>
              <a:ext uri="{FF2B5EF4-FFF2-40B4-BE49-F238E27FC236}">
                <a16:creationId xmlns:a16="http://schemas.microsoft.com/office/drawing/2014/main" id="{36D8A0C8-3FD3-2F46-8F24-63F3EBEB28CA}"/>
              </a:ext>
            </a:extLst>
          </p:cNvPr>
          <p:cNvSpPr/>
          <p:nvPr/>
        </p:nvSpPr>
        <p:spPr>
          <a:xfrm rot="5400000" flipH="1">
            <a:off x="3541239" y="2687615"/>
            <a:ext cx="3456675" cy="531833"/>
          </a:xfrm>
          <a:custGeom>
            <a:avLst/>
            <a:gdLst>
              <a:gd name="connsiteX0" fmla="*/ 0 w 783772"/>
              <a:gd name="connsiteY0" fmla="*/ 124098 h 248195"/>
              <a:gd name="connsiteX1" fmla="*/ 391886 w 783772"/>
              <a:gd name="connsiteY1" fmla="*/ 0 h 248195"/>
              <a:gd name="connsiteX2" fmla="*/ 783772 w 783772"/>
              <a:gd name="connsiteY2" fmla="*/ 124098 h 248195"/>
              <a:gd name="connsiteX3" fmla="*/ 391886 w 783772"/>
              <a:gd name="connsiteY3" fmla="*/ 248196 h 248195"/>
              <a:gd name="connsiteX4" fmla="*/ 0 w 783772"/>
              <a:gd name="connsiteY4" fmla="*/ 124098 h 248195"/>
              <a:gd name="connsiteX0" fmla="*/ 5452 w 789224"/>
              <a:gd name="connsiteY0" fmla="*/ 131996 h 256094"/>
              <a:gd name="connsiteX1" fmla="*/ 183463 w 789224"/>
              <a:gd name="connsiteY1" fmla="*/ 25662 h 256094"/>
              <a:gd name="connsiteX2" fmla="*/ 397338 w 789224"/>
              <a:gd name="connsiteY2" fmla="*/ 7898 h 256094"/>
              <a:gd name="connsiteX3" fmla="*/ 789224 w 789224"/>
              <a:gd name="connsiteY3" fmla="*/ 131996 h 256094"/>
              <a:gd name="connsiteX4" fmla="*/ 397338 w 789224"/>
              <a:gd name="connsiteY4" fmla="*/ 256094 h 256094"/>
              <a:gd name="connsiteX5" fmla="*/ 5452 w 789224"/>
              <a:gd name="connsiteY5" fmla="*/ 131996 h 256094"/>
              <a:gd name="connsiteX0" fmla="*/ 5452 w 793507"/>
              <a:gd name="connsiteY0" fmla="*/ 125259 h 249357"/>
              <a:gd name="connsiteX1" fmla="*/ 183463 w 793507"/>
              <a:gd name="connsiteY1" fmla="*/ 18925 h 249357"/>
              <a:gd name="connsiteX2" fmla="*/ 397338 w 793507"/>
              <a:gd name="connsiteY2" fmla="*/ 1161 h 249357"/>
              <a:gd name="connsiteX3" fmla="*/ 593492 w 793507"/>
              <a:gd name="connsiteY3" fmla="*/ 33438 h 249357"/>
              <a:gd name="connsiteX4" fmla="*/ 789224 w 793507"/>
              <a:gd name="connsiteY4" fmla="*/ 125259 h 249357"/>
              <a:gd name="connsiteX5" fmla="*/ 397338 w 793507"/>
              <a:gd name="connsiteY5" fmla="*/ 249357 h 249357"/>
              <a:gd name="connsiteX6" fmla="*/ 5452 w 793507"/>
              <a:gd name="connsiteY6" fmla="*/ 125259 h 249357"/>
              <a:gd name="connsiteX0" fmla="*/ 593492 w 793507"/>
              <a:gd name="connsiteY0" fmla="*/ 33438 h 249357"/>
              <a:gd name="connsiteX1" fmla="*/ 789224 w 793507"/>
              <a:gd name="connsiteY1" fmla="*/ 125259 h 249357"/>
              <a:gd name="connsiteX2" fmla="*/ 397338 w 793507"/>
              <a:gd name="connsiteY2" fmla="*/ 249357 h 249357"/>
              <a:gd name="connsiteX3" fmla="*/ 5452 w 793507"/>
              <a:gd name="connsiteY3" fmla="*/ 125259 h 249357"/>
              <a:gd name="connsiteX4" fmla="*/ 183463 w 793507"/>
              <a:gd name="connsiteY4" fmla="*/ 18925 h 249357"/>
              <a:gd name="connsiteX5" fmla="*/ 397338 w 793507"/>
              <a:gd name="connsiteY5" fmla="*/ 1161 h 249357"/>
              <a:gd name="connsiteX6" fmla="*/ 684932 w 793507"/>
              <a:gd name="connsiteY6" fmla="*/ 124878 h 249357"/>
              <a:gd name="connsiteX0" fmla="*/ 593492 w 793507"/>
              <a:gd name="connsiteY0" fmla="*/ 33438 h 249357"/>
              <a:gd name="connsiteX1" fmla="*/ 789224 w 793507"/>
              <a:gd name="connsiteY1" fmla="*/ 125259 h 249357"/>
              <a:gd name="connsiteX2" fmla="*/ 397338 w 793507"/>
              <a:gd name="connsiteY2" fmla="*/ 249357 h 249357"/>
              <a:gd name="connsiteX3" fmla="*/ 5452 w 793507"/>
              <a:gd name="connsiteY3" fmla="*/ 125259 h 249357"/>
              <a:gd name="connsiteX4" fmla="*/ 183463 w 793507"/>
              <a:gd name="connsiteY4" fmla="*/ 18925 h 249357"/>
              <a:gd name="connsiteX5" fmla="*/ 397338 w 793507"/>
              <a:gd name="connsiteY5" fmla="*/ 1161 h 249357"/>
              <a:gd name="connsiteX0" fmla="*/ 593492 w 793507"/>
              <a:gd name="connsiteY0" fmla="*/ 14513 h 230432"/>
              <a:gd name="connsiteX1" fmla="*/ 789224 w 793507"/>
              <a:gd name="connsiteY1" fmla="*/ 106334 h 230432"/>
              <a:gd name="connsiteX2" fmla="*/ 397338 w 793507"/>
              <a:gd name="connsiteY2" fmla="*/ 230432 h 230432"/>
              <a:gd name="connsiteX3" fmla="*/ 5452 w 793507"/>
              <a:gd name="connsiteY3" fmla="*/ 106334 h 230432"/>
              <a:gd name="connsiteX4" fmla="*/ 183463 w 793507"/>
              <a:gd name="connsiteY4" fmla="*/ 0 h 230432"/>
              <a:gd name="connsiteX0" fmla="*/ 593492 w 793507"/>
              <a:gd name="connsiteY0" fmla="*/ 14513 h 230432"/>
              <a:gd name="connsiteX1" fmla="*/ 789224 w 793507"/>
              <a:gd name="connsiteY1" fmla="*/ 106334 h 230432"/>
              <a:gd name="connsiteX2" fmla="*/ 397338 w 793507"/>
              <a:gd name="connsiteY2" fmla="*/ 230432 h 230432"/>
              <a:gd name="connsiteX3" fmla="*/ 5452 w 793507"/>
              <a:gd name="connsiteY3" fmla="*/ 106334 h 230432"/>
              <a:gd name="connsiteX4" fmla="*/ 183463 w 793507"/>
              <a:gd name="connsiteY4" fmla="*/ 0 h 230432"/>
              <a:gd name="connsiteX0" fmla="*/ 593492 w 793671"/>
              <a:gd name="connsiteY0" fmla="*/ 14513 h 230432"/>
              <a:gd name="connsiteX1" fmla="*/ 789224 w 793671"/>
              <a:gd name="connsiteY1" fmla="*/ 106334 h 230432"/>
              <a:gd name="connsiteX2" fmla="*/ 397338 w 793671"/>
              <a:gd name="connsiteY2" fmla="*/ 230432 h 230432"/>
              <a:gd name="connsiteX3" fmla="*/ 5452 w 793671"/>
              <a:gd name="connsiteY3" fmla="*/ 106334 h 230432"/>
              <a:gd name="connsiteX4" fmla="*/ 183463 w 793671"/>
              <a:gd name="connsiteY4" fmla="*/ 0 h 230432"/>
              <a:gd name="connsiteX0" fmla="*/ 588042 w 788221"/>
              <a:gd name="connsiteY0" fmla="*/ 14513 h 230432"/>
              <a:gd name="connsiteX1" fmla="*/ 783774 w 788221"/>
              <a:gd name="connsiteY1" fmla="*/ 106334 h 230432"/>
              <a:gd name="connsiteX2" fmla="*/ 391888 w 788221"/>
              <a:gd name="connsiteY2" fmla="*/ 230432 h 230432"/>
              <a:gd name="connsiteX3" fmla="*/ 2 w 788221"/>
              <a:gd name="connsiteY3" fmla="*/ 106334 h 230432"/>
              <a:gd name="connsiteX4" fmla="*/ 178013 w 788221"/>
              <a:gd name="connsiteY4" fmla="*/ 0 h 230432"/>
              <a:gd name="connsiteX0" fmla="*/ 588042 w 783774"/>
              <a:gd name="connsiteY0" fmla="*/ 14513 h 230432"/>
              <a:gd name="connsiteX1" fmla="*/ 783774 w 783774"/>
              <a:gd name="connsiteY1" fmla="*/ 106334 h 230432"/>
              <a:gd name="connsiteX2" fmla="*/ 391888 w 783774"/>
              <a:gd name="connsiteY2" fmla="*/ 230432 h 230432"/>
              <a:gd name="connsiteX3" fmla="*/ 2 w 783774"/>
              <a:gd name="connsiteY3" fmla="*/ 106334 h 230432"/>
              <a:gd name="connsiteX4" fmla="*/ 178013 w 783774"/>
              <a:gd name="connsiteY4" fmla="*/ 0 h 230432"/>
              <a:gd name="connsiteX0" fmla="*/ 588042 w 783774"/>
              <a:gd name="connsiteY0" fmla="*/ 14513 h 230432"/>
              <a:gd name="connsiteX1" fmla="*/ 783774 w 783774"/>
              <a:gd name="connsiteY1" fmla="*/ 106334 h 230432"/>
              <a:gd name="connsiteX2" fmla="*/ 391888 w 783774"/>
              <a:gd name="connsiteY2" fmla="*/ 230432 h 230432"/>
              <a:gd name="connsiteX3" fmla="*/ 2 w 783774"/>
              <a:gd name="connsiteY3" fmla="*/ 106334 h 230432"/>
              <a:gd name="connsiteX4" fmla="*/ 178013 w 783774"/>
              <a:gd name="connsiteY4" fmla="*/ 0 h 230432"/>
              <a:gd name="connsiteX0" fmla="*/ 591670 w 783774"/>
              <a:gd name="connsiteY0" fmla="*/ 7256 h 230432"/>
              <a:gd name="connsiteX1" fmla="*/ 783774 w 783774"/>
              <a:gd name="connsiteY1" fmla="*/ 106334 h 230432"/>
              <a:gd name="connsiteX2" fmla="*/ 391888 w 783774"/>
              <a:gd name="connsiteY2" fmla="*/ 230432 h 230432"/>
              <a:gd name="connsiteX3" fmla="*/ 2 w 783774"/>
              <a:gd name="connsiteY3" fmla="*/ 106334 h 230432"/>
              <a:gd name="connsiteX4" fmla="*/ 178013 w 783774"/>
              <a:gd name="connsiteY4" fmla="*/ 0 h 230432"/>
              <a:gd name="connsiteX0" fmla="*/ 783774 w 783774"/>
              <a:gd name="connsiteY0" fmla="*/ 106334 h 230432"/>
              <a:gd name="connsiteX1" fmla="*/ 391888 w 783774"/>
              <a:gd name="connsiteY1" fmla="*/ 230432 h 230432"/>
              <a:gd name="connsiteX2" fmla="*/ 2 w 783774"/>
              <a:gd name="connsiteY2" fmla="*/ 106334 h 230432"/>
              <a:gd name="connsiteX3" fmla="*/ 178013 w 783774"/>
              <a:gd name="connsiteY3" fmla="*/ 0 h 230432"/>
              <a:gd name="connsiteX0" fmla="*/ 783774 w 783774"/>
              <a:gd name="connsiteY0" fmla="*/ 0 h 124098"/>
              <a:gd name="connsiteX1" fmla="*/ 391888 w 783774"/>
              <a:gd name="connsiteY1" fmla="*/ 124098 h 124098"/>
              <a:gd name="connsiteX2" fmla="*/ 2 w 783774"/>
              <a:gd name="connsiteY2" fmla="*/ 0 h 124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3774" h="124098">
                <a:moveTo>
                  <a:pt x="783774" y="0"/>
                </a:moveTo>
                <a:cubicBezTo>
                  <a:pt x="772853" y="54129"/>
                  <a:pt x="608321" y="124098"/>
                  <a:pt x="391888" y="124098"/>
                </a:cubicBezTo>
                <a:cubicBezTo>
                  <a:pt x="175455" y="124098"/>
                  <a:pt x="-638" y="52919"/>
                  <a:pt x="2" y="0"/>
                </a:cubicBezTo>
              </a:path>
            </a:pathLst>
          </a:custGeom>
          <a:noFill/>
          <a:ln w="19050">
            <a:solidFill>
              <a:srgbClr val="708FC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TESS ani - bottom arc">
            <a:extLst>
              <a:ext uri="{FF2B5EF4-FFF2-40B4-BE49-F238E27FC236}">
                <a16:creationId xmlns:a16="http://schemas.microsoft.com/office/drawing/2014/main" id="{6448DAE4-C78D-F740-B659-0B2A814C7012}"/>
              </a:ext>
            </a:extLst>
          </p:cNvPr>
          <p:cNvSpPr/>
          <p:nvPr/>
        </p:nvSpPr>
        <p:spPr>
          <a:xfrm flipH="1">
            <a:off x="3820206" y="2940974"/>
            <a:ext cx="3456675" cy="531833"/>
          </a:xfrm>
          <a:custGeom>
            <a:avLst/>
            <a:gdLst>
              <a:gd name="connsiteX0" fmla="*/ 0 w 783772"/>
              <a:gd name="connsiteY0" fmla="*/ 124098 h 248195"/>
              <a:gd name="connsiteX1" fmla="*/ 391886 w 783772"/>
              <a:gd name="connsiteY1" fmla="*/ 0 h 248195"/>
              <a:gd name="connsiteX2" fmla="*/ 783772 w 783772"/>
              <a:gd name="connsiteY2" fmla="*/ 124098 h 248195"/>
              <a:gd name="connsiteX3" fmla="*/ 391886 w 783772"/>
              <a:gd name="connsiteY3" fmla="*/ 248196 h 248195"/>
              <a:gd name="connsiteX4" fmla="*/ 0 w 783772"/>
              <a:gd name="connsiteY4" fmla="*/ 124098 h 248195"/>
              <a:gd name="connsiteX0" fmla="*/ 5452 w 789224"/>
              <a:gd name="connsiteY0" fmla="*/ 131996 h 256094"/>
              <a:gd name="connsiteX1" fmla="*/ 183463 w 789224"/>
              <a:gd name="connsiteY1" fmla="*/ 25662 h 256094"/>
              <a:gd name="connsiteX2" fmla="*/ 397338 w 789224"/>
              <a:gd name="connsiteY2" fmla="*/ 7898 h 256094"/>
              <a:gd name="connsiteX3" fmla="*/ 789224 w 789224"/>
              <a:gd name="connsiteY3" fmla="*/ 131996 h 256094"/>
              <a:gd name="connsiteX4" fmla="*/ 397338 w 789224"/>
              <a:gd name="connsiteY4" fmla="*/ 256094 h 256094"/>
              <a:gd name="connsiteX5" fmla="*/ 5452 w 789224"/>
              <a:gd name="connsiteY5" fmla="*/ 131996 h 256094"/>
              <a:gd name="connsiteX0" fmla="*/ 5452 w 793507"/>
              <a:gd name="connsiteY0" fmla="*/ 125259 h 249357"/>
              <a:gd name="connsiteX1" fmla="*/ 183463 w 793507"/>
              <a:gd name="connsiteY1" fmla="*/ 18925 h 249357"/>
              <a:gd name="connsiteX2" fmla="*/ 397338 w 793507"/>
              <a:gd name="connsiteY2" fmla="*/ 1161 h 249357"/>
              <a:gd name="connsiteX3" fmla="*/ 593492 w 793507"/>
              <a:gd name="connsiteY3" fmla="*/ 33438 h 249357"/>
              <a:gd name="connsiteX4" fmla="*/ 789224 w 793507"/>
              <a:gd name="connsiteY4" fmla="*/ 125259 h 249357"/>
              <a:gd name="connsiteX5" fmla="*/ 397338 w 793507"/>
              <a:gd name="connsiteY5" fmla="*/ 249357 h 249357"/>
              <a:gd name="connsiteX6" fmla="*/ 5452 w 793507"/>
              <a:gd name="connsiteY6" fmla="*/ 125259 h 249357"/>
              <a:gd name="connsiteX0" fmla="*/ 593492 w 793507"/>
              <a:gd name="connsiteY0" fmla="*/ 33438 h 249357"/>
              <a:gd name="connsiteX1" fmla="*/ 789224 w 793507"/>
              <a:gd name="connsiteY1" fmla="*/ 125259 h 249357"/>
              <a:gd name="connsiteX2" fmla="*/ 397338 w 793507"/>
              <a:gd name="connsiteY2" fmla="*/ 249357 h 249357"/>
              <a:gd name="connsiteX3" fmla="*/ 5452 w 793507"/>
              <a:gd name="connsiteY3" fmla="*/ 125259 h 249357"/>
              <a:gd name="connsiteX4" fmla="*/ 183463 w 793507"/>
              <a:gd name="connsiteY4" fmla="*/ 18925 h 249357"/>
              <a:gd name="connsiteX5" fmla="*/ 397338 w 793507"/>
              <a:gd name="connsiteY5" fmla="*/ 1161 h 249357"/>
              <a:gd name="connsiteX6" fmla="*/ 684932 w 793507"/>
              <a:gd name="connsiteY6" fmla="*/ 124878 h 249357"/>
              <a:gd name="connsiteX0" fmla="*/ 593492 w 793507"/>
              <a:gd name="connsiteY0" fmla="*/ 33438 h 249357"/>
              <a:gd name="connsiteX1" fmla="*/ 789224 w 793507"/>
              <a:gd name="connsiteY1" fmla="*/ 125259 h 249357"/>
              <a:gd name="connsiteX2" fmla="*/ 397338 w 793507"/>
              <a:gd name="connsiteY2" fmla="*/ 249357 h 249357"/>
              <a:gd name="connsiteX3" fmla="*/ 5452 w 793507"/>
              <a:gd name="connsiteY3" fmla="*/ 125259 h 249357"/>
              <a:gd name="connsiteX4" fmla="*/ 183463 w 793507"/>
              <a:gd name="connsiteY4" fmla="*/ 18925 h 249357"/>
              <a:gd name="connsiteX5" fmla="*/ 397338 w 793507"/>
              <a:gd name="connsiteY5" fmla="*/ 1161 h 249357"/>
              <a:gd name="connsiteX0" fmla="*/ 593492 w 793507"/>
              <a:gd name="connsiteY0" fmla="*/ 14513 h 230432"/>
              <a:gd name="connsiteX1" fmla="*/ 789224 w 793507"/>
              <a:gd name="connsiteY1" fmla="*/ 106334 h 230432"/>
              <a:gd name="connsiteX2" fmla="*/ 397338 w 793507"/>
              <a:gd name="connsiteY2" fmla="*/ 230432 h 230432"/>
              <a:gd name="connsiteX3" fmla="*/ 5452 w 793507"/>
              <a:gd name="connsiteY3" fmla="*/ 106334 h 230432"/>
              <a:gd name="connsiteX4" fmla="*/ 183463 w 793507"/>
              <a:gd name="connsiteY4" fmla="*/ 0 h 230432"/>
              <a:gd name="connsiteX0" fmla="*/ 593492 w 793507"/>
              <a:gd name="connsiteY0" fmla="*/ 14513 h 230432"/>
              <a:gd name="connsiteX1" fmla="*/ 789224 w 793507"/>
              <a:gd name="connsiteY1" fmla="*/ 106334 h 230432"/>
              <a:gd name="connsiteX2" fmla="*/ 397338 w 793507"/>
              <a:gd name="connsiteY2" fmla="*/ 230432 h 230432"/>
              <a:gd name="connsiteX3" fmla="*/ 5452 w 793507"/>
              <a:gd name="connsiteY3" fmla="*/ 106334 h 230432"/>
              <a:gd name="connsiteX4" fmla="*/ 183463 w 793507"/>
              <a:gd name="connsiteY4" fmla="*/ 0 h 230432"/>
              <a:gd name="connsiteX0" fmla="*/ 593492 w 793671"/>
              <a:gd name="connsiteY0" fmla="*/ 14513 h 230432"/>
              <a:gd name="connsiteX1" fmla="*/ 789224 w 793671"/>
              <a:gd name="connsiteY1" fmla="*/ 106334 h 230432"/>
              <a:gd name="connsiteX2" fmla="*/ 397338 w 793671"/>
              <a:gd name="connsiteY2" fmla="*/ 230432 h 230432"/>
              <a:gd name="connsiteX3" fmla="*/ 5452 w 793671"/>
              <a:gd name="connsiteY3" fmla="*/ 106334 h 230432"/>
              <a:gd name="connsiteX4" fmla="*/ 183463 w 793671"/>
              <a:gd name="connsiteY4" fmla="*/ 0 h 230432"/>
              <a:gd name="connsiteX0" fmla="*/ 588042 w 788221"/>
              <a:gd name="connsiteY0" fmla="*/ 14513 h 230432"/>
              <a:gd name="connsiteX1" fmla="*/ 783774 w 788221"/>
              <a:gd name="connsiteY1" fmla="*/ 106334 h 230432"/>
              <a:gd name="connsiteX2" fmla="*/ 391888 w 788221"/>
              <a:gd name="connsiteY2" fmla="*/ 230432 h 230432"/>
              <a:gd name="connsiteX3" fmla="*/ 2 w 788221"/>
              <a:gd name="connsiteY3" fmla="*/ 106334 h 230432"/>
              <a:gd name="connsiteX4" fmla="*/ 178013 w 788221"/>
              <a:gd name="connsiteY4" fmla="*/ 0 h 230432"/>
              <a:gd name="connsiteX0" fmla="*/ 588042 w 783774"/>
              <a:gd name="connsiteY0" fmla="*/ 14513 h 230432"/>
              <a:gd name="connsiteX1" fmla="*/ 783774 w 783774"/>
              <a:gd name="connsiteY1" fmla="*/ 106334 h 230432"/>
              <a:gd name="connsiteX2" fmla="*/ 391888 w 783774"/>
              <a:gd name="connsiteY2" fmla="*/ 230432 h 230432"/>
              <a:gd name="connsiteX3" fmla="*/ 2 w 783774"/>
              <a:gd name="connsiteY3" fmla="*/ 106334 h 230432"/>
              <a:gd name="connsiteX4" fmla="*/ 178013 w 783774"/>
              <a:gd name="connsiteY4" fmla="*/ 0 h 230432"/>
              <a:gd name="connsiteX0" fmla="*/ 588042 w 783774"/>
              <a:gd name="connsiteY0" fmla="*/ 14513 h 230432"/>
              <a:gd name="connsiteX1" fmla="*/ 783774 w 783774"/>
              <a:gd name="connsiteY1" fmla="*/ 106334 h 230432"/>
              <a:gd name="connsiteX2" fmla="*/ 391888 w 783774"/>
              <a:gd name="connsiteY2" fmla="*/ 230432 h 230432"/>
              <a:gd name="connsiteX3" fmla="*/ 2 w 783774"/>
              <a:gd name="connsiteY3" fmla="*/ 106334 h 230432"/>
              <a:gd name="connsiteX4" fmla="*/ 178013 w 783774"/>
              <a:gd name="connsiteY4" fmla="*/ 0 h 230432"/>
              <a:gd name="connsiteX0" fmla="*/ 591670 w 783774"/>
              <a:gd name="connsiteY0" fmla="*/ 7256 h 230432"/>
              <a:gd name="connsiteX1" fmla="*/ 783774 w 783774"/>
              <a:gd name="connsiteY1" fmla="*/ 106334 h 230432"/>
              <a:gd name="connsiteX2" fmla="*/ 391888 w 783774"/>
              <a:gd name="connsiteY2" fmla="*/ 230432 h 230432"/>
              <a:gd name="connsiteX3" fmla="*/ 2 w 783774"/>
              <a:gd name="connsiteY3" fmla="*/ 106334 h 230432"/>
              <a:gd name="connsiteX4" fmla="*/ 178013 w 783774"/>
              <a:gd name="connsiteY4" fmla="*/ 0 h 230432"/>
              <a:gd name="connsiteX0" fmla="*/ 783774 w 783774"/>
              <a:gd name="connsiteY0" fmla="*/ 106334 h 230432"/>
              <a:gd name="connsiteX1" fmla="*/ 391888 w 783774"/>
              <a:gd name="connsiteY1" fmla="*/ 230432 h 230432"/>
              <a:gd name="connsiteX2" fmla="*/ 2 w 783774"/>
              <a:gd name="connsiteY2" fmla="*/ 106334 h 230432"/>
              <a:gd name="connsiteX3" fmla="*/ 178013 w 783774"/>
              <a:gd name="connsiteY3" fmla="*/ 0 h 230432"/>
              <a:gd name="connsiteX0" fmla="*/ 783774 w 783774"/>
              <a:gd name="connsiteY0" fmla="*/ 0 h 124098"/>
              <a:gd name="connsiteX1" fmla="*/ 391888 w 783774"/>
              <a:gd name="connsiteY1" fmla="*/ 124098 h 124098"/>
              <a:gd name="connsiteX2" fmla="*/ 2 w 783774"/>
              <a:gd name="connsiteY2" fmla="*/ 0 h 124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3774" h="124098">
                <a:moveTo>
                  <a:pt x="783774" y="0"/>
                </a:moveTo>
                <a:cubicBezTo>
                  <a:pt x="772853" y="54129"/>
                  <a:pt x="608321" y="124098"/>
                  <a:pt x="391888" y="124098"/>
                </a:cubicBezTo>
                <a:cubicBezTo>
                  <a:pt x="175455" y="124098"/>
                  <a:pt x="-638" y="52919"/>
                  <a:pt x="2" y="0"/>
                </a:cubicBezTo>
              </a:path>
            </a:pathLst>
          </a:custGeom>
          <a:noFill/>
          <a:ln w="19050">
            <a:solidFill>
              <a:srgbClr val="708FC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7" name="Picture - arrow for rotn">
            <a:extLst>
              <a:ext uri="{FF2B5EF4-FFF2-40B4-BE49-F238E27FC236}">
                <a16:creationId xmlns:a16="http://schemas.microsoft.com/office/drawing/2014/main" id="{303A375E-B0BE-2F43-AE4D-97E649640AB2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4947599" y="2869661"/>
            <a:ext cx="1170432" cy="135890"/>
          </a:xfrm>
          <a:prstGeom prst="rect">
            <a:avLst/>
          </a:prstGeom>
        </p:spPr>
      </p:pic>
      <p:pic>
        <p:nvPicPr>
          <p:cNvPr id="78" name="Pict - thumbnail for TESS">
            <a:extLst>
              <a:ext uri="{FF2B5EF4-FFF2-40B4-BE49-F238E27FC236}">
                <a16:creationId xmlns:a16="http://schemas.microsoft.com/office/drawing/2014/main" id="{2C401A7B-DF3C-CD4C-B327-CC5C14A2E2D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480025" y="1028758"/>
            <a:ext cx="6540500" cy="3721100"/>
          </a:xfrm>
          <a:prstGeom prst="rect">
            <a:avLst/>
          </a:prstGeom>
        </p:spPr>
      </p:pic>
      <p:sp>
        <p:nvSpPr>
          <p:cNvPr id="84" name="Text - TESS line 3">
            <a:extLst>
              <a:ext uri="{FF2B5EF4-FFF2-40B4-BE49-F238E27FC236}">
                <a16:creationId xmlns:a16="http://schemas.microsoft.com/office/drawing/2014/main" id="{358280AA-8AFB-331A-7EA5-557EBD554212}"/>
              </a:ext>
            </a:extLst>
          </p:cNvPr>
          <p:cNvSpPr txBox="1"/>
          <p:nvPr/>
        </p:nvSpPr>
        <p:spPr>
          <a:xfrm>
            <a:off x="5460560" y="3295729"/>
            <a:ext cx="3148653" cy="483301"/>
          </a:xfrm>
          <a:prstGeom prst="rect">
            <a:avLst/>
          </a:prstGeom>
          <a:noFill/>
        </p:spPr>
        <p:txBody>
          <a:bodyPr wrap="square" lIns="228600" tIns="164592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083A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200,000 stars</a:t>
            </a:r>
          </a:p>
        </p:txBody>
      </p:sp>
      <p:pic>
        <p:nvPicPr>
          <p:cNvPr id="58" name="Pic - Text - Kepler line 4">
            <a:extLst>
              <a:ext uri="{FF2B5EF4-FFF2-40B4-BE49-F238E27FC236}">
                <a16:creationId xmlns:a16="http://schemas.microsoft.com/office/drawing/2014/main" id="{60DBAE6F-7606-624C-B1F7-331CCB8E2E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890" b="33795"/>
          <a:stretch/>
        </p:blipFill>
        <p:spPr>
          <a:xfrm>
            <a:off x="834696" y="3813574"/>
            <a:ext cx="2870200" cy="521208"/>
          </a:xfrm>
          <a:prstGeom prst="rect">
            <a:avLst/>
          </a:prstGeom>
        </p:spPr>
      </p:pic>
      <p:sp>
        <p:nvSpPr>
          <p:cNvPr id="83" name="Text - TESS line 4">
            <a:extLst>
              <a:ext uri="{FF2B5EF4-FFF2-40B4-BE49-F238E27FC236}">
                <a16:creationId xmlns:a16="http://schemas.microsoft.com/office/drawing/2014/main" id="{14C0503F-CEED-C2C6-47F6-72A370BA318C}"/>
              </a:ext>
            </a:extLst>
          </p:cNvPr>
          <p:cNvSpPr txBox="1"/>
          <p:nvPr/>
        </p:nvSpPr>
        <p:spPr>
          <a:xfrm>
            <a:off x="5460560" y="3782586"/>
            <a:ext cx="3148653" cy="548640"/>
          </a:xfrm>
          <a:prstGeom prst="rect">
            <a:avLst/>
          </a:prstGeom>
          <a:noFill/>
        </p:spPr>
        <p:txBody>
          <a:bodyPr wrap="square" lIns="228600" tIns="118872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083A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April 2018 – the present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083A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72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(the original plan was 2-years)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7729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Text - Kepler line 5">
            <a:extLst>
              <a:ext uri="{FF2B5EF4-FFF2-40B4-BE49-F238E27FC236}">
                <a16:creationId xmlns:a16="http://schemas.microsoft.com/office/drawing/2014/main" id="{5B19C62E-BE27-1C7B-1A25-488D7C283782}"/>
              </a:ext>
            </a:extLst>
          </p:cNvPr>
          <p:cNvSpPr txBox="1"/>
          <p:nvPr/>
        </p:nvSpPr>
        <p:spPr>
          <a:xfrm>
            <a:off x="842504" y="4334782"/>
            <a:ext cx="2862392" cy="548640"/>
          </a:xfrm>
          <a:prstGeom prst="rect">
            <a:avLst/>
          </a:prstGeom>
          <a:noFill/>
        </p:spPr>
        <p:txBody>
          <a:bodyPr wrap="square" lIns="228600" tIns="9144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083A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2709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083A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72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(as of May, 2022)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7729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Text - TESS line 5">
            <a:extLst>
              <a:ext uri="{FF2B5EF4-FFF2-40B4-BE49-F238E27FC236}">
                <a16:creationId xmlns:a16="http://schemas.microsoft.com/office/drawing/2014/main" id="{A5F54B98-11EF-E032-F1BA-802035615C80}"/>
              </a:ext>
            </a:extLst>
          </p:cNvPr>
          <p:cNvSpPr txBox="1"/>
          <p:nvPr/>
        </p:nvSpPr>
        <p:spPr>
          <a:xfrm>
            <a:off x="5460560" y="4334782"/>
            <a:ext cx="3148653" cy="548640"/>
          </a:xfrm>
          <a:prstGeom prst="rect">
            <a:avLst/>
          </a:prstGeom>
          <a:noFill/>
        </p:spPr>
        <p:txBody>
          <a:bodyPr wrap="square" lIns="228600" tIns="9144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083A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204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083A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72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(as of May, 2022)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7729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24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81481E-6 L 0.53229 -4.81481E-6 " pathEditMode="fixed" rAng="0" ptsTypes="AA">
                                      <p:cBhvr>
                                        <p:cTn id="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6.17284E-7 L -0.22031 0.0052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4" y="247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29000" y="29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229 -4.81481E-6 L 4.72222E-6 3.08642E-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49" y="-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35802E-6 L -0.53038 0.00093 " pathEditMode="fixed" rAng="0" ptsTypes="AA">
                                      <p:cBhvr>
                                        <p:cTn id="10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72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300" fill="hold"/>
                                        <p:tgtEl>
                                          <p:spTgt spid="77"/>
                                        </p:tgtEl>
                                      </p:cBhvr>
                                      <p:by x="298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4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4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800"/>
                            </p:stCondLst>
                            <p:childTnLst>
                              <p:par>
                                <p:cTn id="1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7" presetClass="emph" presetSubtype="2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12C5B"/>
                                      </p:to>
                                    </p:animClr>
                                    <p:set>
                                      <p:cBhvr>
                                        <p:cTn id="145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7" presetClass="emph" presetSubtype="2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212D5B"/>
                                      </p:to>
                                    </p:animClr>
                                    <p:set>
                                      <p:cBhvr>
                                        <p:cTn id="14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8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8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8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6300"/>
                            </p:stCondLst>
                            <p:childTnLst>
                              <p:par>
                                <p:cTn id="1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3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3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60494E-6 L 0.21562 0.07654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3827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7" dur="2000" fill="hold"/>
                                        <p:tgtEl>
                                          <p:spTgt spid="78"/>
                                        </p:tgtEl>
                                      </p:cBhvr>
                                      <p:by x="22000" y="22000"/>
                                    </p:animScale>
                                  </p:childTnLst>
                                </p:cTn>
                              </p:par>
                              <p:par>
                                <p:cTn id="198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53038 0.00093 L -1.94444E-6 -4.81481E-6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10" y="-62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100"/>
                            </p:stCondLst>
                            <p:childTnLst>
                              <p:par>
                                <p:cTn id="2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00"/>
                            </p:stCondLst>
                            <p:childTnLst>
                              <p:par>
                                <p:cTn id="237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500"/>
                            </p:stCondLst>
                            <p:childTnLst>
                              <p:par>
                                <p:cTn id="25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4" grpId="0" animBg="1"/>
      <p:bldP spid="52" grpId="0" animBg="1"/>
      <p:bldP spid="50" grpId="0" animBg="1"/>
      <p:bldP spid="43" grpId="0"/>
      <p:bldP spid="43" grpId="1"/>
      <p:bldP spid="70" grpId="0" animBg="1"/>
      <p:bldP spid="70" grpId="1"/>
      <p:bldP spid="71" grpId="0"/>
      <p:bldP spid="71" grpId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84" grpId="0" animBg="1"/>
      <p:bldP spid="83" grpId="0" animBg="1"/>
      <p:bldP spid="85" grpId="0" animBg="1"/>
      <p:bldP spid="8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62D88-A44F-9741-92E1-9FD2AD772D4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B4CDBAC-E340-B446-A339-EBC386F2AFB8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A697A-CBC2-8D4A-A0CE-75A7EF8A96D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67F2C6-52EB-AD46-B2E0-70A892DE9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971550"/>
            <a:ext cx="3200400" cy="3200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5A38AE-8949-AA4C-A2FD-D3732ACF743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75C533D-D968-4A70-91E2-44C7FEDAA0E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41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694D6E-8DF9-1243-B455-18CCC2FA4EF5}"/>
              </a:ext>
            </a:extLst>
          </p:cNvPr>
          <p:cNvSpPr/>
          <p:nvPr/>
        </p:nvSpPr>
        <p:spPr>
          <a:xfrm>
            <a:off x="480291" y="1708728"/>
            <a:ext cx="80758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" pitchFamily="2" charset="0"/>
                <a:ea typeface="Hiragino Mincho Pro W3" panose="02020300000000000000" pitchFamily="18" charset="-128"/>
              </a:rPr>
              <a:t>INSTRUCTIONS: </a:t>
            </a:r>
          </a:p>
          <a:p>
            <a:endParaRPr lang="en-US" b="1" dirty="0">
              <a:solidFill>
                <a:schemeClr val="bg1"/>
              </a:solidFill>
              <a:latin typeface="Helvetica" pitchFamily="2" charset="0"/>
              <a:ea typeface="Hiragino Mincho Pro W3" panose="02020300000000000000" pitchFamily="18" charset="-128"/>
            </a:endParaRPr>
          </a:p>
          <a:p>
            <a:r>
              <a:rPr lang="en-US" dirty="0">
                <a:solidFill>
                  <a:schemeClr val="bg1"/>
                </a:solidFill>
                <a:latin typeface="Helvetica" pitchFamily="2" charset="0"/>
                <a:ea typeface="Hiragino Mincho Pro W3" panose="02020300000000000000" pitchFamily="18" charset="-128"/>
              </a:rPr>
              <a:t>These files have built-in interactive elements. To view them, PowerPoint must be in "Slide Show" mode; you can then move to the next slide or interactive event either by clicking your mouse, the spacebar, or the arrow keys. </a:t>
            </a:r>
          </a:p>
          <a:p>
            <a:endParaRPr lang="en-US" dirty="0">
              <a:solidFill>
                <a:schemeClr val="bg1"/>
              </a:solidFill>
              <a:latin typeface="Helvetica" pitchFamily="2" charset="0"/>
              <a:ea typeface="Hiragino Mincho Pro W3" panose="02020300000000000000" pitchFamily="18" charset="-128"/>
            </a:endParaRPr>
          </a:p>
          <a:p>
            <a:r>
              <a:rPr lang="en-US" dirty="0">
                <a:solidFill>
                  <a:schemeClr val="bg1"/>
                </a:solidFill>
                <a:latin typeface="Helvetica" pitchFamily="2" charset="0"/>
                <a:ea typeface="Hiragino Mincho Pro W3" panose="02020300000000000000" pitchFamily="18" charset="-128"/>
              </a:rPr>
              <a:t>These slides will not work in "regular viewing mode.”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4D34DA-1C81-C04D-AA8F-6E10D9685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1254" y="114421"/>
            <a:ext cx="728420" cy="72842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1F8CD1-06E4-BA47-8ECE-46E11B5158E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26303776-B72C-5C41-BE0A-AC5E5E75C391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28C87-0021-9148-B191-D8B5DF316EB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C20F9084-C4B8-47CC-A340-731237DBDB5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63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694D6E-8DF9-1243-B455-18CCC2FA4EF5}"/>
              </a:ext>
            </a:extLst>
          </p:cNvPr>
          <p:cNvSpPr/>
          <p:nvPr/>
        </p:nvSpPr>
        <p:spPr>
          <a:xfrm>
            <a:off x="610920" y="1094422"/>
            <a:ext cx="807588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" pitchFamily="2" charset="0"/>
                <a:ea typeface="Hiragino Mincho Pro W3" panose="02020300000000000000" pitchFamily="18" charset="-128"/>
              </a:rPr>
              <a:t>List of slides</a:t>
            </a:r>
          </a:p>
          <a:p>
            <a:endParaRPr lang="en-US" b="1" dirty="0">
              <a:solidFill>
                <a:schemeClr val="bg1"/>
              </a:solidFill>
              <a:latin typeface="Helvetica" pitchFamily="2" charset="0"/>
              <a:ea typeface="Hiragino Mincho Pro W3" panose="02020300000000000000" pitchFamily="18" charset="-128"/>
            </a:endParaRPr>
          </a:p>
          <a:p>
            <a:pPr marL="342900" indent="-342900">
              <a:buAutoNum type="arabicPeriod"/>
            </a:pPr>
            <a:r>
              <a:rPr lang="en-US" sz="1500" dirty="0">
                <a:solidFill>
                  <a:schemeClr val="bg1"/>
                </a:solidFill>
                <a:latin typeface="Helvetica" pitchFamily="2" charset="0"/>
                <a:ea typeface="Hiragino Mincho Pro W3" panose="02020300000000000000" pitchFamily="18" charset="-128"/>
              </a:rPr>
              <a:t>Astronomical Objects</a:t>
            </a:r>
          </a:p>
          <a:p>
            <a:pPr marL="342900" indent="-342900">
              <a:buAutoNum type="arabicPeriod"/>
            </a:pPr>
            <a:r>
              <a:rPr lang="en-US" sz="1500" dirty="0">
                <a:solidFill>
                  <a:schemeClr val="bg1"/>
                </a:solidFill>
                <a:latin typeface="Helvetica" pitchFamily="2" charset="0"/>
                <a:ea typeface="Hiragino Mincho Pro W3" panose="02020300000000000000" pitchFamily="18" charset="-128"/>
              </a:rPr>
              <a:t>Black Holes – Q&amp;A</a:t>
            </a:r>
          </a:p>
          <a:p>
            <a:pPr marL="342900" indent="-342900">
              <a:buAutoNum type="arabicPeriod"/>
            </a:pPr>
            <a:r>
              <a:rPr lang="en-US" sz="1500" dirty="0">
                <a:solidFill>
                  <a:schemeClr val="bg1"/>
                </a:solidFill>
                <a:latin typeface="Helvetica" pitchFamily="2" charset="0"/>
                <a:ea typeface="Hiragino Mincho Pro W3" panose="02020300000000000000" pitchFamily="18" charset="-128"/>
              </a:rPr>
              <a:t>Black Holes – Three Kinds</a:t>
            </a:r>
          </a:p>
          <a:p>
            <a:pPr marL="342900" indent="-342900">
              <a:buAutoNum type="arabicPeriod"/>
            </a:pPr>
            <a:r>
              <a:rPr lang="en-US" sz="1500" dirty="0">
                <a:solidFill>
                  <a:schemeClr val="bg1"/>
                </a:solidFill>
                <a:latin typeface="Helvetica" pitchFamily="2" charset="0"/>
                <a:ea typeface="Hiragino Mincho Pro W3" panose="02020300000000000000" pitchFamily="18" charset="-128"/>
              </a:rPr>
              <a:t>Black Holes – What Are They?</a:t>
            </a:r>
          </a:p>
          <a:p>
            <a:pPr marL="342900" indent="-342900">
              <a:buAutoNum type="arabicPeriod"/>
            </a:pPr>
            <a:r>
              <a:rPr lang="en-US" sz="1500" dirty="0">
                <a:solidFill>
                  <a:schemeClr val="bg1"/>
                </a:solidFill>
                <a:latin typeface="Helvetica" pitchFamily="2" charset="0"/>
                <a:ea typeface="Hiragino Mincho Pro W3" panose="02020300000000000000" pitchFamily="18" charset="-128"/>
              </a:rPr>
              <a:t>Black Holes – Comparison with Planets</a:t>
            </a:r>
          </a:p>
          <a:p>
            <a:pPr marL="342900" indent="-342900">
              <a:buAutoNum type="arabicPeriod"/>
            </a:pPr>
            <a:r>
              <a:rPr lang="en-US" sz="1500" dirty="0">
                <a:solidFill>
                  <a:schemeClr val="bg1"/>
                </a:solidFill>
                <a:latin typeface="Helvetica" pitchFamily="2" charset="0"/>
                <a:ea typeface="Hiragino Mincho Pro W3" panose="02020300000000000000" pitchFamily="18" charset="-128"/>
              </a:rPr>
              <a:t>Exoplanet Detection – Gravitational Microlensing </a:t>
            </a:r>
          </a:p>
          <a:p>
            <a:pPr marL="342900" indent="-342900">
              <a:buAutoNum type="arabicPeriod"/>
            </a:pPr>
            <a:r>
              <a:rPr lang="en-US" sz="1500" dirty="0">
                <a:solidFill>
                  <a:schemeClr val="bg1"/>
                </a:solidFill>
                <a:latin typeface="Helvetica" pitchFamily="2" charset="0"/>
                <a:ea typeface="Hiragino Mincho Pro W3" panose="02020300000000000000" pitchFamily="18" charset="-128"/>
              </a:rPr>
              <a:t>Exoplanet Detection – Radial Velocity</a:t>
            </a:r>
          </a:p>
          <a:p>
            <a:pPr marL="342900" indent="-342900">
              <a:buAutoNum type="arabicPeriod"/>
            </a:pPr>
            <a:r>
              <a:rPr lang="en-US" sz="1500" dirty="0">
                <a:solidFill>
                  <a:schemeClr val="bg1"/>
                </a:solidFill>
                <a:latin typeface="Helvetica" pitchFamily="2" charset="0"/>
                <a:ea typeface="Hiragino Mincho Pro W3" panose="02020300000000000000" pitchFamily="18" charset="-128"/>
              </a:rPr>
              <a:t>Exoplanet Detection – Transit</a:t>
            </a:r>
          </a:p>
          <a:p>
            <a:pPr marL="342900" indent="-342900">
              <a:buAutoNum type="arabicPeriod"/>
            </a:pPr>
            <a:r>
              <a:rPr lang="en-US" sz="1500" dirty="0">
                <a:solidFill>
                  <a:schemeClr val="bg1"/>
                </a:solidFill>
                <a:latin typeface="Helvetica" pitchFamily="2" charset="0"/>
                <a:ea typeface="Hiragino Mincho Pro W3" panose="02020300000000000000" pitchFamily="18" charset="-128"/>
              </a:rPr>
              <a:t>Exoplanet Detection History</a:t>
            </a:r>
          </a:p>
          <a:p>
            <a:pPr marL="342900" indent="-342900">
              <a:buAutoNum type="arabicPeriod"/>
            </a:pPr>
            <a:r>
              <a:rPr lang="en-US" sz="1500" dirty="0">
                <a:solidFill>
                  <a:schemeClr val="bg1"/>
                </a:solidFill>
                <a:latin typeface="Helvetica" pitchFamily="2" charset="0"/>
                <a:ea typeface="Hiragino Mincho Pro W3" panose="02020300000000000000" pitchFamily="18" charset="-128"/>
              </a:rPr>
              <a:t>Space Telescope – Kepler vs TESS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4D34DA-1C81-C04D-AA8F-6E10D9685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1254" y="114421"/>
            <a:ext cx="728420" cy="72842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1F8CD1-06E4-BA47-8ECE-46E11B5158E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26303776-B72C-5C41-BE0A-AC5E5E75C391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28C87-0021-9148-B191-D8B5DF316EB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C20F9084-C4B8-47CC-A340-731237DBDB5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91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A85148FF-E271-B04A-B824-472C259055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Exoplanet Communications</a:t>
            </a:r>
          </a:p>
        </p:txBody>
      </p:sp>
      <p:sp>
        <p:nvSpPr>
          <p:cNvPr id="58" name="Title 57">
            <a:extLst>
              <a:ext uri="{FF2B5EF4-FFF2-40B4-BE49-F238E27FC236}">
                <a16:creationId xmlns:a16="http://schemas.microsoft.com/office/drawing/2014/main" id="{4835E0B4-C846-254F-A485-41413A77D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DC3E6"/>
                </a:solidFill>
              </a:rPr>
              <a:t>Astronomical Objects </a:t>
            </a:r>
            <a:r>
              <a:rPr lang="en-US" sz="1600" dirty="0">
                <a:solidFill>
                  <a:srgbClr val="9DC3E6"/>
                </a:solidFill>
              </a:rPr>
              <a:t>– From Earth to the Universe</a:t>
            </a:r>
            <a:br>
              <a:rPr lang="en-US" dirty="0">
                <a:solidFill>
                  <a:srgbClr val="9DC3E6"/>
                </a:solidFill>
              </a:rPr>
            </a:br>
            <a:endParaRPr lang="en-US" dirty="0"/>
          </a:p>
        </p:txBody>
      </p:sp>
      <p:sp>
        <p:nvSpPr>
          <p:cNvPr id="60" name="Date Placeholder 59">
            <a:extLst>
              <a:ext uri="{FF2B5EF4-FFF2-40B4-BE49-F238E27FC236}">
                <a16:creationId xmlns:a16="http://schemas.microsoft.com/office/drawing/2014/main" id="{32A56856-FD5A-0248-B4E9-800A244FFE3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70909D0-41B9-A547-AA8E-385CF5D9C59E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61" name="Footer Placeholder 60">
            <a:extLst>
              <a:ext uri="{FF2B5EF4-FFF2-40B4-BE49-F238E27FC236}">
                <a16:creationId xmlns:a16="http://schemas.microsoft.com/office/drawing/2014/main" id="{DFE3CDCB-EE1C-1C4C-AA44-9985599E84D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</p:txBody>
      </p:sp>
      <p:sp>
        <p:nvSpPr>
          <p:cNvPr id="62" name="Slide Number Placeholder 61">
            <a:extLst>
              <a:ext uri="{FF2B5EF4-FFF2-40B4-BE49-F238E27FC236}">
                <a16:creationId xmlns:a16="http://schemas.microsoft.com/office/drawing/2014/main" id="{4E2D452B-6ADA-2744-A246-C74C168C642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75C533D-D968-4A70-91E2-44C7FEDAA0E0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2" name="Pict - Universe web">
            <a:extLst>
              <a:ext uri="{FF2B5EF4-FFF2-40B4-BE49-F238E27FC236}">
                <a16:creationId xmlns:a16="http://schemas.microsoft.com/office/drawing/2014/main" id="{717607E4-62A3-AD46-9C5B-39E2F29AA3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1424" y="791463"/>
            <a:ext cx="2221992" cy="2221992"/>
          </a:xfrm>
          <a:prstGeom prst="rect">
            <a:avLst/>
          </a:prstGeom>
          <a:ln>
            <a:solidFill>
              <a:srgbClr val="889ABC"/>
            </a:solidFill>
          </a:ln>
        </p:spPr>
      </p:pic>
      <p:sp>
        <p:nvSpPr>
          <p:cNvPr id="37" name="TextBox - Age Universe">
            <a:extLst>
              <a:ext uri="{FF2B5EF4-FFF2-40B4-BE49-F238E27FC236}">
                <a16:creationId xmlns:a16="http://schemas.microsoft.com/office/drawing/2014/main" id="{F9488983-9A98-374B-8F52-7E46248B480F}"/>
              </a:ext>
            </a:extLst>
          </p:cNvPr>
          <p:cNvSpPr txBox="1"/>
          <p:nvPr/>
        </p:nvSpPr>
        <p:spPr>
          <a:xfrm>
            <a:off x="226834" y="2581319"/>
            <a:ext cx="1204176" cy="435760"/>
          </a:xfrm>
          <a:prstGeom prst="rect">
            <a:avLst/>
          </a:prstGeom>
          <a:noFill/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93000"/>
              </a:lnSpc>
            </a:pPr>
            <a:r>
              <a:rPr lang="en-US" sz="1200" dirty="0">
                <a:solidFill>
                  <a:srgbClr val="9DC3E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Age:</a:t>
            </a:r>
          </a:p>
          <a:p>
            <a:pPr>
              <a:lnSpc>
                <a:spcPct val="93000"/>
              </a:lnSpc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~13.8 billion years</a:t>
            </a:r>
          </a:p>
        </p:txBody>
      </p:sp>
      <p:sp>
        <p:nvSpPr>
          <p:cNvPr id="29" name="TextBox - Size Universe">
            <a:extLst>
              <a:ext uri="{FF2B5EF4-FFF2-40B4-BE49-F238E27FC236}">
                <a16:creationId xmlns:a16="http://schemas.microsoft.com/office/drawing/2014/main" id="{9114A1A3-6512-7640-B0B6-E68C173C3FA8}"/>
              </a:ext>
            </a:extLst>
          </p:cNvPr>
          <p:cNvSpPr txBox="1"/>
          <p:nvPr/>
        </p:nvSpPr>
        <p:spPr>
          <a:xfrm>
            <a:off x="227943" y="3025092"/>
            <a:ext cx="1290738" cy="4247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9DC3E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Size: 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93 billion light years</a:t>
            </a:r>
          </a:p>
        </p:txBody>
      </p:sp>
      <p:sp>
        <p:nvSpPr>
          <p:cNvPr id="28" name="TextBox - The Universe">
            <a:extLst>
              <a:ext uri="{FF2B5EF4-FFF2-40B4-BE49-F238E27FC236}">
                <a16:creationId xmlns:a16="http://schemas.microsoft.com/office/drawing/2014/main" id="{8743FC14-B9F9-6F4A-BDD1-0E7CDF6F1C09}"/>
              </a:ext>
            </a:extLst>
          </p:cNvPr>
          <p:cNvSpPr txBox="1"/>
          <p:nvPr/>
        </p:nvSpPr>
        <p:spPr>
          <a:xfrm>
            <a:off x="242632" y="840639"/>
            <a:ext cx="742511" cy="478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3000"/>
              </a:lnSpc>
            </a:pPr>
            <a:r>
              <a:rPr lang="en-US" sz="1350" dirty="0">
                <a:solidFill>
                  <a:srgbClr val="FFD484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</a:t>
            </a:r>
          </a:p>
          <a:p>
            <a:pPr>
              <a:lnSpc>
                <a:spcPct val="93000"/>
              </a:lnSpc>
            </a:pPr>
            <a:r>
              <a:rPr lang="en-US" sz="1350" dirty="0">
                <a:solidFill>
                  <a:srgbClr val="FFD484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Universe</a:t>
            </a:r>
            <a:endParaRPr lang="en-US" sz="1200" dirty="0">
              <a:solidFill>
                <a:srgbClr val="FFD484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6" name="Triangle-4 - white trans">
            <a:extLst>
              <a:ext uri="{FF2B5EF4-FFF2-40B4-BE49-F238E27FC236}">
                <a16:creationId xmlns:a16="http://schemas.microsoft.com/office/drawing/2014/main" id="{4697E0DD-E316-F04C-8E36-1B0822C34FA6}"/>
              </a:ext>
            </a:extLst>
          </p:cNvPr>
          <p:cNvSpPr/>
          <p:nvPr/>
        </p:nvSpPr>
        <p:spPr>
          <a:xfrm rot="16200000">
            <a:off x="490171" y="2023226"/>
            <a:ext cx="2221992" cy="474118"/>
          </a:xfrm>
          <a:custGeom>
            <a:avLst/>
            <a:gdLst>
              <a:gd name="connsiteX0" fmla="*/ 0 w 2221992"/>
              <a:gd name="connsiteY0" fmla="*/ 461423 h 461423"/>
              <a:gd name="connsiteX1" fmla="*/ 1110996 w 2221992"/>
              <a:gd name="connsiteY1" fmla="*/ 0 h 461423"/>
              <a:gd name="connsiteX2" fmla="*/ 2221992 w 2221992"/>
              <a:gd name="connsiteY2" fmla="*/ 461423 h 461423"/>
              <a:gd name="connsiteX3" fmla="*/ 0 w 2221992"/>
              <a:gd name="connsiteY3" fmla="*/ 461423 h 461423"/>
              <a:gd name="connsiteX0" fmla="*/ 0 w 2221992"/>
              <a:gd name="connsiteY0" fmla="*/ 461423 h 461423"/>
              <a:gd name="connsiteX1" fmla="*/ 1110996 w 2221992"/>
              <a:gd name="connsiteY1" fmla="*/ 0 h 461423"/>
              <a:gd name="connsiteX2" fmla="*/ 2221992 w 2221992"/>
              <a:gd name="connsiteY2" fmla="*/ 461423 h 461423"/>
              <a:gd name="connsiteX3" fmla="*/ 1340130 w 2221992"/>
              <a:gd name="connsiteY3" fmla="*/ 453740 h 461423"/>
              <a:gd name="connsiteX4" fmla="*/ 0 w 2221992"/>
              <a:gd name="connsiteY4" fmla="*/ 461423 h 461423"/>
              <a:gd name="connsiteX0" fmla="*/ 1340130 w 2221992"/>
              <a:gd name="connsiteY0" fmla="*/ 453740 h 545180"/>
              <a:gd name="connsiteX1" fmla="*/ 0 w 2221992"/>
              <a:gd name="connsiteY1" fmla="*/ 461423 h 545180"/>
              <a:gd name="connsiteX2" fmla="*/ 1110996 w 2221992"/>
              <a:gd name="connsiteY2" fmla="*/ 0 h 545180"/>
              <a:gd name="connsiteX3" fmla="*/ 2221992 w 2221992"/>
              <a:gd name="connsiteY3" fmla="*/ 461423 h 545180"/>
              <a:gd name="connsiteX4" fmla="*/ 1431570 w 2221992"/>
              <a:gd name="connsiteY4" fmla="*/ 545180 h 545180"/>
              <a:gd name="connsiteX0" fmla="*/ 1340130 w 2221992"/>
              <a:gd name="connsiteY0" fmla="*/ 453740 h 461423"/>
              <a:gd name="connsiteX1" fmla="*/ 0 w 2221992"/>
              <a:gd name="connsiteY1" fmla="*/ 461423 h 461423"/>
              <a:gd name="connsiteX2" fmla="*/ 1110996 w 2221992"/>
              <a:gd name="connsiteY2" fmla="*/ 0 h 461423"/>
              <a:gd name="connsiteX3" fmla="*/ 2221992 w 2221992"/>
              <a:gd name="connsiteY3" fmla="*/ 461423 h 461423"/>
              <a:gd name="connsiteX0" fmla="*/ 0 w 2221992"/>
              <a:gd name="connsiteY0" fmla="*/ 461423 h 461423"/>
              <a:gd name="connsiteX1" fmla="*/ 1110996 w 2221992"/>
              <a:gd name="connsiteY1" fmla="*/ 0 h 461423"/>
              <a:gd name="connsiteX2" fmla="*/ 2221992 w 2221992"/>
              <a:gd name="connsiteY2" fmla="*/ 461423 h 461423"/>
              <a:gd name="connsiteX0" fmla="*/ 0 w 2221992"/>
              <a:gd name="connsiteY0" fmla="*/ 470946 h 470946"/>
              <a:gd name="connsiteX1" fmla="*/ 1060196 w 2221992"/>
              <a:gd name="connsiteY1" fmla="*/ 0 h 470946"/>
              <a:gd name="connsiteX2" fmla="*/ 2221992 w 2221992"/>
              <a:gd name="connsiteY2" fmla="*/ 470946 h 470946"/>
              <a:gd name="connsiteX0" fmla="*/ 0 w 2221992"/>
              <a:gd name="connsiteY0" fmla="*/ 474121 h 474121"/>
              <a:gd name="connsiteX1" fmla="*/ 1031621 w 2221992"/>
              <a:gd name="connsiteY1" fmla="*/ 0 h 474121"/>
              <a:gd name="connsiteX2" fmla="*/ 2221992 w 2221992"/>
              <a:gd name="connsiteY2" fmla="*/ 474121 h 474121"/>
              <a:gd name="connsiteX0" fmla="*/ 0 w 2221992"/>
              <a:gd name="connsiteY0" fmla="*/ 474118 h 474118"/>
              <a:gd name="connsiteX1" fmla="*/ 1003046 w 2221992"/>
              <a:gd name="connsiteY1" fmla="*/ 0 h 474118"/>
              <a:gd name="connsiteX2" fmla="*/ 2221992 w 2221992"/>
              <a:gd name="connsiteY2" fmla="*/ 474118 h 47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21992" h="474118">
                <a:moveTo>
                  <a:pt x="0" y="474118"/>
                </a:moveTo>
                <a:lnTo>
                  <a:pt x="1003046" y="0"/>
                </a:lnTo>
                <a:lnTo>
                  <a:pt x="2221992" y="474118"/>
                </a:lnTo>
              </a:path>
            </a:pathLst>
          </a:custGeom>
          <a:noFill/>
          <a:ln w="15875">
            <a:gradFill flip="none" rotWithShape="1">
              <a:gsLst>
                <a:gs pos="0">
                  <a:srgbClr val="486396"/>
                </a:gs>
                <a:gs pos="70000">
                  <a:srgbClr val="889ABC"/>
                </a:gs>
              </a:gsLst>
              <a:lin ang="5400000" scaled="1"/>
              <a:tileRect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7" name="Pict - The Supercluster">
            <a:extLst>
              <a:ext uri="{FF2B5EF4-FFF2-40B4-BE49-F238E27FC236}">
                <a16:creationId xmlns:a16="http://schemas.microsoft.com/office/drawing/2014/main" id="{676FE15D-DED9-7345-9E06-191276A6D7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6200000">
            <a:off x="1848734" y="1134986"/>
            <a:ext cx="2221992" cy="2221992"/>
          </a:xfrm>
          <a:prstGeom prst="rect">
            <a:avLst/>
          </a:prstGeom>
          <a:ln w="38100">
            <a:solidFill>
              <a:srgbClr val="889ABC"/>
            </a:solidFill>
          </a:ln>
        </p:spPr>
      </p:pic>
      <p:pic>
        <p:nvPicPr>
          <p:cNvPr id="21" name="Pict - The Supercluster">
            <a:extLst>
              <a:ext uri="{FF2B5EF4-FFF2-40B4-BE49-F238E27FC236}">
                <a16:creationId xmlns:a16="http://schemas.microsoft.com/office/drawing/2014/main" id="{AF02EBB5-8197-A74C-9429-D542E22286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6200000">
            <a:off x="1848734" y="1134986"/>
            <a:ext cx="2221992" cy="2221992"/>
          </a:xfrm>
          <a:prstGeom prst="rect">
            <a:avLst/>
          </a:prstGeom>
          <a:ln>
            <a:solidFill>
              <a:srgbClr val="889ABC"/>
            </a:solidFill>
          </a:ln>
        </p:spPr>
      </p:pic>
      <p:sp>
        <p:nvSpPr>
          <p:cNvPr id="39" name="TextBox - Size Supercluster">
            <a:extLst>
              <a:ext uri="{FF2B5EF4-FFF2-40B4-BE49-F238E27FC236}">
                <a16:creationId xmlns:a16="http://schemas.microsoft.com/office/drawing/2014/main" id="{A527215D-F5FF-0541-8365-4941EE3E46F7}"/>
              </a:ext>
            </a:extLst>
          </p:cNvPr>
          <p:cNvSpPr txBox="1"/>
          <p:nvPr/>
        </p:nvSpPr>
        <p:spPr>
          <a:xfrm>
            <a:off x="1843679" y="3362444"/>
            <a:ext cx="1461041" cy="4247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9DC3E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Size: 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~110 million light years</a:t>
            </a:r>
          </a:p>
        </p:txBody>
      </p:sp>
      <p:sp>
        <p:nvSpPr>
          <p:cNvPr id="41" name="TextBox - Age Supercluster">
            <a:extLst>
              <a:ext uri="{FF2B5EF4-FFF2-40B4-BE49-F238E27FC236}">
                <a16:creationId xmlns:a16="http://schemas.microsoft.com/office/drawing/2014/main" id="{988BE73F-D1C5-6744-8B9B-126B63AF872C}"/>
              </a:ext>
            </a:extLst>
          </p:cNvPr>
          <p:cNvSpPr txBox="1"/>
          <p:nvPr/>
        </p:nvSpPr>
        <p:spPr>
          <a:xfrm>
            <a:off x="1843679" y="2909793"/>
            <a:ext cx="1204176" cy="435760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93000"/>
              </a:lnSpc>
            </a:pPr>
            <a:r>
              <a:rPr lang="en-US" sz="1200" dirty="0">
                <a:solidFill>
                  <a:srgbClr val="9DC3E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Age:</a:t>
            </a:r>
          </a:p>
          <a:p>
            <a:pPr>
              <a:lnSpc>
                <a:spcPct val="93000"/>
              </a:lnSpc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~13.6 billion years</a:t>
            </a:r>
          </a:p>
        </p:txBody>
      </p:sp>
      <p:sp>
        <p:nvSpPr>
          <p:cNvPr id="43" name="TextBox - The Local Supercluster">
            <a:extLst>
              <a:ext uri="{FF2B5EF4-FFF2-40B4-BE49-F238E27FC236}">
                <a16:creationId xmlns:a16="http://schemas.microsoft.com/office/drawing/2014/main" id="{D56C1A34-8399-D844-AD0A-F0CDFD925BF2}"/>
              </a:ext>
            </a:extLst>
          </p:cNvPr>
          <p:cNvSpPr txBox="1"/>
          <p:nvPr/>
        </p:nvSpPr>
        <p:spPr>
          <a:xfrm>
            <a:off x="1848733" y="1134986"/>
            <a:ext cx="978153" cy="478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93000"/>
              </a:lnSpc>
              <a:defRPr sz="1350">
                <a:solidFill>
                  <a:srgbClr val="FFD484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The Local</a:t>
            </a:r>
            <a:br>
              <a:rPr lang="en-US" dirty="0"/>
            </a:br>
            <a:r>
              <a:rPr lang="en-US" dirty="0"/>
              <a:t>Supercluster</a:t>
            </a:r>
          </a:p>
        </p:txBody>
      </p:sp>
      <p:sp>
        <p:nvSpPr>
          <p:cNvPr id="35" name="Triangle-3 - white trans">
            <a:extLst>
              <a:ext uri="{FF2B5EF4-FFF2-40B4-BE49-F238E27FC236}">
                <a16:creationId xmlns:a16="http://schemas.microsoft.com/office/drawing/2014/main" id="{AC41CF0D-CB1F-0C4C-88C8-3EA876A35499}"/>
              </a:ext>
            </a:extLst>
          </p:cNvPr>
          <p:cNvSpPr/>
          <p:nvPr/>
        </p:nvSpPr>
        <p:spPr>
          <a:xfrm rot="16200000">
            <a:off x="2110850" y="2375084"/>
            <a:ext cx="2221992" cy="474118"/>
          </a:xfrm>
          <a:custGeom>
            <a:avLst/>
            <a:gdLst>
              <a:gd name="connsiteX0" fmla="*/ 0 w 2221992"/>
              <a:gd name="connsiteY0" fmla="*/ 461423 h 461423"/>
              <a:gd name="connsiteX1" fmla="*/ 1110996 w 2221992"/>
              <a:gd name="connsiteY1" fmla="*/ 0 h 461423"/>
              <a:gd name="connsiteX2" fmla="*/ 2221992 w 2221992"/>
              <a:gd name="connsiteY2" fmla="*/ 461423 h 461423"/>
              <a:gd name="connsiteX3" fmla="*/ 0 w 2221992"/>
              <a:gd name="connsiteY3" fmla="*/ 461423 h 461423"/>
              <a:gd name="connsiteX0" fmla="*/ 0 w 2221992"/>
              <a:gd name="connsiteY0" fmla="*/ 461423 h 461423"/>
              <a:gd name="connsiteX1" fmla="*/ 1110996 w 2221992"/>
              <a:gd name="connsiteY1" fmla="*/ 0 h 461423"/>
              <a:gd name="connsiteX2" fmla="*/ 2221992 w 2221992"/>
              <a:gd name="connsiteY2" fmla="*/ 461423 h 461423"/>
              <a:gd name="connsiteX3" fmla="*/ 1340130 w 2221992"/>
              <a:gd name="connsiteY3" fmla="*/ 453740 h 461423"/>
              <a:gd name="connsiteX4" fmla="*/ 0 w 2221992"/>
              <a:gd name="connsiteY4" fmla="*/ 461423 h 461423"/>
              <a:gd name="connsiteX0" fmla="*/ 1340130 w 2221992"/>
              <a:gd name="connsiteY0" fmla="*/ 453740 h 545180"/>
              <a:gd name="connsiteX1" fmla="*/ 0 w 2221992"/>
              <a:gd name="connsiteY1" fmla="*/ 461423 h 545180"/>
              <a:gd name="connsiteX2" fmla="*/ 1110996 w 2221992"/>
              <a:gd name="connsiteY2" fmla="*/ 0 h 545180"/>
              <a:gd name="connsiteX3" fmla="*/ 2221992 w 2221992"/>
              <a:gd name="connsiteY3" fmla="*/ 461423 h 545180"/>
              <a:gd name="connsiteX4" fmla="*/ 1431570 w 2221992"/>
              <a:gd name="connsiteY4" fmla="*/ 545180 h 545180"/>
              <a:gd name="connsiteX0" fmla="*/ 1340130 w 2221992"/>
              <a:gd name="connsiteY0" fmla="*/ 453740 h 461423"/>
              <a:gd name="connsiteX1" fmla="*/ 0 w 2221992"/>
              <a:gd name="connsiteY1" fmla="*/ 461423 h 461423"/>
              <a:gd name="connsiteX2" fmla="*/ 1110996 w 2221992"/>
              <a:gd name="connsiteY2" fmla="*/ 0 h 461423"/>
              <a:gd name="connsiteX3" fmla="*/ 2221992 w 2221992"/>
              <a:gd name="connsiteY3" fmla="*/ 461423 h 461423"/>
              <a:gd name="connsiteX0" fmla="*/ 0 w 2221992"/>
              <a:gd name="connsiteY0" fmla="*/ 461423 h 461423"/>
              <a:gd name="connsiteX1" fmla="*/ 1110996 w 2221992"/>
              <a:gd name="connsiteY1" fmla="*/ 0 h 461423"/>
              <a:gd name="connsiteX2" fmla="*/ 2221992 w 2221992"/>
              <a:gd name="connsiteY2" fmla="*/ 461423 h 461423"/>
              <a:gd name="connsiteX0" fmla="*/ 0 w 2221992"/>
              <a:gd name="connsiteY0" fmla="*/ 470946 h 470946"/>
              <a:gd name="connsiteX1" fmla="*/ 1060196 w 2221992"/>
              <a:gd name="connsiteY1" fmla="*/ 0 h 470946"/>
              <a:gd name="connsiteX2" fmla="*/ 2221992 w 2221992"/>
              <a:gd name="connsiteY2" fmla="*/ 470946 h 470946"/>
              <a:gd name="connsiteX0" fmla="*/ 0 w 2221992"/>
              <a:gd name="connsiteY0" fmla="*/ 474121 h 474121"/>
              <a:gd name="connsiteX1" fmla="*/ 1031621 w 2221992"/>
              <a:gd name="connsiteY1" fmla="*/ 0 h 474121"/>
              <a:gd name="connsiteX2" fmla="*/ 2221992 w 2221992"/>
              <a:gd name="connsiteY2" fmla="*/ 474121 h 474121"/>
              <a:gd name="connsiteX0" fmla="*/ 0 w 2221992"/>
              <a:gd name="connsiteY0" fmla="*/ 474118 h 474118"/>
              <a:gd name="connsiteX1" fmla="*/ 1003046 w 2221992"/>
              <a:gd name="connsiteY1" fmla="*/ 0 h 474118"/>
              <a:gd name="connsiteX2" fmla="*/ 2221992 w 2221992"/>
              <a:gd name="connsiteY2" fmla="*/ 474118 h 47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21992" h="474118">
                <a:moveTo>
                  <a:pt x="0" y="474118"/>
                </a:moveTo>
                <a:lnTo>
                  <a:pt x="1003046" y="0"/>
                </a:lnTo>
                <a:lnTo>
                  <a:pt x="2221992" y="474118"/>
                </a:lnTo>
              </a:path>
            </a:pathLst>
          </a:custGeom>
          <a:noFill/>
          <a:ln w="15875">
            <a:gradFill flip="none" rotWithShape="1">
              <a:gsLst>
                <a:gs pos="0">
                  <a:srgbClr val="486396"/>
                </a:gs>
                <a:gs pos="70000">
                  <a:srgbClr val="889ABC"/>
                </a:gs>
              </a:gsLst>
              <a:lin ang="5400000" scaled="1"/>
              <a:tileRect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9" name="Pict - The Local Group">
            <a:extLst>
              <a:ext uri="{FF2B5EF4-FFF2-40B4-BE49-F238E27FC236}">
                <a16:creationId xmlns:a16="http://schemas.microsoft.com/office/drawing/2014/main" id="{0A92A5A5-A42A-3048-91D7-38766E9730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466044" y="1478509"/>
            <a:ext cx="2221992" cy="2221992"/>
          </a:xfrm>
          <a:prstGeom prst="rect">
            <a:avLst/>
          </a:prstGeom>
          <a:ln w="38100">
            <a:solidFill>
              <a:srgbClr val="889ABC"/>
            </a:solidFill>
          </a:ln>
        </p:spPr>
      </p:pic>
      <p:pic>
        <p:nvPicPr>
          <p:cNvPr id="19" name="Pict - The Local Group">
            <a:extLst>
              <a:ext uri="{FF2B5EF4-FFF2-40B4-BE49-F238E27FC236}">
                <a16:creationId xmlns:a16="http://schemas.microsoft.com/office/drawing/2014/main" id="{E1113DA3-2C78-6F44-8246-D32A39D7EBD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466044" y="1478509"/>
            <a:ext cx="2221992" cy="2221992"/>
          </a:xfrm>
          <a:prstGeom prst="rect">
            <a:avLst/>
          </a:prstGeom>
          <a:ln>
            <a:solidFill>
              <a:srgbClr val="889ABC"/>
            </a:solidFill>
          </a:ln>
        </p:spPr>
      </p:pic>
      <p:sp>
        <p:nvSpPr>
          <p:cNvPr id="40" name="TextBox - Size Local Group">
            <a:extLst>
              <a:ext uri="{FF2B5EF4-FFF2-40B4-BE49-F238E27FC236}">
                <a16:creationId xmlns:a16="http://schemas.microsoft.com/office/drawing/2014/main" id="{AF3FEF97-EF22-6049-BAC7-250B8CAC2469}"/>
              </a:ext>
            </a:extLst>
          </p:cNvPr>
          <p:cNvSpPr txBox="1"/>
          <p:nvPr/>
        </p:nvSpPr>
        <p:spPr>
          <a:xfrm>
            <a:off x="3467184" y="3699795"/>
            <a:ext cx="1399742" cy="4247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9DC3E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Size: 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~10 million light years</a:t>
            </a:r>
          </a:p>
        </p:txBody>
      </p:sp>
      <p:sp>
        <p:nvSpPr>
          <p:cNvPr id="42" name="TextBox - Age Local Group">
            <a:extLst>
              <a:ext uri="{FF2B5EF4-FFF2-40B4-BE49-F238E27FC236}">
                <a16:creationId xmlns:a16="http://schemas.microsoft.com/office/drawing/2014/main" id="{082F2D06-C135-2D48-AAE6-98ED035FB26D}"/>
              </a:ext>
            </a:extLst>
          </p:cNvPr>
          <p:cNvSpPr txBox="1"/>
          <p:nvPr/>
        </p:nvSpPr>
        <p:spPr>
          <a:xfrm>
            <a:off x="3467184" y="3264900"/>
            <a:ext cx="1204176" cy="435760"/>
          </a:xfrm>
          <a:prstGeom prst="rect">
            <a:avLst/>
          </a:prstGeom>
          <a:noFill/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93000"/>
              </a:lnSpc>
            </a:pPr>
            <a:r>
              <a:rPr lang="en-US" sz="1200" dirty="0">
                <a:solidFill>
                  <a:srgbClr val="9DC3E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Age:</a:t>
            </a:r>
          </a:p>
          <a:p>
            <a:pPr>
              <a:lnSpc>
                <a:spcPct val="93000"/>
              </a:lnSpc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~13.6 billion years</a:t>
            </a:r>
          </a:p>
        </p:txBody>
      </p:sp>
      <p:sp>
        <p:nvSpPr>
          <p:cNvPr id="44" name="TextBox - The Local Group">
            <a:extLst>
              <a:ext uri="{FF2B5EF4-FFF2-40B4-BE49-F238E27FC236}">
                <a16:creationId xmlns:a16="http://schemas.microsoft.com/office/drawing/2014/main" id="{866D186E-DFDC-4941-A8FA-8EB898D8734B}"/>
              </a:ext>
            </a:extLst>
          </p:cNvPr>
          <p:cNvSpPr txBox="1"/>
          <p:nvPr/>
        </p:nvSpPr>
        <p:spPr>
          <a:xfrm>
            <a:off x="3471701" y="1483921"/>
            <a:ext cx="955711" cy="478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93000"/>
              </a:lnSpc>
              <a:defRPr sz="1350">
                <a:solidFill>
                  <a:srgbClr val="FFD484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The </a:t>
            </a:r>
          </a:p>
          <a:p>
            <a:r>
              <a:rPr lang="en-US" dirty="0"/>
              <a:t>Local Group</a:t>
            </a:r>
          </a:p>
        </p:txBody>
      </p:sp>
      <p:sp>
        <p:nvSpPr>
          <p:cNvPr id="34" name="Triangle-2 (split) - white trans">
            <a:extLst>
              <a:ext uri="{FF2B5EF4-FFF2-40B4-BE49-F238E27FC236}">
                <a16:creationId xmlns:a16="http://schemas.microsoft.com/office/drawing/2014/main" id="{CF0827FE-24AD-B043-AD9B-DFCB2553584C}"/>
              </a:ext>
            </a:extLst>
          </p:cNvPr>
          <p:cNvSpPr/>
          <p:nvPr/>
        </p:nvSpPr>
        <p:spPr>
          <a:xfrm rot="16200000">
            <a:off x="4288415" y="2164867"/>
            <a:ext cx="1133766" cy="446557"/>
          </a:xfrm>
          <a:custGeom>
            <a:avLst/>
            <a:gdLst>
              <a:gd name="connsiteX0" fmla="*/ 0 w 2221992"/>
              <a:gd name="connsiteY0" fmla="*/ 461423 h 461423"/>
              <a:gd name="connsiteX1" fmla="*/ 1110996 w 2221992"/>
              <a:gd name="connsiteY1" fmla="*/ 0 h 461423"/>
              <a:gd name="connsiteX2" fmla="*/ 2221992 w 2221992"/>
              <a:gd name="connsiteY2" fmla="*/ 461423 h 461423"/>
              <a:gd name="connsiteX3" fmla="*/ 0 w 2221992"/>
              <a:gd name="connsiteY3" fmla="*/ 461423 h 461423"/>
              <a:gd name="connsiteX0" fmla="*/ 0 w 2221992"/>
              <a:gd name="connsiteY0" fmla="*/ 461423 h 461423"/>
              <a:gd name="connsiteX1" fmla="*/ 1110996 w 2221992"/>
              <a:gd name="connsiteY1" fmla="*/ 0 h 461423"/>
              <a:gd name="connsiteX2" fmla="*/ 2221992 w 2221992"/>
              <a:gd name="connsiteY2" fmla="*/ 461423 h 461423"/>
              <a:gd name="connsiteX3" fmla="*/ 1340130 w 2221992"/>
              <a:gd name="connsiteY3" fmla="*/ 453740 h 461423"/>
              <a:gd name="connsiteX4" fmla="*/ 0 w 2221992"/>
              <a:gd name="connsiteY4" fmla="*/ 461423 h 461423"/>
              <a:gd name="connsiteX0" fmla="*/ 1340130 w 2221992"/>
              <a:gd name="connsiteY0" fmla="*/ 453740 h 545180"/>
              <a:gd name="connsiteX1" fmla="*/ 0 w 2221992"/>
              <a:gd name="connsiteY1" fmla="*/ 461423 h 545180"/>
              <a:gd name="connsiteX2" fmla="*/ 1110996 w 2221992"/>
              <a:gd name="connsiteY2" fmla="*/ 0 h 545180"/>
              <a:gd name="connsiteX3" fmla="*/ 2221992 w 2221992"/>
              <a:gd name="connsiteY3" fmla="*/ 461423 h 545180"/>
              <a:gd name="connsiteX4" fmla="*/ 1431570 w 2221992"/>
              <a:gd name="connsiteY4" fmla="*/ 545180 h 545180"/>
              <a:gd name="connsiteX0" fmla="*/ 1340130 w 2221992"/>
              <a:gd name="connsiteY0" fmla="*/ 453740 h 461423"/>
              <a:gd name="connsiteX1" fmla="*/ 0 w 2221992"/>
              <a:gd name="connsiteY1" fmla="*/ 461423 h 461423"/>
              <a:gd name="connsiteX2" fmla="*/ 1110996 w 2221992"/>
              <a:gd name="connsiteY2" fmla="*/ 0 h 461423"/>
              <a:gd name="connsiteX3" fmla="*/ 2221992 w 2221992"/>
              <a:gd name="connsiteY3" fmla="*/ 461423 h 461423"/>
              <a:gd name="connsiteX0" fmla="*/ 0 w 2221992"/>
              <a:gd name="connsiteY0" fmla="*/ 461423 h 461423"/>
              <a:gd name="connsiteX1" fmla="*/ 1110996 w 2221992"/>
              <a:gd name="connsiteY1" fmla="*/ 0 h 461423"/>
              <a:gd name="connsiteX2" fmla="*/ 2221992 w 2221992"/>
              <a:gd name="connsiteY2" fmla="*/ 461423 h 461423"/>
              <a:gd name="connsiteX0" fmla="*/ 0 w 2221992"/>
              <a:gd name="connsiteY0" fmla="*/ 470946 h 470946"/>
              <a:gd name="connsiteX1" fmla="*/ 1060196 w 2221992"/>
              <a:gd name="connsiteY1" fmla="*/ 0 h 470946"/>
              <a:gd name="connsiteX2" fmla="*/ 2221992 w 2221992"/>
              <a:gd name="connsiteY2" fmla="*/ 470946 h 470946"/>
              <a:gd name="connsiteX0" fmla="*/ 0 w 2221992"/>
              <a:gd name="connsiteY0" fmla="*/ 474121 h 474121"/>
              <a:gd name="connsiteX1" fmla="*/ 1031621 w 2221992"/>
              <a:gd name="connsiteY1" fmla="*/ 0 h 474121"/>
              <a:gd name="connsiteX2" fmla="*/ 2221992 w 2221992"/>
              <a:gd name="connsiteY2" fmla="*/ 474121 h 474121"/>
              <a:gd name="connsiteX0" fmla="*/ 0 w 2221992"/>
              <a:gd name="connsiteY0" fmla="*/ 474118 h 474118"/>
              <a:gd name="connsiteX1" fmla="*/ 1003046 w 2221992"/>
              <a:gd name="connsiteY1" fmla="*/ 0 h 474118"/>
              <a:gd name="connsiteX2" fmla="*/ 2221992 w 2221992"/>
              <a:gd name="connsiteY2" fmla="*/ 474118 h 474118"/>
              <a:gd name="connsiteX0" fmla="*/ 0 w 2221992"/>
              <a:gd name="connsiteY0" fmla="*/ 474118 h 474118"/>
              <a:gd name="connsiteX1" fmla="*/ 1003046 w 2221992"/>
              <a:gd name="connsiteY1" fmla="*/ 0 h 474118"/>
              <a:gd name="connsiteX2" fmla="*/ 1088226 w 2221992"/>
              <a:gd name="connsiteY2" fmla="*/ 27561 h 474118"/>
              <a:gd name="connsiteX3" fmla="*/ 2221992 w 2221992"/>
              <a:gd name="connsiteY3" fmla="*/ 474118 h 474118"/>
              <a:gd name="connsiteX0" fmla="*/ 0 w 2221992"/>
              <a:gd name="connsiteY0" fmla="*/ 474118 h 474118"/>
              <a:gd name="connsiteX1" fmla="*/ 918762 w 2221992"/>
              <a:gd name="connsiteY1" fmla="*/ 34622 h 474118"/>
              <a:gd name="connsiteX2" fmla="*/ 1003046 w 2221992"/>
              <a:gd name="connsiteY2" fmla="*/ 0 h 474118"/>
              <a:gd name="connsiteX3" fmla="*/ 1088226 w 2221992"/>
              <a:gd name="connsiteY3" fmla="*/ 27561 h 474118"/>
              <a:gd name="connsiteX4" fmla="*/ 2221992 w 2221992"/>
              <a:gd name="connsiteY4" fmla="*/ 474118 h 474118"/>
              <a:gd name="connsiteX0" fmla="*/ 0 w 2221992"/>
              <a:gd name="connsiteY0" fmla="*/ 446557 h 446557"/>
              <a:gd name="connsiteX1" fmla="*/ 918762 w 2221992"/>
              <a:gd name="connsiteY1" fmla="*/ 7061 h 446557"/>
              <a:gd name="connsiteX2" fmla="*/ 999515 w 2221992"/>
              <a:gd name="connsiteY2" fmla="*/ 46579 h 446557"/>
              <a:gd name="connsiteX3" fmla="*/ 1088226 w 2221992"/>
              <a:gd name="connsiteY3" fmla="*/ 0 h 446557"/>
              <a:gd name="connsiteX4" fmla="*/ 2221992 w 2221992"/>
              <a:gd name="connsiteY4" fmla="*/ 446557 h 446557"/>
              <a:gd name="connsiteX0" fmla="*/ 0 w 1303230"/>
              <a:gd name="connsiteY0" fmla="*/ 7061 h 446557"/>
              <a:gd name="connsiteX1" fmla="*/ 80753 w 1303230"/>
              <a:gd name="connsiteY1" fmla="*/ 46579 h 446557"/>
              <a:gd name="connsiteX2" fmla="*/ 169464 w 1303230"/>
              <a:gd name="connsiteY2" fmla="*/ 0 h 446557"/>
              <a:gd name="connsiteX3" fmla="*/ 1303230 w 1303230"/>
              <a:gd name="connsiteY3" fmla="*/ 446557 h 446557"/>
              <a:gd name="connsiteX0" fmla="*/ 0 w 1222477"/>
              <a:gd name="connsiteY0" fmla="*/ 46579 h 446557"/>
              <a:gd name="connsiteX1" fmla="*/ 88711 w 1222477"/>
              <a:gd name="connsiteY1" fmla="*/ 0 h 446557"/>
              <a:gd name="connsiteX2" fmla="*/ 1222477 w 1222477"/>
              <a:gd name="connsiteY2" fmla="*/ 446557 h 446557"/>
              <a:gd name="connsiteX0" fmla="*/ 0 w 1133766"/>
              <a:gd name="connsiteY0" fmla="*/ 0 h 446557"/>
              <a:gd name="connsiteX1" fmla="*/ 1133766 w 1133766"/>
              <a:gd name="connsiteY1" fmla="*/ 446557 h 446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33766" h="446557">
                <a:moveTo>
                  <a:pt x="0" y="0"/>
                </a:moveTo>
                <a:lnTo>
                  <a:pt x="1133766" y="446557"/>
                </a:lnTo>
              </a:path>
            </a:pathLst>
          </a:custGeom>
          <a:noFill/>
          <a:ln w="15875">
            <a:gradFill flip="none" rotWithShape="1">
              <a:gsLst>
                <a:gs pos="0">
                  <a:srgbClr val="486396"/>
                </a:gs>
                <a:gs pos="70000">
                  <a:srgbClr val="889ABC"/>
                </a:gs>
              </a:gsLst>
              <a:lin ang="5400000" scaled="1"/>
              <a:tileRect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Triangle-2 (split) - white trans">
            <a:extLst>
              <a:ext uri="{FF2B5EF4-FFF2-40B4-BE49-F238E27FC236}">
                <a16:creationId xmlns:a16="http://schemas.microsoft.com/office/drawing/2014/main" id="{BED6BFCF-97CD-E64D-96CB-BDA952962308}"/>
              </a:ext>
            </a:extLst>
          </p:cNvPr>
          <p:cNvSpPr/>
          <p:nvPr/>
        </p:nvSpPr>
        <p:spPr>
          <a:xfrm rot="16200000">
            <a:off x="4392386" y="3364128"/>
            <a:ext cx="918762" cy="439496"/>
          </a:xfrm>
          <a:custGeom>
            <a:avLst/>
            <a:gdLst>
              <a:gd name="connsiteX0" fmla="*/ 0 w 2221992"/>
              <a:gd name="connsiteY0" fmla="*/ 461423 h 461423"/>
              <a:gd name="connsiteX1" fmla="*/ 1110996 w 2221992"/>
              <a:gd name="connsiteY1" fmla="*/ 0 h 461423"/>
              <a:gd name="connsiteX2" fmla="*/ 2221992 w 2221992"/>
              <a:gd name="connsiteY2" fmla="*/ 461423 h 461423"/>
              <a:gd name="connsiteX3" fmla="*/ 0 w 2221992"/>
              <a:gd name="connsiteY3" fmla="*/ 461423 h 461423"/>
              <a:gd name="connsiteX0" fmla="*/ 0 w 2221992"/>
              <a:gd name="connsiteY0" fmla="*/ 461423 h 461423"/>
              <a:gd name="connsiteX1" fmla="*/ 1110996 w 2221992"/>
              <a:gd name="connsiteY1" fmla="*/ 0 h 461423"/>
              <a:gd name="connsiteX2" fmla="*/ 2221992 w 2221992"/>
              <a:gd name="connsiteY2" fmla="*/ 461423 h 461423"/>
              <a:gd name="connsiteX3" fmla="*/ 1340130 w 2221992"/>
              <a:gd name="connsiteY3" fmla="*/ 453740 h 461423"/>
              <a:gd name="connsiteX4" fmla="*/ 0 w 2221992"/>
              <a:gd name="connsiteY4" fmla="*/ 461423 h 461423"/>
              <a:gd name="connsiteX0" fmla="*/ 1340130 w 2221992"/>
              <a:gd name="connsiteY0" fmla="*/ 453740 h 545180"/>
              <a:gd name="connsiteX1" fmla="*/ 0 w 2221992"/>
              <a:gd name="connsiteY1" fmla="*/ 461423 h 545180"/>
              <a:gd name="connsiteX2" fmla="*/ 1110996 w 2221992"/>
              <a:gd name="connsiteY2" fmla="*/ 0 h 545180"/>
              <a:gd name="connsiteX3" fmla="*/ 2221992 w 2221992"/>
              <a:gd name="connsiteY3" fmla="*/ 461423 h 545180"/>
              <a:gd name="connsiteX4" fmla="*/ 1431570 w 2221992"/>
              <a:gd name="connsiteY4" fmla="*/ 545180 h 545180"/>
              <a:gd name="connsiteX0" fmla="*/ 1340130 w 2221992"/>
              <a:gd name="connsiteY0" fmla="*/ 453740 h 461423"/>
              <a:gd name="connsiteX1" fmla="*/ 0 w 2221992"/>
              <a:gd name="connsiteY1" fmla="*/ 461423 h 461423"/>
              <a:gd name="connsiteX2" fmla="*/ 1110996 w 2221992"/>
              <a:gd name="connsiteY2" fmla="*/ 0 h 461423"/>
              <a:gd name="connsiteX3" fmla="*/ 2221992 w 2221992"/>
              <a:gd name="connsiteY3" fmla="*/ 461423 h 461423"/>
              <a:gd name="connsiteX0" fmla="*/ 0 w 2221992"/>
              <a:gd name="connsiteY0" fmla="*/ 461423 h 461423"/>
              <a:gd name="connsiteX1" fmla="*/ 1110996 w 2221992"/>
              <a:gd name="connsiteY1" fmla="*/ 0 h 461423"/>
              <a:gd name="connsiteX2" fmla="*/ 2221992 w 2221992"/>
              <a:gd name="connsiteY2" fmla="*/ 461423 h 461423"/>
              <a:gd name="connsiteX0" fmla="*/ 0 w 2221992"/>
              <a:gd name="connsiteY0" fmla="*/ 470946 h 470946"/>
              <a:gd name="connsiteX1" fmla="*/ 1060196 w 2221992"/>
              <a:gd name="connsiteY1" fmla="*/ 0 h 470946"/>
              <a:gd name="connsiteX2" fmla="*/ 2221992 w 2221992"/>
              <a:gd name="connsiteY2" fmla="*/ 470946 h 470946"/>
              <a:gd name="connsiteX0" fmla="*/ 0 w 2221992"/>
              <a:gd name="connsiteY0" fmla="*/ 474121 h 474121"/>
              <a:gd name="connsiteX1" fmla="*/ 1031621 w 2221992"/>
              <a:gd name="connsiteY1" fmla="*/ 0 h 474121"/>
              <a:gd name="connsiteX2" fmla="*/ 2221992 w 2221992"/>
              <a:gd name="connsiteY2" fmla="*/ 474121 h 474121"/>
              <a:gd name="connsiteX0" fmla="*/ 0 w 2221992"/>
              <a:gd name="connsiteY0" fmla="*/ 474118 h 474118"/>
              <a:gd name="connsiteX1" fmla="*/ 1003046 w 2221992"/>
              <a:gd name="connsiteY1" fmla="*/ 0 h 474118"/>
              <a:gd name="connsiteX2" fmla="*/ 2221992 w 2221992"/>
              <a:gd name="connsiteY2" fmla="*/ 474118 h 474118"/>
              <a:gd name="connsiteX0" fmla="*/ 0 w 2221992"/>
              <a:gd name="connsiteY0" fmla="*/ 474118 h 474118"/>
              <a:gd name="connsiteX1" fmla="*/ 1003046 w 2221992"/>
              <a:gd name="connsiteY1" fmla="*/ 0 h 474118"/>
              <a:gd name="connsiteX2" fmla="*/ 1088226 w 2221992"/>
              <a:gd name="connsiteY2" fmla="*/ 27561 h 474118"/>
              <a:gd name="connsiteX3" fmla="*/ 2221992 w 2221992"/>
              <a:gd name="connsiteY3" fmla="*/ 474118 h 474118"/>
              <a:gd name="connsiteX0" fmla="*/ 0 w 2221992"/>
              <a:gd name="connsiteY0" fmla="*/ 474118 h 474118"/>
              <a:gd name="connsiteX1" fmla="*/ 918762 w 2221992"/>
              <a:gd name="connsiteY1" fmla="*/ 34622 h 474118"/>
              <a:gd name="connsiteX2" fmla="*/ 1003046 w 2221992"/>
              <a:gd name="connsiteY2" fmla="*/ 0 h 474118"/>
              <a:gd name="connsiteX3" fmla="*/ 1088226 w 2221992"/>
              <a:gd name="connsiteY3" fmla="*/ 27561 h 474118"/>
              <a:gd name="connsiteX4" fmla="*/ 2221992 w 2221992"/>
              <a:gd name="connsiteY4" fmla="*/ 474118 h 474118"/>
              <a:gd name="connsiteX0" fmla="*/ 0 w 2221992"/>
              <a:gd name="connsiteY0" fmla="*/ 446557 h 446557"/>
              <a:gd name="connsiteX1" fmla="*/ 918762 w 2221992"/>
              <a:gd name="connsiteY1" fmla="*/ 7061 h 446557"/>
              <a:gd name="connsiteX2" fmla="*/ 999515 w 2221992"/>
              <a:gd name="connsiteY2" fmla="*/ 46579 h 446557"/>
              <a:gd name="connsiteX3" fmla="*/ 1088226 w 2221992"/>
              <a:gd name="connsiteY3" fmla="*/ 0 h 446557"/>
              <a:gd name="connsiteX4" fmla="*/ 2221992 w 2221992"/>
              <a:gd name="connsiteY4" fmla="*/ 446557 h 446557"/>
              <a:gd name="connsiteX0" fmla="*/ 0 w 1088226"/>
              <a:gd name="connsiteY0" fmla="*/ 446557 h 446557"/>
              <a:gd name="connsiteX1" fmla="*/ 918762 w 1088226"/>
              <a:gd name="connsiteY1" fmla="*/ 7061 h 446557"/>
              <a:gd name="connsiteX2" fmla="*/ 999515 w 1088226"/>
              <a:gd name="connsiteY2" fmla="*/ 46579 h 446557"/>
              <a:gd name="connsiteX3" fmla="*/ 1088226 w 1088226"/>
              <a:gd name="connsiteY3" fmla="*/ 0 h 446557"/>
              <a:gd name="connsiteX0" fmla="*/ 0 w 999515"/>
              <a:gd name="connsiteY0" fmla="*/ 439496 h 439496"/>
              <a:gd name="connsiteX1" fmla="*/ 918762 w 999515"/>
              <a:gd name="connsiteY1" fmla="*/ 0 h 439496"/>
              <a:gd name="connsiteX2" fmla="*/ 999515 w 999515"/>
              <a:gd name="connsiteY2" fmla="*/ 39518 h 439496"/>
              <a:gd name="connsiteX0" fmla="*/ 0 w 918762"/>
              <a:gd name="connsiteY0" fmla="*/ 439496 h 439496"/>
              <a:gd name="connsiteX1" fmla="*/ 918762 w 918762"/>
              <a:gd name="connsiteY1" fmla="*/ 0 h 439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8762" h="439496">
                <a:moveTo>
                  <a:pt x="0" y="439496"/>
                </a:moveTo>
                <a:lnTo>
                  <a:pt x="918762" y="0"/>
                </a:lnTo>
              </a:path>
            </a:pathLst>
          </a:custGeom>
          <a:noFill/>
          <a:ln w="15875">
            <a:gradFill flip="none" rotWithShape="1">
              <a:gsLst>
                <a:gs pos="0">
                  <a:srgbClr val="486396"/>
                </a:gs>
                <a:gs pos="70000">
                  <a:srgbClr val="889ABC"/>
                </a:gs>
              </a:gsLst>
              <a:lin ang="5400000" scaled="1"/>
              <a:tileRect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2" name="Pict - Milky Way">
            <a:extLst>
              <a:ext uri="{FF2B5EF4-FFF2-40B4-BE49-F238E27FC236}">
                <a16:creationId xmlns:a16="http://schemas.microsoft.com/office/drawing/2014/main" id="{41A6A503-0D1A-2044-80AF-8468F3D6DF5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3354" y="1822032"/>
            <a:ext cx="2221992" cy="2221992"/>
          </a:xfrm>
          <a:prstGeom prst="rect">
            <a:avLst/>
          </a:prstGeom>
          <a:ln w="38100">
            <a:solidFill>
              <a:srgbClr val="889ABC"/>
            </a:solidFill>
          </a:ln>
        </p:spPr>
      </p:pic>
      <p:pic>
        <p:nvPicPr>
          <p:cNvPr id="14" name="Pict - Milky Way">
            <a:extLst>
              <a:ext uri="{FF2B5EF4-FFF2-40B4-BE49-F238E27FC236}">
                <a16:creationId xmlns:a16="http://schemas.microsoft.com/office/drawing/2014/main" id="{808184E3-E655-DC45-9E77-68FCEF644F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3354" y="1822032"/>
            <a:ext cx="2221992" cy="2221992"/>
          </a:xfrm>
          <a:prstGeom prst="rect">
            <a:avLst/>
          </a:prstGeom>
          <a:ln>
            <a:solidFill>
              <a:srgbClr val="889ABC"/>
            </a:solidFill>
          </a:ln>
        </p:spPr>
      </p:pic>
      <p:sp>
        <p:nvSpPr>
          <p:cNvPr id="27" name="TextBox - Size Milky Way">
            <a:extLst>
              <a:ext uri="{FF2B5EF4-FFF2-40B4-BE49-F238E27FC236}">
                <a16:creationId xmlns:a16="http://schemas.microsoft.com/office/drawing/2014/main" id="{5AF00A11-5353-5E46-B6E2-B8CF2069C330}"/>
              </a:ext>
            </a:extLst>
          </p:cNvPr>
          <p:cNvSpPr txBox="1"/>
          <p:nvPr/>
        </p:nvSpPr>
        <p:spPr>
          <a:xfrm>
            <a:off x="5083354" y="4046484"/>
            <a:ext cx="1301959" cy="4247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35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9DC3E6"/>
                </a:solidFill>
              </a:rPr>
              <a:t>Size: 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~100 kilo light years</a:t>
            </a:r>
          </a:p>
        </p:txBody>
      </p:sp>
      <p:sp>
        <p:nvSpPr>
          <p:cNvPr id="32" name="TextBox - Age Milky Way">
            <a:extLst>
              <a:ext uri="{FF2B5EF4-FFF2-40B4-BE49-F238E27FC236}">
                <a16:creationId xmlns:a16="http://schemas.microsoft.com/office/drawing/2014/main" id="{BB654327-3D34-2043-BA53-2AE5F9250119}"/>
              </a:ext>
            </a:extLst>
          </p:cNvPr>
          <p:cNvSpPr txBox="1"/>
          <p:nvPr/>
        </p:nvSpPr>
        <p:spPr>
          <a:xfrm>
            <a:off x="5083354" y="3614693"/>
            <a:ext cx="1204176" cy="435760"/>
          </a:xfrm>
          <a:prstGeom prst="rect">
            <a:avLst/>
          </a:prstGeom>
          <a:noFill/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93000"/>
              </a:lnSpc>
            </a:pPr>
            <a:r>
              <a:rPr lang="en-US" sz="1200" dirty="0">
                <a:solidFill>
                  <a:srgbClr val="9DC3E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Age:</a:t>
            </a:r>
          </a:p>
          <a:p>
            <a:pPr>
              <a:lnSpc>
                <a:spcPct val="93000"/>
              </a:lnSpc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~13.6 billion years</a:t>
            </a:r>
          </a:p>
        </p:txBody>
      </p:sp>
      <p:sp>
        <p:nvSpPr>
          <p:cNvPr id="26" name="TextBox - Milky Way">
            <a:extLst>
              <a:ext uri="{FF2B5EF4-FFF2-40B4-BE49-F238E27FC236}">
                <a16:creationId xmlns:a16="http://schemas.microsoft.com/office/drawing/2014/main" id="{2CA36461-89CC-5F4E-95C5-3D48841F8830}"/>
              </a:ext>
            </a:extLst>
          </p:cNvPr>
          <p:cNvSpPr txBox="1"/>
          <p:nvPr/>
        </p:nvSpPr>
        <p:spPr>
          <a:xfrm>
            <a:off x="5083354" y="1822032"/>
            <a:ext cx="827150" cy="478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3000"/>
              </a:lnSpc>
            </a:pPr>
            <a:r>
              <a:rPr lang="en-US" sz="1350" dirty="0">
                <a:solidFill>
                  <a:srgbClr val="FFD484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</a:t>
            </a:r>
          </a:p>
          <a:p>
            <a:pPr>
              <a:lnSpc>
                <a:spcPct val="93000"/>
              </a:lnSpc>
            </a:pPr>
            <a:r>
              <a:rPr lang="en-US" sz="1350" dirty="0">
                <a:solidFill>
                  <a:srgbClr val="FFD484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Milky Way</a:t>
            </a:r>
            <a:endParaRPr lang="en-US" sz="1200" dirty="0">
              <a:solidFill>
                <a:srgbClr val="FFD484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8" name="Triangle-1 - white trans">
            <a:extLst>
              <a:ext uri="{FF2B5EF4-FFF2-40B4-BE49-F238E27FC236}">
                <a16:creationId xmlns:a16="http://schemas.microsoft.com/office/drawing/2014/main" id="{ADFAB776-A723-7045-8DDF-B9A4720273F0}"/>
              </a:ext>
            </a:extLst>
          </p:cNvPr>
          <p:cNvSpPr/>
          <p:nvPr/>
        </p:nvSpPr>
        <p:spPr>
          <a:xfrm rot="16200000">
            <a:off x="5346257" y="3041890"/>
            <a:ext cx="2221992" cy="474118"/>
          </a:xfrm>
          <a:custGeom>
            <a:avLst/>
            <a:gdLst>
              <a:gd name="connsiteX0" fmla="*/ 0 w 2221992"/>
              <a:gd name="connsiteY0" fmla="*/ 461423 h 461423"/>
              <a:gd name="connsiteX1" fmla="*/ 1110996 w 2221992"/>
              <a:gd name="connsiteY1" fmla="*/ 0 h 461423"/>
              <a:gd name="connsiteX2" fmla="*/ 2221992 w 2221992"/>
              <a:gd name="connsiteY2" fmla="*/ 461423 h 461423"/>
              <a:gd name="connsiteX3" fmla="*/ 0 w 2221992"/>
              <a:gd name="connsiteY3" fmla="*/ 461423 h 461423"/>
              <a:gd name="connsiteX0" fmla="*/ 0 w 2221992"/>
              <a:gd name="connsiteY0" fmla="*/ 461423 h 461423"/>
              <a:gd name="connsiteX1" fmla="*/ 1110996 w 2221992"/>
              <a:gd name="connsiteY1" fmla="*/ 0 h 461423"/>
              <a:gd name="connsiteX2" fmla="*/ 2221992 w 2221992"/>
              <a:gd name="connsiteY2" fmla="*/ 461423 h 461423"/>
              <a:gd name="connsiteX3" fmla="*/ 1340130 w 2221992"/>
              <a:gd name="connsiteY3" fmla="*/ 453740 h 461423"/>
              <a:gd name="connsiteX4" fmla="*/ 0 w 2221992"/>
              <a:gd name="connsiteY4" fmla="*/ 461423 h 461423"/>
              <a:gd name="connsiteX0" fmla="*/ 1340130 w 2221992"/>
              <a:gd name="connsiteY0" fmla="*/ 453740 h 545180"/>
              <a:gd name="connsiteX1" fmla="*/ 0 w 2221992"/>
              <a:gd name="connsiteY1" fmla="*/ 461423 h 545180"/>
              <a:gd name="connsiteX2" fmla="*/ 1110996 w 2221992"/>
              <a:gd name="connsiteY2" fmla="*/ 0 h 545180"/>
              <a:gd name="connsiteX3" fmla="*/ 2221992 w 2221992"/>
              <a:gd name="connsiteY3" fmla="*/ 461423 h 545180"/>
              <a:gd name="connsiteX4" fmla="*/ 1431570 w 2221992"/>
              <a:gd name="connsiteY4" fmla="*/ 545180 h 545180"/>
              <a:gd name="connsiteX0" fmla="*/ 1340130 w 2221992"/>
              <a:gd name="connsiteY0" fmla="*/ 453740 h 461423"/>
              <a:gd name="connsiteX1" fmla="*/ 0 w 2221992"/>
              <a:gd name="connsiteY1" fmla="*/ 461423 h 461423"/>
              <a:gd name="connsiteX2" fmla="*/ 1110996 w 2221992"/>
              <a:gd name="connsiteY2" fmla="*/ 0 h 461423"/>
              <a:gd name="connsiteX3" fmla="*/ 2221992 w 2221992"/>
              <a:gd name="connsiteY3" fmla="*/ 461423 h 461423"/>
              <a:gd name="connsiteX0" fmla="*/ 0 w 2221992"/>
              <a:gd name="connsiteY0" fmla="*/ 461423 h 461423"/>
              <a:gd name="connsiteX1" fmla="*/ 1110996 w 2221992"/>
              <a:gd name="connsiteY1" fmla="*/ 0 h 461423"/>
              <a:gd name="connsiteX2" fmla="*/ 2221992 w 2221992"/>
              <a:gd name="connsiteY2" fmla="*/ 461423 h 461423"/>
              <a:gd name="connsiteX0" fmla="*/ 0 w 2221992"/>
              <a:gd name="connsiteY0" fmla="*/ 470946 h 470946"/>
              <a:gd name="connsiteX1" fmla="*/ 1060196 w 2221992"/>
              <a:gd name="connsiteY1" fmla="*/ 0 h 470946"/>
              <a:gd name="connsiteX2" fmla="*/ 2221992 w 2221992"/>
              <a:gd name="connsiteY2" fmla="*/ 470946 h 470946"/>
              <a:gd name="connsiteX0" fmla="*/ 0 w 2221992"/>
              <a:gd name="connsiteY0" fmla="*/ 474121 h 474121"/>
              <a:gd name="connsiteX1" fmla="*/ 1031621 w 2221992"/>
              <a:gd name="connsiteY1" fmla="*/ 0 h 474121"/>
              <a:gd name="connsiteX2" fmla="*/ 2221992 w 2221992"/>
              <a:gd name="connsiteY2" fmla="*/ 474121 h 474121"/>
              <a:gd name="connsiteX0" fmla="*/ 0 w 2221992"/>
              <a:gd name="connsiteY0" fmla="*/ 474118 h 474118"/>
              <a:gd name="connsiteX1" fmla="*/ 1003046 w 2221992"/>
              <a:gd name="connsiteY1" fmla="*/ 0 h 474118"/>
              <a:gd name="connsiteX2" fmla="*/ 2221992 w 2221992"/>
              <a:gd name="connsiteY2" fmla="*/ 474118 h 47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21992" h="474118">
                <a:moveTo>
                  <a:pt x="0" y="474118"/>
                </a:moveTo>
                <a:lnTo>
                  <a:pt x="1003046" y="0"/>
                </a:lnTo>
                <a:lnTo>
                  <a:pt x="2221992" y="474118"/>
                </a:lnTo>
              </a:path>
            </a:pathLst>
          </a:custGeom>
          <a:noFill/>
          <a:ln w="15875">
            <a:gradFill flip="none" rotWithShape="1">
              <a:gsLst>
                <a:gs pos="0">
                  <a:srgbClr val="486396"/>
                </a:gs>
                <a:gs pos="70000">
                  <a:srgbClr val="889ABC"/>
                </a:gs>
              </a:gsLst>
              <a:lin ang="5400000" scaled="1"/>
              <a:tileRect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E3BC6DD2-874D-E54D-8B4D-40F760BF48DF}"/>
              </a:ext>
            </a:extLst>
          </p:cNvPr>
          <p:cNvSpPr>
            <a:spLocks noChangeAspect="1"/>
          </p:cNvSpPr>
          <p:nvPr/>
        </p:nvSpPr>
        <p:spPr>
          <a:xfrm>
            <a:off x="7660372" y="906703"/>
            <a:ext cx="896112" cy="896112"/>
          </a:xfrm>
          <a:prstGeom prst="ellipse">
            <a:avLst/>
          </a:prstGeom>
          <a:solidFill>
            <a:schemeClr val="accent3">
              <a:lumMod val="60000"/>
              <a:lumOff val="40000"/>
              <a:alpha val="67000"/>
            </a:schemeClr>
          </a:solidFill>
          <a:ln>
            <a:noFill/>
          </a:ln>
          <a:effectLst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8" name="Rotating Earth GIF">
            <a:extLst>
              <a:ext uri="{FF2B5EF4-FFF2-40B4-BE49-F238E27FC236}">
                <a16:creationId xmlns:a16="http://schemas.microsoft.com/office/drawing/2014/main" id="{98E00F20-02CC-BD4F-AF2A-2B161E4B4D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0573" y="876904"/>
            <a:ext cx="955711" cy="955711"/>
          </a:xfrm>
          <a:prstGeom prst="rect">
            <a:avLst/>
          </a:prstGeom>
        </p:spPr>
      </p:pic>
      <p:pic>
        <p:nvPicPr>
          <p:cNvPr id="46" name="Pict - Solar System rb">
            <a:extLst>
              <a:ext uri="{FF2B5EF4-FFF2-40B4-BE49-F238E27FC236}">
                <a16:creationId xmlns:a16="http://schemas.microsoft.com/office/drawing/2014/main" id="{9DC0631E-0B11-1341-BB3E-34E44A29E83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700662" y="2165557"/>
            <a:ext cx="2221992" cy="2221992"/>
          </a:xfrm>
          <a:prstGeom prst="rect">
            <a:avLst/>
          </a:prstGeom>
          <a:ln w="38100">
            <a:solidFill>
              <a:srgbClr val="889ABC"/>
            </a:solidFill>
          </a:ln>
        </p:spPr>
      </p:pic>
      <p:pic>
        <p:nvPicPr>
          <p:cNvPr id="15" name="Pict - Solar System rb">
            <a:extLst>
              <a:ext uri="{FF2B5EF4-FFF2-40B4-BE49-F238E27FC236}">
                <a16:creationId xmlns:a16="http://schemas.microsoft.com/office/drawing/2014/main" id="{C78539D6-B280-3B49-816A-9DC08C5748B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700662" y="2165557"/>
            <a:ext cx="2221992" cy="2221992"/>
          </a:xfrm>
          <a:prstGeom prst="rect">
            <a:avLst/>
          </a:prstGeom>
          <a:ln>
            <a:solidFill>
              <a:srgbClr val="889ABC"/>
            </a:solidFill>
          </a:ln>
        </p:spPr>
      </p:pic>
      <p:sp>
        <p:nvSpPr>
          <p:cNvPr id="30" name="TextBox - Size Solar System">
            <a:extLst>
              <a:ext uri="{FF2B5EF4-FFF2-40B4-BE49-F238E27FC236}">
                <a16:creationId xmlns:a16="http://schemas.microsoft.com/office/drawing/2014/main" id="{1BDD80B2-0521-8041-89C3-11B3303F9B0B}"/>
              </a:ext>
            </a:extLst>
          </p:cNvPr>
          <p:cNvSpPr txBox="1"/>
          <p:nvPr/>
        </p:nvSpPr>
        <p:spPr>
          <a:xfrm>
            <a:off x="6715799" y="4390869"/>
            <a:ext cx="1755609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35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9DC3E6"/>
                </a:solidFill>
              </a:rPr>
              <a:t>Size: 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~0.0005 light year </a:t>
            </a:r>
            <a:r>
              <a:rPr lang="en-US" sz="900" dirty="0">
                <a:solidFill>
                  <a:schemeClr val="accent2">
                    <a:lumMod val="75000"/>
                  </a:schemeClr>
                </a:solidFill>
              </a:rPr>
              <a:t>(to Neptune)</a:t>
            </a: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8" name="TextBox - Age Solar System">
            <a:extLst>
              <a:ext uri="{FF2B5EF4-FFF2-40B4-BE49-F238E27FC236}">
                <a16:creationId xmlns:a16="http://schemas.microsoft.com/office/drawing/2014/main" id="{C2186017-F216-9D44-B648-499B4987AD3C}"/>
              </a:ext>
            </a:extLst>
          </p:cNvPr>
          <p:cNvSpPr txBox="1"/>
          <p:nvPr/>
        </p:nvSpPr>
        <p:spPr>
          <a:xfrm>
            <a:off x="6715799" y="3951787"/>
            <a:ext cx="1133644" cy="435760"/>
          </a:xfrm>
          <a:prstGeom prst="rect">
            <a:avLst/>
          </a:prstGeom>
          <a:noFill/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93000"/>
              </a:lnSpc>
            </a:pPr>
            <a:r>
              <a:rPr lang="en-US" sz="1200" dirty="0">
                <a:solidFill>
                  <a:srgbClr val="9DC3E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Age:</a:t>
            </a:r>
          </a:p>
          <a:p>
            <a:pPr>
              <a:lnSpc>
                <a:spcPct val="93000"/>
              </a:lnSpc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~4.6 billion years</a:t>
            </a:r>
          </a:p>
        </p:txBody>
      </p:sp>
      <p:sp>
        <p:nvSpPr>
          <p:cNvPr id="31" name="TextBox - Solar System">
            <a:extLst>
              <a:ext uri="{FF2B5EF4-FFF2-40B4-BE49-F238E27FC236}">
                <a16:creationId xmlns:a16="http://schemas.microsoft.com/office/drawing/2014/main" id="{AB33C996-62BB-6D4B-9C85-D3F37B3E9254}"/>
              </a:ext>
            </a:extLst>
          </p:cNvPr>
          <p:cNvSpPr txBox="1"/>
          <p:nvPr/>
        </p:nvSpPr>
        <p:spPr>
          <a:xfrm>
            <a:off x="6700662" y="2165557"/>
            <a:ext cx="1027845" cy="478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3000"/>
              </a:lnSpc>
            </a:pPr>
            <a:r>
              <a:rPr lang="en-US" sz="1350" dirty="0">
                <a:solidFill>
                  <a:srgbClr val="FFD484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</a:t>
            </a:r>
          </a:p>
          <a:p>
            <a:pPr>
              <a:lnSpc>
                <a:spcPct val="93000"/>
              </a:lnSpc>
            </a:pPr>
            <a:r>
              <a:rPr lang="en-US" sz="1350" dirty="0">
                <a:solidFill>
                  <a:srgbClr val="FFD484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Solar System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5615AB9-F5BC-EC44-B180-CE8AE321E9B1}"/>
              </a:ext>
            </a:extLst>
          </p:cNvPr>
          <p:cNvCxnSpPr>
            <a:cxnSpLocks/>
          </p:cNvCxnSpPr>
          <p:nvPr/>
        </p:nvCxnSpPr>
        <p:spPr>
          <a:xfrm>
            <a:off x="8105253" y="1744799"/>
            <a:ext cx="0" cy="620486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5FBF6CE-F176-CF40-AA57-33E61AF15D9E}"/>
              </a:ext>
            </a:extLst>
          </p:cNvPr>
          <p:cNvCxnSpPr>
            <a:cxnSpLocks/>
          </p:cNvCxnSpPr>
          <p:nvPr/>
        </p:nvCxnSpPr>
        <p:spPr>
          <a:xfrm flipH="1">
            <a:off x="7919197" y="2365104"/>
            <a:ext cx="192024" cy="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F60D7EF-6C88-AA46-9FA6-6C460E5BC161}"/>
              </a:ext>
            </a:extLst>
          </p:cNvPr>
          <p:cNvCxnSpPr>
            <a:cxnSpLocks/>
          </p:cNvCxnSpPr>
          <p:nvPr/>
        </p:nvCxnSpPr>
        <p:spPr>
          <a:xfrm>
            <a:off x="7922372" y="2365104"/>
            <a:ext cx="0" cy="704971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47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96296E-6 L -0.17656 0.0228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37" y="114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7284E-6 L -0.17639 0.0225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19" y="1111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6000" y="6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93827E-6 L -0.17691 0.02623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4" y="1296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60494E-6 L -0.17812 0.02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06" y="1235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9" grpId="0"/>
      <p:bldP spid="28" grpId="0"/>
      <p:bldP spid="36" grpId="0" animBg="1"/>
      <p:bldP spid="39" grpId="0"/>
      <p:bldP spid="41" grpId="0"/>
      <p:bldP spid="43" grpId="0"/>
      <p:bldP spid="35" grpId="0" animBg="1"/>
      <p:bldP spid="40" grpId="0"/>
      <p:bldP spid="42" grpId="0"/>
      <p:bldP spid="44" grpId="0"/>
      <p:bldP spid="34" grpId="0" animBg="1"/>
      <p:bldP spid="45" grpId="0" animBg="1"/>
      <p:bldP spid="27" grpId="0"/>
      <p:bldP spid="32" grpId="0"/>
      <p:bldP spid="26" grpId="0"/>
      <p:bldP spid="8" grpId="0" animBg="1"/>
      <p:bldP spid="30" grpId="0"/>
      <p:bldP spid="38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56;p13">
            <a:extLst>
              <a:ext uri="{FF2B5EF4-FFF2-40B4-BE49-F238E27FC236}">
                <a16:creationId xmlns:a16="http://schemas.microsoft.com/office/drawing/2014/main" id="{47936CC5-7A38-0043-A0C4-B9093A416D0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0942" y="1335908"/>
            <a:ext cx="2932724" cy="2607310"/>
          </a:xfrm>
          <a:prstGeom prst="rect">
            <a:avLst/>
          </a:prstGeom>
          <a:noFill/>
          <a:ln>
            <a:noFill/>
          </a:ln>
          <a:effectLst>
            <a:softEdge rad="194009"/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A06119-92B9-A545-93AC-A2954A8199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4000" y="132080"/>
            <a:ext cx="8514080" cy="205979"/>
          </a:xfrm>
        </p:spPr>
        <p:txBody>
          <a:bodyPr/>
          <a:lstStyle/>
          <a:p>
            <a:r>
              <a:rPr lang="en-US" dirty="0"/>
              <a:t>Exoplanet Communications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9BD44-5872-BE46-8AC6-75926DA7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</p:spPr>
        <p:txBody>
          <a:bodyPr/>
          <a:lstStyle/>
          <a:p>
            <a:r>
              <a:rPr lang="en-US" dirty="0">
                <a:solidFill>
                  <a:srgbClr val="E5764B"/>
                </a:solidFill>
              </a:rPr>
              <a:t>Black Holes </a:t>
            </a:r>
            <a:r>
              <a:rPr lang="en-US" sz="1600" dirty="0">
                <a:solidFill>
                  <a:srgbClr val="E5764B"/>
                </a:solidFill>
              </a:rPr>
              <a:t>– Q &amp; A</a:t>
            </a:r>
            <a:endParaRPr lang="en-US" dirty="0">
              <a:solidFill>
                <a:srgbClr val="E5764B"/>
              </a:solidFill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30C59DF-F678-154D-A55E-A94C1E1BAA4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D888B3B-88B9-C440-8DF2-4389D57B4A78}" type="datetime4">
              <a:rPr lang="en-US" smtClean="0"/>
              <a:t>September 16, 2022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81ABF5F-EE76-584D-92DA-72F79761305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F12D92B-78D8-9D4A-8BCB-B216E9524D9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6913025" y="4952849"/>
            <a:ext cx="601370" cy="122071"/>
          </a:xfrm>
        </p:spPr>
        <p:txBody>
          <a:bodyPr/>
          <a:lstStyle/>
          <a:p>
            <a:fld id="{275C533D-D968-4A70-91E2-44C7FEDAA0E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77AAC82-3B58-F84E-8B60-441A922D57F5}"/>
              </a:ext>
            </a:extLst>
          </p:cNvPr>
          <p:cNvSpPr txBox="1"/>
          <p:nvPr/>
        </p:nvSpPr>
        <p:spPr>
          <a:xfrm>
            <a:off x="7417658" y="4871803"/>
            <a:ext cx="1626110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 err="1">
                <a:solidFill>
                  <a:srgbClr val="3E556E"/>
                </a:solidFill>
              </a:rPr>
              <a:t>exoplanets.nasa.gov</a:t>
            </a:r>
            <a:endParaRPr lang="en-US" sz="1000" b="1" kern="0" spc="70" dirty="0">
              <a:solidFill>
                <a:srgbClr val="3E556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835933-18B3-D24C-B7E6-5BA78DCC9CFD}"/>
              </a:ext>
            </a:extLst>
          </p:cNvPr>
          <p:cNvSpPr txBox="1"/>
          <p:nvPr/>
        </p:nvSpPr>
        <p:spPr>
          <a:xfrm>
            <a:off x="2236839" y="762000"/>
            <a:ext cx="5180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srgbClr val="6F6462"/>
                </a:solidFill>
              </a:rPr>
              <a:t>Why does light become captured by a black hole although it has no mass?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574D44-6F9A-EB47-9937-7D40400264B0}"/>
              </a:ext>
            </a:extLst>
          </p:cNvPr>
          <p:cNvSpPr txBox="1"/>
          <p:nvPr/>
        </p:nvSpPr>
        <p:spPr>
          <a:xfrm>
            <a:off x="2229986" y="1847591"/>
            <a:ext cx="5582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srgbClr val="6F6462"/>
                </a:solidFill>
              </a:rPr>
              <a:t>What observatories made recent, astonishing discoveries?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FD525F-54F6-BE4A-941D-9AF6876EF498}"/>
              </a:ext>
            </a:extLst>
          </p:cNvPr>
          <p:cNvSpPr txBox="1"/>
          <p:nvPr/>
        </p:nvSpPr>
        <p:spPr>
          <a:xfrm>
            <a:off x="2228293" y="2919741"/>
            <a:ext cx="5897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srgbClr val="6F6462"/>
                </a:solidFill>
              </a:rPr>
              <a:t>Are there any black holes present near our solar system</a:t>
            </a:r>
            <a:br>
              <a:rPr lang="en-US" sz="1600" dirty="0">
                <a:solidFill>
                  <a:srgbClr val="6F6462"/>
                </a:solidFill>
              </a:rPr>
            </a:br>
            <a:r>
              <a:rPr lang="en-US" sz="1600" dirty="0">
                <a:solidFill>
                  <a:srgbClr val="6F6462"/>
                </a:solidFill>
              </a:rPr>
              <a:t>and do they affect our lives?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55980D-EE2C-B344-B3D8-B3755CF16111}"/>
              </a:ext>
            </a:extLst>
          </p:cNvPr>
          <p:cNvSpPr txBox="1"/>
          <p:nvPr/>
        </p:nvSpPr>
        <p:spPr>
          <a:xfrm>
            <a:off x="2138597" y="3400739"/>
            <a:ext cx="7001279" cy="630942"/>
          </a:xfrm>
          <a:prstGeom prst="rect">
            <a:avLst/>
          </a:prstGeom>
          <a:noFill/>
        </p:spPr>
        <p:txBody>
          <a:bodyPr wrap="square" lIns="182880" tIns="91440" rIns="0" rtlCol="0">
            <a:spAutoFit/>
          </a:bodyPr>
          <a:lstStyle/>
          <a:p>
            <a:pPr>
              <a:tabLst>
                <a:tab pos="280988" algn="l"/>
              </a:tabLst>
            </a:pPr>
            <a:r>
              <a:rPr lang="en-US" sz="1600" b="1" dirty="0">
                <a:solidFill>
                  <a:srgbClr val="E5764B"/>
                </a:solidFill>
              </a:rPr>
              <a:t>A: </a:t>
            </a:r>
            <a:r>
              <a:rPr lang="en-US" sz="1600" dirty="0">
                <a:solidFill>
                  <a:srgbClr val="F9C36B"/>
                </a:solidFill>
              </a:rPr>
              <a:t>Probably not, the nearest black hole currently known is about 1,500</a:t>
            </a:r>
          </a:p>
          <a:p>
            <a:pPr>
              <a:tabLst>
                <a:tab pos="280988" algn="l"/>
              </a:tabLst>
            </a:pPr>
            <a:r>
              <a:rPr lang="en-US" sz="1600" dirty="0">
                <a:solidFill>
                  <a:srgbClr val="F9C36B"/>
                </a:solidFill>
              </a:rPr>
              <a:t>     light-year away from the Earth.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91E5BE-813A-D249-ACCB-03F1111AA413}"/>
              </a:ext>
            </a:extLst>
          </p:cNvPr>
          <p:cNvSpPr txBox="1"/>
          <p:nvPr/>
        </p:nvSpPr>
        <p:spPr>
          <a:xfrm>
            <a:off x="2142714" y="2060698"/>
            <a:ext cx="7001279" cy="877163"/>
          </a:xfrm>
          <a:prstGeom prst="rect">
            <a:avLst/>
          </a:prstGeom>
          <a:noFill/>
        </p:spPr>
        <p:txBody>
          <a:bodyPr wrap="square" lIns="182880" tIns="91440" rIns="0" rtlCol="0">
            <a:spAutoFit/>
          </a:bodyPr>
          <a:lstStyle/>
          <a:p>
            <a:pPr>
              <a:tabLst>
                <a:tab pos="280988" algn="l"/>
              </a:tabLst>
            </a:pPr>
            <a:r>
              <a:rPr lang="en-US" sz="1600" b="1" dirty="0">
                <a:solidFill>
                  <a:srgbClr val="E5764B"/>
                </a:solidFill>
              </a:rPr>
              <a:t>A:</a:t>
            </a:r>
            <a:r>
              <a:rPr lang="en-US" sz="1600" dirty="0">
                <a:solidFill>
                  <a:srgbClr val="E5764B"/>
                </a:solidFill>
              </a:rPr>
              <a:t> </a:t>
            </a:r>
            <a:r>
              <a:rPr lang="en-US" sz="1600" dirty="0">
                <a:solidFill>
                  <a:srgbClr val="F9C36B"/>
                </a:solidFill>
              </a:rPr>
              <a:t>A black hole’s shadow was detected by the Event Horizon Telescope,</a:t>
            </a:r>
            <a:br>
              <a:rPr lang="en-US" sz="1600" dirty="0">
                <a:solidFill>
                  <a:srgbClr val="F9C36B"/>
                </a:solidFill>
              </a:rPr>
            </a:br>
            <a:r>
              <a:rPr lang="en-US" sz="1600" dirty="0">
                <a:solidFill>
                  <a:srgbClr val="F9C36B"/>
                </a:solidFill>
              </a:rPr>
              <a:t>	and gravitational waves from collisions of black holes were detected</a:t>
            </a:r>
            <a:br>
              <a:rPr lang="en-US" sz="1600" dirty="0">
                <a:solidFill>
                  <a:srgbClr val="F9C36B"/>
                </a:solidFill>
              </a:rPr>
            </a:br>
            <a:r>
              <a:rPr lang="en-US" sz="1600" dirty="0">
                <a:solidFill>
                  <a:srgbClr val="F9C36B"/>
                </a:solidFill>
              </a:rPr>
              <a:t>	by LIGO and VIRGO.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58F710-529F-9841-9A01-DC5B4B384968}"/>
              </a:ext>
            </a:extLst>
          </p:cNvPr>
          <p:cNvSpPr txBox="1"/>
          <p:nvPr/>
        </p:nvSpPr>
        <p:spPr>
          <a:xfrm>
            <a:off x="2145332" y="1243065"/>
            <a:ext cx="6764628" cy="630942"/>
          </a:xfrm>
          <a:prstGeom prst="rect">
            <a:avLst/>
          </a:prstGeom>
          <a:noFill/>
        </p:spPr>
        <p:txBody>
          <a:bodyPr wrap="square" lIns="182880" tIns="91440" rIns="0" rtlCol="0">
            <a:spAutoFit/>
          </a:bodyPr>
          <a:lstStyle/>
          <a:p>
            <a:pPr>
              <a:tabLst>
                <a:tab pos="280988" algn="l"/>
              </a:tabLst>
            </a:pPr>
            <a:r>
              <a:rPr lang="en-US" sz="1600" b="1" dirty="0">
                <a:solidFill>
                  <a:srgbClr val="E5764B"/>
                </a:solidFill>
              </a:rPr>
              <a:t>A:</a:t>
            </a:r>
            <a:r>
              <a:rPr lang="en-US" sz="1600" dirty="0">
                <a:solidFill>
                  <a:srgbClr val="E5764B"/>
                </a:solidFill>
              </a:rPr>
              <a:t> </a:t>
            </a:r>
            <a:r>
              <a:rPr lang="en-US" sz="1600" dirty="0">
                <a:solidFill>
                  <a:srgbClr val="F9C36B"/>
                </a:solidFill>
              </a:rPr>
              <a:t>Einstein proposed that gravity ”bends” spacetime. Light travels along </a:t>
            </a:r>
          </a:p>
          <a:p>
            <a:pPr>
              <a:tabLst>
                <a:tab pos="280988" algn="l"/>
              </a:tabLst>
            </a:pPr>
            <a:r>
              <a:rPr lang="en-US" sz="1600" dirty="0">
                <a:solidFill>
                  <a:srgbClr val="F9C36B"/>
                </a:solidFill>
              </a:rPr>
              <a:t>     it, so light is captured by very massive bodies like black holes.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C3ECC5D-5EC1-5043-88C4-4591AFBA83F5}"/>
              </a:ext>
            </a:extLst>
          </p:cNvPr>
          <p:cNvSpPr txBox="1"/>
          <p:nvPr/>
        </p:nvSpPr>
        <p:spPr>
          <a:xfrm>
            <a:off x="2228293" y="4023249"/>
            <a:ext cx="4935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srgbClr val="6F6462"/>
                </a:solidFill>
              </a:rPr>
              <a:t>Can black holes eat up the entire galaxy?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44CCC3-82AD-0B4C-815D-921E3508DDED}"/>
              </a:ext>
            </a:extLst>
          </p:cNvPr>
          <p:cNvSpPr txBox="1"/>
          <p:nvPr/>
        </p:nvSpPr>
        <p:spPr>
          <a:xfrm>
            <a:off x="2138597" y="4243276"/>
            <a:ext cx="7005403" cy="630942"/>
          </a:xfrm>
          <a:prstGeom prst="rect">
            <a:avLst/>
          </a:prstGeom>
          <a:noFill/>
        </p:spPr>
        <p:txBody>
          <a:bodyPr wrap="square" lIns="182880" tIns="91440" rIns="0" rtlCol="0">
            <a:spAutoFit/>
          </a:bodyPr>
          <a:lstStyle/>
          <a:p>
            <a:pPr>
              <a:tabLst>
                <a:tab pos="280988" algn="l"/>
              </a:tabLst>
            </a:pPr>
            <a:r>
              <a:rPr lang="en-US" sz="1600" b="1" dirty="0">
                <a:solidFill>
                  <a:srgbClr val="E5764B"/>
                </a:solidFill>
              </a:rPr>
              <a:t>A:</a:t>
            </a:r>
            <a:r>
              <a:rPr lang="en-US" sz="1600" dirty="0">
                <a:solidFill>
                  <a:srgbClr val="E5764B"/>
                </a:solidFill>
              </a:rPr>
              <a:t> </a:t>
            </a:r>
            <a:r>
              <a:rPr lang="en-US" sz="1600" dirty="0">
                <a:solidFill>
                  <a:srgbClr val="F9C36B"/>
                </a:solidFill>
              </a:rPr>
              <a:t>It is possible, but very unlikely; when black holes “eat” nearby objects, </a:t>
            </a:r>
          </a:p>
          <a:p>
            <a:pPr>
              <a:tabLst>
                <a:tab pos="280988" algn="l"/>
              </a:tabLst>
            </a:pPr>
            <a:r>
              <a:rPr lang="en-US" sz="1600" dirty="0">
                <a:solidFill>
                  <a:srgbClr val="F9C36B"/>
                </a:solidFill>
              </a:rPr>
              <a:t>     they “feedback” some of the energy, which prevents further eating.</a:t>
            </a:r>
          </a:p>
        </p:txBody>
      </p:sp>
    </p:spTree>
    <p:extLst>
      <p:ext uri="{BB962C8B-B14F-4D97-AF65-F5344CB8AC3E}">
        <p14:creationId xmlns:p14="http://schemas.microsoft.com/office/powerpoint/2010/main" val="109957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F646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F646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F646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3" grpId="0"/>
      <p:bldP spid="13" grpId="1"/>
      <p:bldP spid="18" grpId="0"/>
      <p:bldP spid="18" grpId="1"/>
      <p:bldP spid="21" grpId="0"/>
      <p:bldP spid="21" grpId="1"/>
      <p:bldP spid="24" grpId="0"/>
      <p:bldP spid="24" grpId="1"/>
      <p:bldP spid="23" grpId="0"/>
      <p:bldP spid="23" grpId="1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56;p13">
            <a:extLst>
              <a:ext uri="{FF2B5EF4-FFF2-40B4-BE49-F238E27FC236}">
                <a16:creationId xmlns:a16="http://schemas.microsoft.com/office/drawing/2014/main" id="{47936CC5-7A38-0043-A0C4-B9093A416D0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1579" y="1335908"/>
            <a:ext cx="2932724" cy="2607310"/>
          </a:xfrm>
          <a:prstGeom prst="rect">
            <a:avLst/>
          </a:prstGeom>
          <a:noFill/>
          <a:ln>
            <a:noFill/>
          </a:ln>
          <a:effectLst>
            <a:softEdge rad="194009"/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A06119-92B9-A545-93AC-A2954A8199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4000" y="132080"/>
            <a:ext cx="8514080" cy="205979"/>
          </a:xfrm>
        </p:spPr>
        <p:txBody>
          <a:bodyPr/>
          <a:lstStyle/>
          <a:p>
            <a:r>
              <a:rPr lang="en-US" dirty="0"/>
              <a:t>Exoplanet Communications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9BD44-5872-BE46-8AC6-75926DA7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</p:spPr>
        <p:txBody>
          <a:bodyPr/>
          <a:lstStyle/>
          <a:p>
            <a:r>
              <a:rPr lang="en-US" dirty="0">
                <a:solidFill>
                  <a:srgbClr val="E5764B"/>
                </a:solidFill>
              </a:rPr>
              <a:t>Black Holes </a:t>
            </a:r>
            <a:r>
              <a:rPr lang="en-US" sz="1600" dirty="0">
                <a:solidFill>
                  <a:srgbClr val="E5764B"/>
                </a:solidFill>
              </a:rPr>
              <a:t>– Three Kinds</a:t>
            </a:r>
            <a:endParaRPr lang="en-US" dirty="0">
              <a:solidFill>
                <a:srgbClr val="E5764B"/>
              </a:solidFill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30C59DF-F678-154D-A55E-A94C1E1BAA4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D888B3B-88B9-C440-8DF2-4389D57B4A78}" type="datetime4">
              <a:rPr lang="en-US" smtClean="0"/>
              <a:t>September 16, 2022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81ABF5F-EE76-584D-92DA-72F79761305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F12D92B-78D8-9D4A-8BCB-B216E9524D9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6913025" y="4952849"/>
            <a:ext cx="601370" cy="122071"/>
          </a:xfrm>
        </p:spPr>
        <p:txBody>
          <a:bodyPr/>
          <a:lstStyle/>
          <a:p>
            <a:fld id="{275C533D-D968-4A70-91E2-44C7FEDAA0E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77AAC82-3B58-F84E-8B60-441A922D57F5}"/>
              </a:ext>
            </a:extLst>
          </p:cNvPr>
          <p:cNvSpPr txBox="1"/>
          <p:nvPr/>
        </p:nvSpPr>
        <p:spPr>
          <a:xfrm>
            <a:off x="7417658" y="4871803"/>
            <a:ext cx="1626110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 err="1">
                <a:solidFill>
                  <a:srgbClr val="877272"/>
                </a:solidFill>
              </a:rPr>
              <a:t>exoplanets.nasa.gov</a:t>
            </a:r>
            <a:endParaRPr lang="en-US" sz="1000" b="1" kern="0" spc="70" dirty="0">
              <a:solidFill>
                <a:srgbClr val="87727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835933-18B3-D24C-B7E6-5BA78DCC9CFD}"/>
              </a:ext>
            </a:extLst>
          </p:cNvPr>
          <p:cNvSpPr txBox="1"/>
          <p:nvPr/>
        </p:nvSpPr>
        <p:spPr>
          <a:xfrm>
            <a:off x="2601405" y="1218793"/>
            <a:ext cx="209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rgbClr val="6F6462"/>
                </a:solidFill>
              </a:rPr>
              <a:t>Stellar </a:t>
            </a:r>
            <a:br>
              <a:rPr lang="en-US" dirty="0">
                <a:solidFill>
                  <a:srgbClr val="6F6462"/>
                </a:solidFill>
              </a:rPr>
            </a:br>
            <a:r>
              <a:rPr lang="en-US" dirty="0">
                <a:solidFill>
                  <a:srgbClr val="6F6462"/>
                </a:solidFill>
              </a:rPr>
              <a:t>black holes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574D44-6F9A-EB47-9937-7D40400264B0}"/>
              </a:ext>
            </a:extLst>
          </p:cNvPr>
          <p:cNvSpPr txBox="1"/>
          <p:nvPr/>
        </p:nvSpPr>
        <p:spPr>
          <a:xfrm>
            <a:off x="2601405" y="2175846"/>
            <a:ext cx="20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rgbClr val="6F6462"/>
                </a:solidFill>
              </a:rPr>
              <a:t>Intermediate-mass black holes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FD525F-54F6-BE4A-941D-9AF6876EF498}"/>
              </a:ext>
            </a:extLst>
          </p:cNvPr>
          <p:cNvSpPr txBox="1"/>
          <p:nvPr/>
        </p:nvSpPr>
        <p:spPr>
          <a:xfrm>
            <a:off x="2601405" y="3132899"/>
            <a:ext cx="20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rgbClr val="6F6462"/>
                </a:solidFill>
              </a:rPr>
              <a:t>Supermassive black holes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912B0CA-E1F7-AC49-9F57-EE59E7D3C5AB}"/>
              </a:ext>
            </a:extLst>
          </p:cNvPr>
          <p:cNvCxnSpPr>
            <a:cxnSpLocks/>
          </p:cNvCxnSpPr>
          <p:nvPr/>
        </p:nvCxnSpPr>
        <p:spPr>
          <a:xfrm>
            <a:off x="4076344" y="1521152"/>
            <a:ext cx="1307506" cy="0"/>
          </a:xfrm>
          <a:prstGeom prst="line">
            <a:avLst/>
          </a:prstGeom>
          <a:ln w="19050" cmpd="sng">
            <a:solidFill>
              <a:srgbClr val="F1F1F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4DFB5FF-7AB4-AC4E-AFED-CBD8E04F9EB4}"/>
              </a:ext>
            </a:extLst>
          </p:cNvPr>
          <p:cNvCxnSpPr>
            <a:cxnSpLocks/>
          </p:cNvCxnSpPr>
          <p:nvPr/>
        </p:nvCxnSpPr>
        <p:spPr>
          <a:xfrm>
            <a:off x="5383850" y="1512606"/>
            <a:ext cx="0" cy="973291"/>
          </a:xfrm>
          <a:prstGeom prst="line">
            <a:avLst/>
          </a:prstGeom>
          <a:ln w="19050" cmpd="sng">
            <a:solidFill>
              <a:srgbClr val="F1F1F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A70CED2-5D5E-EC43-92EA-9C214FE31228}"/>
              </a:ext>
            </a:extLst>
          </p:cNvPr>
          <p:cNvCxnSpPr>
            <a:cxnSpLocks/>
          </p:cNvCxnSpPr>
          <p:nvPr/>
        </p:nvCxnSpPr>
        <p:spPr>
          <a:xfrm>
            <a:off x="5375305" y="2478281"/>
            <a:ext cx="384560" cy="0"/>
          </a:xfrm>
          <a:prstGeom prst="line">
            <a:avLst/>
          </a:prstGeom>
          <a:ln w="19050" cmpd="sng">
            <a:solidFill>
              <a:srgbClr val="F1F1F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- response to supermassive">
            <a:extLst>
              <a:ext uri="{FF2B5EF4-FFF2-40B4-BE49-F238E27FC236}">
                <a16:creationId xmlns:a16="http://schemas.microsoft.com/office/drawing/2014/main" id="{2455980D-EE2C-B344-B3D8-B3755CF16111}"/>
              </a:ext>
            </a:extLst>
          </p:cNvPr>
          <p:cNvSpPr txBox="1"/>
          <p:nvPr/>
        </p:nvSpPr>
        <p:spPr>
          <a:xfrm>
            <a:off x="5793627" y="396430"/>
            <a:ext cx="3117917" cy="4016484"/>
          </a:xfrm>
          <a:prstGeom prst="rect">
            <a:avLst/>
          </a:prstGeom>
          <a:solidFill>
            <a:schemeClr val="tx1"/>
          </a:solidFill>
        </p:spPr>
        <p:txBody>
          <a:bodyPr wrap="square" lIns="182880" tIns="91440" rIns="0" rtlCol="0">
            <a:spAutoFit/>
          </a:bodyPr>
          <a:lstStyle/>
          <a:p>
            <a:r>
              <a:rPr lang="en-US" dirty="0">
                <a:solidFill>
                  <a:srgbClr val="E5764B"/>
                </a:solidFill>
              </a:rPr>
              <a:t>Mass:</a:t>
            </a:r>
            <a:r>
              <a:rPr lang="en-US" dirty="0">
                <a:solidFill>
                  <a:schemeClr val="bg1"/>
                </a:solidFill>
              </a:rPr>
              <a:t> between ~ 100,000 and 10 billion times the Sun</a:t>
            </a:r>
          </a:p>
          <a:p>
            <a:endParaRPr lang="en-US" dirty="0">
              <a:solidFill>
                <a:srgbClr val="E5764B"/>
              </a:solidFill>
            </a:endParaRPr>
          </a:p>
          <a:p>
            <a:r>
              <a:rPr lang="en-US" dirty="0">
                <a:solidFill>
                  <a:srgbClr val="E5764B"/>
                </a:solidFill>
              </a:rPr>
              <a:t>Size:</a:t>
            </a:r>
            <a:r>
              <a:rPr lang="en-US" dirty="0">
                <a:solidFill>
                  <a:schemeClr val="bg1"/>
                </a:solidFill>
              </a:rPr>
              <a:t> ~ 100,000 km </a:t>
            </a:r>
          </a:p>
          <a:p>
            <a:r>
              <a:rPr lang="en-US" dirty="0">
                <a:solidFill>
                  <a:srgbClr val="BB968F"/>
                </a:solidFill>
              </a:rPr>
              <a:t>(~ Jupiter’s diameter)</a:t>
            </a:r>
          </a:p>
          <a:p>
            <a:r>
              <a:rPr lang="en-US" dirty="0">
                <a:solidFill>
                  <a:schemeClr val="bg1"/>
                </a:solidFill>
              </a:rPr>
              <a:t>to ~3 billion km</a:t>
            </a:r>
          </a:p>
          <a:p>
            <a:r>
              <a:rPr lang="en-US" dirty="0">
                <a:solidFill>
                  <a:srgbClr val="BB968F"/>
                </a:solidFill>
              </a:rPr>
              <a:t>(~ Uranus’ orbit)</a:t>
            </a:r>
          </a:p>
          <a:p>
            <a:endParaRPr lang="en-US" dirty="0">
              <a:solidFill>
                <a:srgbClr val="E5764B"/>
              </a:solidFill>
            </a:endParaRPr>
          </a:p>
          <a:p>
            <a:r>
              <a:rPr lang="en-US" dirty="0">
                <a:solidFill>
                  <a:srgbClr val="E5764B"/>
                </a:solidFill>
              </a:rPr>
              <a:t>Origins:</a:t>
            </a:r>
          </a:p>
          <a:p>
            <a:r>
              <a:rPr lang="en-US" dirty="0">
                <a:solidFill>
                  <a:schemeClr val="bg1"/>
                </a:solidFill>
              </a:rPr>
              <a:t>Still unknown... </a:t>
            </a:r>
          </a:p>
          <a:p>
            <a:r>
              <a:rPr lang="en-US" dirty="0">
                <a:solidFill>
                  <a:schemeClr val="bg1"/>
                </a:solidFill>
              </a:rPr>
              <a:t>May be the accumulation of surrounding materials and merging of stellar black holes and/or dark matter</a:t>
            </a:r>
          </a:p>
        </p:txBody>
      </p:sp>
      <p:sp>
        <p:nvSpPr>
          <p:cNvPr id="24" name="TextBox - response to intermediate">
            <a:extLst>
              <a:ext uri="{FF2B5EF4-FFF2-40B4-BE49-F238E27FC236}">
                <a16:creationId xmlns:a16="http://schemas.microsoft.com/office/drawing/2014/main" id="{9F91E5BE-813A-D249-ACCB-03F1111AA413}"/>
              </a:ext>
            </a:extLst>
          </p:cNvPr>
          <p:cNvSpPr txBox="1"/>
          <p:nvPr/>
        </p:nvSpPr>
        <p:spPr>
          <a:xfrm>
            <a:off x="5791850" y="373745"/>
            <a:ext cx="2850748" cy="3462486"/>
          </a:xfrm>
          <a:prstGeom prst="rect">
            <a:avLst/>
          </a:prstGeom>
          <a:solidFill>
            <a:schemeClr val="tx1"/>
          </a:solidFill>
        </p:spPr>
        <p:txBody>
          <a:bodyPr wrap="square" lIns="182880" tIns="91440" rIns="0" rtlCol="0">
            <a:spAutoFit/>
          </a:bodyPr>
          <a:lstStyle/>
          <a:p>
            <a:r>
              <a:rPr lang="en-US" dirty="0">
                <a:solidFill>
                  <a:srgbClr val="E5764B"/>
                </a:solidFill>
              </a:rPr>
              <a:t>Mass:</a:t>
            </a:r>
            <a:r>
              <a:rPr lang="en-US" dirty="0">
                <a:solidFill>
                  <a:schemeClr val="bg1"/>
                </a:solidFill>
              </a:rPr>
              <a:t> ~ 1,000</a:t>
            </a:r>
            <a:r>
              <a:rPr lang="en-US" dirty="0">
                <a:solidFill>
                  <a:srgbClr val="BB968F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times the Sun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rgbClr val="E5764B"/>
                </a:solidFill>
              </a:rPr>
              <a:t>Size:</a:t>
            </a:r>
            <a:r>
              <a:rPr lang="en-US" dirty="0">
                <a:solidFill>
                  <a:schemeClr val="bg1"/>
                </a:solidFill>
              </a:rPr>
              <a:t> ~ 1000 km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rgbClr val="E5764B"/>
                </a:solidFill>
              </a:rPr>
              <a:t>Origins:</a:t>
            </a:r>
          </a:p>
          <a:p>
            <a:r>
              <a:rPr lang="en-US" dirty="0">
                <a:solidFill>
                  <a:schemeClr val="bg1"/>
                </a:solidFill>
              </a:rPr>
              <a:t>Still unknown... </a:t>
            </a:r>
          </a:p>
          <a:p>
            <a:r>
              <a:rPr lang="en-US" dirty="0">
                <a:solidFill>
                  <a:schemeClr val="bg1"/>
                </a:solidFill>
              </a:rPr>
              <a:t>May be the accumulation of surrounding materials and merging of stellar black holes and/or dark matter</a:t>
            </a:r>
          </a:p>
        </p:txBody>
      </p:sp>
      <p:sp>
        <p:nvSpPr>
          <p:cNvPr id="23" name="TextBox - response to stellar">
            <a:extLst>
              <a:ext uri="{FF2B5EF4-FFF2-40B4-BE49-F238E27FC236}">
                <a16:creationId xmlns:a16="http://schemas.microsoft.com/office/drawing/2014/main" id="{8958F710-529F-9841-9A01-DC5B4B384968}"/>
              </a:ext>
            </a:extLst>
          </p:cNvPr>
          <p:cNvSpPr txBox="1"/>
          <p:nvPr/>
        </p:nvSpPr>
        <p:spPr>
          <a:xfrm>
            <a:off x="5773895" y="373745"/>
            <a:ext cx="2888719" cy="2354491"/>
          </a:xfrm>
          <a:prstGeom prst="rect">
            <a:avLst/>
          </a:prstGeom>
          <a:solidFill>
            <a:schemeClr val="tx1"/>
          </a:solidFill>
        </p:spPr>
        <p:txBody>
          <a:bodyPr wrap="square" lIns="182880" tIns="91440" rIns="0" rtlCol="0">
            <a:spAutoFit/>
          </a:bodyPr>
          <a:lstStyle/>
          <a:p>
            <a:r>
              <a:rPr lang="en-US" dirty="0">
                <a:solidFill>
                  <a:srgbClr val="E5764B"/>
                </a:solidFill>
              </a:rPr>
              <a:t>Mass:</a:t>
            </a:r>
            <a:r>
              <a:rPr lang="en-US" dirty="0">
                <a:solidFill>
                  <a:schemeClr val="bg1"/>
                </a:solidFill>
              </a:rPr>
              <a:t> ~ 10 times the Sun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rgbClr val="E5764B"/>
                </a:solidFill>
              </a:rPr>
              <a:t>Size:</a:t>
            </a:r>
            <a:r>
              <a:rPr lang="en-US" dirty="0">
                <a:solidFill>
                  <a:schemeClr val="bg1"/>
                </a:solidFill>
              </a:rPr>
              <a:t> ~ 30 km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rgbClr val="E5764B"/>
                </a:solidFill>
              </a:rPr>
              <a:t>Origins:</a:t>
            </a:r>
          </a:p>
          <a:p>
            <a:r>
              <a:rPr lang="en-US" dirty="0">
                <a:solidFill>
                  <a:schemeClr val="bg1"/>
                </a:solidFill>
              </a:rPr>
              <a:t>Form after the death of massive stars (supernovae)</a:t>
            </a:r>
          </a:p>
        </p:txBody>
      </p:sp>
      <p:sp>
        <p:nvSpPr>
          <p:cNvPr id="22" name="Rectangle outline">
            <a:extLst>
              <a:ext uri="{FF2B5EF4-FFF2-40B4-BE49-F238E27FC236}">
                <a16:creationId xmlns:a16="http://schemas.microsoft.com/office/drawing/2014/main" id="{44D5D1E7-B26B-214C-97DA-F9B112DCA789}"/>
              </a:ext>
            </a:extLst>
          </p:cNvPr>
          <p:cNvSpPr/>
          <p:nvPr/>
        </p:nvSpPr>
        <p:spPr>
          <a:xfrm>
            <a:off x="5759865" y="373745"/>
            <a:ext cx="3117917" cy="4293483"/>
          </a:xfrm>
          <a:prstGeom prst="rect">
            <a:avLst/>
          </a:prstGeom>
          <a:noFill/>
          <a:ln w="19050">
            <a:solidFill>
              <a:srgbClr val="F1F1F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E7A8BA2-1819-C045-981F-6460710A918B}"/>
              </a:ext>
            </a:extLst>
          </p:cNvPr>
          <p:cNvCxnSpPr>
            <a:cxnSpLocks/>
          </p:cNvCxnSpPr>
          <p:nvPr/>
        </p:nvCxnSpPr>
        <p:spPr>
          <a:xfrm>
            <a:off x="4730097" y="2478281"/>
            <a:ext cx="1029768" cy="0"/>
          </a:xfrm>
          <a:prstGeom prst="line">
            <a:avLst/>
          </a:prstGeom>
          <a:ln w="19050" cmpd="sng">
            <a:solidFill>
              <a:srgbClr val="F1F1F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814FEF5-AD82-294D-84F5-6902FDF17CF2}"/>
              </a:ext>
            </a:extLst>
          </p:cNvPr>
          <p:cNvCxnSpPr>
            <a:cxnSpLocks/>
          </p:cNvCxnSpPr>
          <p:nvPr/>
        </p:nvCxnSpPr>
        <p:spPr>
          <a:xfrm>
            <a:off x="4309533" y="3477273"/>
            <a:ext cx="1074317" cy="0"/>
          </a:xfrm>
          <a:prstGeom prst="line">
            <a:avLst/>
          </a:prstGeom>
          <a:ln w="19050" cmpd="sng">
            <a:solidFill>
              <a:srgbClr val="F1F1F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01D045C-AE8F-3047-A44D-2D5980756420}"/>
              </a:ext>
            </a:extLst>
          </p:cNvPr>
          <p:cNvCxnSpPr>
            <a:cxnSpLocks/>
          </p:cNvCxnSpPr>
          <p:nvPr/>
        </p:nvCxnSpPr>
        <p:spPr>
          <a:xfrm>
            <a:off x="5383850" y="2470276"/>
            <a:ext cx="0" cy="1006997"/>
          </a:xfrm>
          <a:prstGeom prst="line">
            <a:avLst/>
          </a:prstGeom>
          <a:ln w="19050" cmpd="sng">
            <a:solidFill>
              <a:srgbClr val="F1F1F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1FE7F2-4B4F-904A-9FA0-1AEE82E6DBF1}"/>
              </a:ext>
            </a:extLst>
          </p:cNvPr>
          <p:cNvCxnSpPr>
            <a:cxnSpLocks/>
          </p:cNvCxnSpPr>
          <p:nvPr/>
        </p:nvCxnSpPr>
        <p:spPr>
          <a:xfrm>
            <a:off x="5375305" y="2478281"/>
            <a:ext cx="384560" cy="0"/>
          </a:xfrm>
          <a:prstGeom prst="line">
            <a:avLst/>
          </a:prstGeom>
          <a:ln w="19050" cmpd="sng">
            <a:solidFill>
              <a:srgbClr val="F1F1F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35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F646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"/>
                            </p:stCondLst>
                            <p:childTnLst>
                              <p:par>
                                <p:cTn id="5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F646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9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00"/>
                            </p:stCondLst>
                            <p:childTnLst>
                              <p:par>
                                <p:cTn id="88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3" grpId="0"/>
      <p:bldP spid="13" grpId="1"/>
      <p:bldP spid="18" grpId="0"/>
      <p:bldP spid="21" grpId="0" animBg="1"/>
      <p:bldP spid="24" grpId="0" animBg="1"/>
      <p:bldP spid="24" grpId="1" animBg="1"/>
      <p:bldP spid="23" grpId="0" animBg="1"/>
      <p:bldP spid="23" grpId="1" animBg="1"/>
      <p:bldP spid="22" grpId="0" animBg="1"/>
      <p:bldP spid="22" grpId="1" animBg="1"/>
      <p:bldP spid="22" grpId="2" animBg="1"/>
      <p:bldP spid="22" grpId="3" animBg="1"/>
      <p:bldP spid="22" grpId="4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 - a single die">
            <a:extLst>
              <a:ext uri="{FF2B5EF4-FFF2-40B4-BE49-F238E27FC236}">
                <a16:creationId xmlns:a16="http://schemas.microsoft.com/office/drawing/2014/main" id="{5D708D6F-222F-7B48-8B34-780B1A0295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44592" y="1990468"/>
            <a:ext cx="953897" cy="995629"/>
          </a:xfrm>
          <a:prstGeom prst="rect">
            <a:avLst/>
          </a:prstGeom>
        </p:spPr>
      </p:pic>
      <p:grpSp>
        <p:nvGrpSpPr>
          <p:cNvPr id="33" name="Pic GROUP - Magnifying Glass">
            <a:extLst>
              <a:ext uri="{FF2B5EF4-FFF2-40B4-BE49-F238E27FC236}">
                <a16:creationId xmlns:a16="http://schemas.microsoft.com/office/drawing/2014/main" id="{E49B1FD1-9104-BA44-84C0-19C003013413}"/>
              </a:ext>
            </a:extLst>
          </p:cNvPr>
          <p:cNvGrpSpPr/>
          <p:nvPr/>
        </p:nvGrpSpPr>
        <p:grpSpPr>
          <a:xfrm>
            <a:off x="6023906" y="595217"/>
            <a:ext cx="5941640" cy="9318054"/>
            <a:chOff x="5907173" y="1051560"/>
            <a:chExt cx="5941640" cy="9318054"/>
          </a:xfrm>
        </p:grpSpPr>
        <p:pic>
          <p:nvPicPr>
            <p:cNvPr id="34" name="Pic - Magnifying Glass">
              <a:extLst>
                <a:ext uri="{FF2B5EF4-FFF2-40B4-BE49-F238E27FC236}">
                  <a16:creationId xmlns:a16="http://schemas.microsoft.com/office/drawing/2014/main" id="{78AA8B5E-3CCB-5143-834D-A685977FC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07173" y="1051560"/>
              <a:ext cx="5339797" cy="5143500"/>
            </a:xfrm>
            <a:prstGeom prst="rect">
              <a:avLst/>
            </a:prstGeom>
          </p:spPr>
        </p:pic>
        <p:cxnSp>
          <p:nvCxnSpPr>
            <p:cNvPr id="35" name="Straight Connector - ballast">
              <a:extLst>
                <a:ext uri="{FF2B5EF4-FFF2-40B4-BE49-F238E27FC236}">
                  <a16:creationId xmlns:a16="http://schemas.microsoft.com/office/drawing/2014/main" id="{B1D0FFF1-7F50-654B-9A0C-49185A263DDC}"/>
                </a:ext>
              </a:extLst>
            </p:cNvPr>
            <p:cNvCxnSpPr/>
            <p:nvPr/>
          </p:nvCxnSpPr>
          <p:spPr>
            <a:xfrm>
              <a:off x="7748300" y="10369614"/>
              <a:ext cx="4100513" cy="0"/>
            </a:xfrm>
            <a:prstGeom prst="line">
              <a:avLst/>
            </a:prstGeom>
            <a:ln w="12700" cmpd="sng">
              <a:solidFill>
                <a:schemeClr val="tx2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Black - time delay">
            <a:extLst>
              <a:ext uri="{FF2B5EF4-FFF2-40B4-BE49-F238E27FC236}">
                <a16:creationId xmlns:a16="http://schemas.microsoft.com/office/drawing/2014/main" id="{1331BF89-7B11-D248-AD6F-E05F7A7F2468}"/>
              </a:ext>
            </a:extLst>
          </p:cNvPr>
          <p:cNvSpPr/>
          <p:nvPr/>
        </p:nvSpPr>
        <p:spPr>
          <a:xfrm>
            <a:off x="9260732" y="175303"/>
            <a:ext cx="933855" cy="136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9" name="Pic - Black Hole image">
            <a:extLst>
              <a:ext uri="{FF2B5EF4-FFF2-40B4-BE49-F238E27FC236}">
                <a16:creationId xmlns:a16="http://schemas.microsoft.com/office/drawing/2014/main" id="{47936CC5-7A38-0043-A0C4-B9093A416D0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9276" y="-35560"/>
            <a:ext cx="5865448" cy="5214620"/>
          </a:xfrm>
          <a:prstGeom prst="rect">
            <a:avLst/>
          </a:prstGeom>
          <a:noFill/>
          <a:ln>
            <a:noFill/>
          </a:ln>
          <a:effectLst>
            <a:softEdge rad="197869"/>
          </a:effectLst>
        </p:spPr>
      </p:pic>
      <p:sp>
        <p:nvSpPr>
          <p:cNvPr id="5" name="Text - Exo Comm">
            <a:extLst>
              <a:ext uri="{FF2B5EF4-FFF2-40B4-BE49-F238E27FC236}">
                <a16:creationId xmlns:a16="http://schemas.microsoft.com/office/drawing/2014/main" id="{C8A06119-92B9-A545-93AC-A2954A8199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4000" y="132080"/>
            <a:ext cx="8514080" cy="205979"/>
          </a:xfrm>
        </p:spPr>
        <p:txBody>
          <a:bodyPr/>
          <a:lstStyle/>
          <a:p>
            <a:r>
              <a:rPr lang="en-US" dirty="0"/>
              <a:t>Exoplanet Communications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9BD44-5872-BE46-8AC6-75926DA7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</p:spPr>
        <p:txBody>
          <a:bodyPr/>
          <a:lstStyle/>
          <a:p>
            <a:r>
              <a:rPr lang="en-US" dirty="0">
                <a:solidFill>
                  <a:srgbClr val="E5764B"/>
                </a:solidFill>
              </a:rPr>
              <a:t>Black Holes </a:t>
            </a:r>
            <a:r>
              <a:rPr lang="en-US" sz="1600" dirty="0">
                <a:solidFill>
                  <a:srgbClr val="E5764B"/>
                </a:solidFill>
              </a:rPr>
              <a:t>– What are Black Holes?</a:t>
            </a:r>
            <a:endParaRPr lang="en-US" sz="16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30C59DF-F678-154D-A55E-A94C1E1BAA4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D888B3B-88B9-C440-8DF2-4389D57B4A78}" type="datetime4">
              <a:rPr lang="en-US" smtClean="0"/>
              <a:t>September 16, 2022</a:t>
            </a:fld>
            <a:endParaRPr lang="en-US" dirty="0"/>
          </a:p>
        </p:txBody>
      </p:sp>
      <p:sp>
        <p:nvSpPr>
          <p:cNvPr id="15" name="Footer - statement">
            <a:extLst>
              <a:ext uri="{FF2B5EF4-FFF2-40B4-BE49-F238E27FC236}">
                <a16:creationId xmlns:a16="http://schemas.microsoft.com/office/drawing/2014/main" id="{481ABF5F-EE76-584D-92DA-72F79761305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F12D92B-78D8-9D4A-8BCB-B216E9524D9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6913025" y="4952849"/>
            <a:ext cx="601370" cy="122071"/>
          </a:xfrm>
        </p:spPr>
        <p:txBody>
          <a:bodyPr/>
          <a:lstStyle/>
          <a:p>
            <a:fld id="{275C533D-D968-4A70-91E2-44C7FEDAA0E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1" name="TextBox - URL">
            <a:extLst>
              <a:ext uri="{FF2B5EF4-FFF2-40B4-BE49-F238E27FC236}">
                <a16:creationId xmlns:a16="http://schemas.microsoft.com/office/drawing/2014/main" id="{577AAC82-3B58-F84E-8B60-441A922D57F5}"/>
              </a:ext>
            </a:extLst>
          </p:cNvPr>
          <p:cNvSpPr txBox="1"/>
          <p:nvPr/>
        </p:nvSpPr>
        <p:spPr>
          <a:xfrm>
            <a:off x="7417658" y="4871803"/>
            <a:ext cx="1626110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 err="1">
                <a:solidFill>
                  <a:srgbClr val="877272"/>
                </a:solidFill>
              </a:rPr>
              <a:t>exoplanets.nasa.gov</a:t>
            </a:r>
            <a:endParaRPr lang="en-US" sz="1000" b="1" kern="0" spc="70" dirty="0">
              <a:solidFill>
                <a:srgbClr val="877272"/>
              </a:solidFill>
            </a:endParaRPr>
          </a:p>
        </p:txBody>
      </p:sp>
      <p:pic>
        <p:nvPicPr>
          <p:cNvPr id="17" name="Pic - Left Compressor">
            <a:extLst>
              <a:ext uri="{FF2B5EF4-FFF2-40B4-BE49-F238E27FC236}">
                <a16:creationId xmlns:a16="http://schemas.microsoft.com/office/drawing/2014/main" id="{744E7D0F-92CD-3E4C-AC76-0274E9659C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5400000">
            <a:off x="-767086" y="-690358"/>
            <a:ext cx="4207212" cy="6685208"/>
          </a:xfrm>
          <a:prstGeom prst="rect">
            <a:avLst/>
          </a:prstGeom>
        </p:spPr>
      </p:pic>
      <p:pic>
        <p:nvPicPr>
          <p:cNvPr id="18" name="Pic - Bottom Compressor">
            <a:extLst>
              <a:ext uri="{FF2B5EF4-FFF2-40B4-BE49-F238E27FC236}">
                <a16:creationId xmlns:a16="http://schemas.microsoft.com/office/drawing/2014/main" id="{34B8A0DD-D1E6-DF4B-B3CC-6C3092BD072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688268" y="5312894"/>
            <a:ext cx="4201732" cy="4884104"/>
          </a:xfrm>
          <a:prstGeom prst="rect">
            <a:avLst/>
          </a:prstGeom>
        </p:spPr>
      </p:pic>
      <p:pic>
        <p:nvPicPr>
          <p:cNvPr id="19" name="Pic - airliner single 1">
            <a:extLst>
              <a:ext uri="{FF2B5EF4-FFF2-40B4-BE49-F238E27FC236}">
                <a16:creationId xmlns:a16="http://schemas.microsoft.com/office/drawing/2014/main" id="{7E0EE1A2-B020-3B41-B2C8-751302A598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3666" y="2759141"/>
            <a:ext cx="2124223" cy="1452647"/>
          </a:xfrm>
          <a:prstGeom prst="rect">
            <a:avLst/>
          </a:prstGeom>
        </p:spPr>
      </p:pic>
      <p:pic>
        <p:nvPicPr>
          <p:cNvPr id="20" name="Pic - airliner single 2">
            <a:extLst>
              <a:ext uri="{FF2B5EF4-FFF2-40B4-BE49-F238E27FC236}">
                <a16:creationId xmlns:a16="http://schemas.microsoft.com/office/drawing/2014/main" id="{DEC4D823-45A3-2C4B-9C1A-47851382E2C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608604" y="2592887"/>
            <a:ext cx="2124222" cy="1452647"/>
          </a:xfrm>
          <a:prstGeom prst="rect">
            <a:avLst/>
          </a:prstGeom>
        </p:spPr>
      </p:pic>
      <p:pic>
        <p:nvPicPr>
          <p:cNvPr id="21" name="Pic - airliner single 3">
            <a:extLst>
              <a:ext uri="{FF2B5EF4-FFF2-40B4-BE49-F238E27FC236}">
                <a16:creationId xmlns:a16="http://schemas.microsoft.com/office/drawing/2014/main" id="{A7C4F7B4-452F-BF4C-B527-88EE7DCC5D6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608604" y="2366899"/>
            <a:ext cx="2124222" cy="1452647"/>
          </a:xfrm>
          <a:prstGeom prst="rect">
            <a:avLst/>
          </a:prstGeom>
        </p:spPr>
      </p:pic>
      <p:pic>
        <p:nvPicPr>
          <p:cNvPr id="22" name="Pic - airliner single 4">
            <a:extLst>
              <a:ext uri="{FF2B5EF4-FFF2-40B4-BE49-F238E27FC236}">
                <a16:creationId xmlns:a16="http://schemas.microsoft.com/office/drawing/2014/main" id="{AEE9ED09-CF34-464C-BDBA-3664089AFE9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608604" y="2164343"/>
            <a:ext cx="2124222" cy="1452646"/>
          </a:xfrm>
          <a:prstGeom prst="rect">
            <a:avLst/>
          </a:prstGeom>
        </p:spPr>
      </p:pic>
      <p:pic>
        <p:nvPicPr>
          <p:cNvPr id="23" name="Pic - airliner single 5">
            <a:extLst>
              <a:ext uri="{FF2B5EF4-FFF2-40B4-BE49-F238E27FC236}">
                <a16:creationId xmlns:a16="http://schemas.microsoft.com/office/drawing/2014/main" id="{63C9DA09-BFA9-EC4D-808C-917005EBBB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3666" y="2006854"/>
            <a:ext cx="2124223" cy="1452647"/>
          </a:xfrm>
          <a:prstGeom prst="rect">
            <a:avLst/>
          </a:prstGeom>
        </p:spPr>
      </p:pic>
      <p:pic>
        <p:nvPicPr>
          <p:cNvPr id="24" name="Pic - airliner single 6">
            <a:extLst>
              <a:ext uri="{FF2B5EF4-FFF2-40B4-BE49-F238E27FC236}">
                <a16:creationId xmlns:a16="http://schemas.microsoft.com/office/drawing/2014/main" id="{AA181C62-090C-4E47-B6EC-51353DDEE2E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608604" y="1834885"/>
            <a:ext cx="2124222" cy="1452647"/>
          </a:xfrm>
          <a:prstGeom prst="rect">
            <a:avLst/>
          </a:prstGeom>
        </p:spPr>
      </p:pic>
      <p:pic>
        <p:nvPicPr>
          <p:cNvPr id="25" name="Pic - airliner single 7">
            <a:extLst>
              <a:ext uri="{FF2B5EF4-FFF2-40B4-BE49-F238E27FC236}">
                <a16:creationId xmlns:a16="http://schemas.microsoft.com/office/drawing/2014/main" id="{B21A63F1-EE7C-B248-8A3C-89C6357180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3666" y="1636925"/>
            <a:ext cx="2124223" cy="1452647"/>
          </a:xfrm>
          <a:prstGeom prst="rect">
            <a:avLst/>
          </a:prstGeom>
        </p:spPr>
      </p:pic>
      <p:pic>
        <p:nvPicPr>
          <p:cNvPr id="26" name="Pic - airliner single 8">
            <a:extLst>
              <a:ext uri="{FF2B5EF4-FFF2-40B4-BE49-F238E27FC236}">
                <a16:creationId xmlns:a16="http://schemas.microsoft.com/office/drawing/2014/main" id="{56F72F8E-A357-E447-BE25-30A3EA6DBAE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608604" y="1452499"/>
            <a:ext cx="2124222" cy="1452647"/>
          </a:xfrm>
          <a:prstGeom prst="rect">
            <a:avLst/>
          </a:prstGeom>
        </p:spPr>
      </p:pic>
      <p:pic>
        <p:nvPicPr>
          <p:cNvPr id="27" name="Pic - airliner single 9">
            <a:extLst>
              <a:ext uri="{FF2B5EF4-FFF2-40B4-BE49-F238E27FC236}">
                <a16:creationId xmlns:a16="http://schemas.microsoft.com/office/drawing/2014/main" id="{516F431E-3F3A-8647-8245-C37CE8ACC39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608604" y="1250838"/>
            <a:ext cx="2124222" cy="1452646"/>
          </a:xfrm>
          <a:prstGeom prst="rect">
            <a:avLst/>
          </a:prstGeom>
        </p:spPr>
      </p:pic>
      <p:pic>
        <p:nvPicPr>
          <p:cNvPr id="28" name="Pic - airliner single 10">
            <a:extLst>
              <a:ext uri="{FF2B5EF4-FFF2-40B4-BE49-F238E27FC236}">
                <a16:creationId xmlns:a16="http://schemas.microsoft.com/office/drawing/2014/main" id="{8B6270E1-B0D2-FE4C-A443-F50FB27790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3666" y="1087223"/>
            <a:ext cx="2124223" cy="1452647"/>
          </a:xfrm>
          <a:prstGeom prst="rect">
            <a:avLst/>
          </a:prstGeom>
        </p:spPr>
      </p:pic>
      <p:pic>
        <p:nvPicPr>
          <p:cNvPr id="29" name="Pic - Airliner stack">
            <a:extLst>
              <a:ext uri="{FF2B5EF4-FFF2-40B4-BE49-F238E27FC236}">
                <a16:creationId xmlns:a16="http://schemas.microsoft.com/office/drawing/2014/main" id="{17434DF4-3AAF-4E4C-B088-9189C6CCDF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115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8841" y="1888740"/>
            <a:ext cx="2366192" cy="1968274"/>
          </a:xfrm>
          <a:prstGeom prst="rect">
            <a:avLst/>
          </a:prstGeom>
        </p:spPr>
      </p:pic>
      <p:pic>
        <p:nvPicPr>
          <p:cNvPr id="30" name="Pic - Right Compressor">
            <a:extLst>
              <a:ext uri="{FF2B5EF4-FFF2-40B4-BE49-F238E27FC236}">
                <a16:creationId xmlns:a16="http://schemas.microsoft.com/office/drawing/2014/main" id="{D70AC634-216D-0E46-B2E7-4E6EAF5427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9087401" y="62994"/>
            <a:ext cx="4201732" cy="5143500"/>
          </a:xfrm>
          <a:prstGeom prst="rect">
            <a:avLst/>
          </a:prstGeom>
        </p:spPr>
      </p:pic>
      <p:pic>
        <p:nvPicPr>
          <p:cNvPr id="31" name="Pic - Top Compressor">
            <a:extLst>
              <a:ext uri="{FF2B5EF4-FFF2-40B4-BE49-F238E27FC236}">
                <a16:creationId xmlns:a16="http://schemas.microsoft.com/office/drawing/2014/main" id="{1BDCDDD5-366D-E741-A579-99FDC3A53E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88268" y="-5256657"/>
            <a:ext cx="4201732" cy="5143500"/>
          </a:xfrm>
          <a:prstGeom prst="rect">
            <a:avLst/>
          </a:prstGeom>
        </p:spPr>
      </p:pic>
      <p:sp>
        <p:nvSpPr>
          <p:cNvPr id="38" name="TextBox - One description...">
            <a:extLst>
              <a:ext uri="{FF2B5EF4-FFF2-40B4-BE49-F238E27FC236}">
                <a16:creationId xmlns:a16="http://schemas.microsoft.com/office/drawing/2014/main" id="{6FC8F63B-CB63-E740-AEF2-237AF49D4C53}"/>
              </a:ext>
            </a:extLst>
          </p:cNvPr>
          <p:cNvSpPr txBox="1"/>
          <p:nvPr/>
        </p:nvSpPr>
        <p:spPr>
          <a:xfrm>
            <a:off x="4462344" y="1138771"/>
            <a:ext cx="315261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3"/>
            <a:r>
              <a:rPr lang="en-US" dirty="0">
                <a:solidFill>
                  <a:srgbClr val="E5764B"/>
                </a:solidFill>
              </a:rPr>
              <a:t>One description…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An astronomical object that is very, very massive, and yet whose mass is contained in a very, very small volume.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39" name="TextBox - Numbers...">
            <a:extLst>
              <a:ext uri="{FF2B5EF4-FFF2-40B4-BE49-F238E27FC236}">
                <a16:creationId xmlns:a16="http://schemas.microsoft.com/office/drawing/2014/main" id="{3086CFBA-C3E5-7945-B724-0953D90C44F4}"/>
              </a:ext>
            </a:extLst>
          </p:cNvPr>
          <p:cNvSpPr txBox="1"/>
          <p:nvPr/>
        </p:nvSpPr>
        <p:spPr>
          <a:xfrm>
            <a:off x="4530090" y="2822616"/>
            <a:ext cx="381344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5764B"/>
                </a:solidFill>
              </a:rPr>
              <a:t>Numbers…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Black holes are </a:t>
            </a:r>
            <a:r>
              <a:rPr lang="en-US" spc="-2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,000 times more massive than that of the Sun, </a:t>
            </a:r>
          </a:p>
          <a:p>
            <a:r>
              <a:rPr lang="en-US" dirty="0">
                <a:solidFill>
                  <a:schemeClr val="bg1"/>
                </a:solidFill>
              </a:rPr>
              <a:t>yet with about the size of Earth.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rgbClr val="877272"/>
                </a:solidFill>
              </a:rPr>
              <a:t>(Applies to intermediate-mass black holes)</a:t>
            </a:r>
          </a:p>
        </p:txBody>
      </p:sp>
      <p:sp>
        <p:nvSpPr>
          <p:cNvPr id="37" name="TextBox - It's as if...">
            <a:extLst>
              <a:ext uri="{FF2B5EF4-FFF2-40B4-BE49-F238E27FC236}">
                <a16:creationId xmlns:a16="http://schemas.microsoft.com/office/drawing/2014/main" id="{676F8245-9F6D-564D-BD57-D27140252832}"/>
              </a:ext>
            </a:extLst>
          </p:cNvPr>
          <p:cNvSpPr txBox="1"/>
          <p:nvPr/>
        </p:nvSpPr>
        <p:spPr>
          <a:xfrm>
            <a:off x="3673832" y="1112431"/>
            <a:ext cx="1601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It’s as if…</a:t>
            </a:r>
          </a:p>
        </p:txBody>
      </p:sp>
      <p:sp>
        <p:nvSpPr>
          <p:cNvPr id="40" name="TextBox - You had one airliner">
            <a:extLst>
              <a:ext uri="{FF2B5EF4-FFF2-40B4-BE49-F238E27FC236}">
                <a16:creationId xmlns:a16="http://schemas.microsoft.com/office/drawing/2014/main" id="{154CA483-85AB-3B4B-939B-33C92304BFD7}"/>
              </a:ext>
            </a:extLst>
          </p:cNvPr>
          <p:cNvSpPr txBox="1"/>
          <p:nvPr/>
        </p:nvSpPr>
        <p:spPr>
          <a:xfrm>
            <a:off x="3673832" y="1500413"/>
            <a:ext cx="236619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You had one commercial airliner,</a:t>
            </a:r>
          </a:p>
        </p:txBody>
      </p:sp>
      <p:sp>
        <p:nvSpPr>
          <p:cNvPr id="41" name="TextBox - then stacked 9 more top">
            <a:extLst>
              <a:ext uri="{FF2B5EF4-FFF2-40B4-BE49-F238E27FC236}">
                <a16:creationId xmlns:a16="http://schemas.microsoft.com/office/drawing/2014/main" id="{AA08C1FF-FE57-244A-ACA5-2A7D89858DE2}"/>
              </a:ext>
            </a:extLst>
          </p:cNvPr>
          <p:cNvSpPr txBox="1"/>
          <p:nvPr/>
        </p:nvSpPr>
        <p:spPr>
          <a:xfrm>
            <a:off x="3673832" y="1500413"/>
            <a:ext cx="229936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then stacked nine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more on top.</a:t>
            </a:r>
          </a:p>
          <a:p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42" name="TextBox - Compressed them down">
            <a:extLst>
              <a:ext uri="{FF2B5EF4-FFF2-40B4-BE49-F238E27FC236}">
                <a16:creationId xmlns:a16="http://schemas.microsoft.com/office/drawing/2014/main" id="{A8EB03DB-CF04-4840-904D-BE772979A28A}"/>
              </a:ext>
            </a:extLst>
          </p:cNvPr>
          <p:cNvSpPr txBox="1"/>
          <p:nvPr/>
        </p:nvSpPr>
        <p:spPr>
          <a:xfrm>
            <a:off x="3673832" y="2188932"/>
            <a:ext cx="3379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Compressed</a:t>
            </a:r>
          </a:p>
          <a:p>
            <a:r>
              <a:rPr lang="en-US" dirty="0">
                <a:solidFill>
                  <a:schemeClr val="bg1"/>
                </a:solidFill>
              </a:rPr>
              <a:t>them down…</a:t>
            </a:r>
          </a:p>
        </p:txBody>
      </p:sp>
      <p:sp>
        <p:nvSpPr>
          <p:cNvPr id="43" name="TextBox - until you are left with">
            <a:extLst>
              <a:ext uri="{FF2B5EF4-FFF2-40B4-BE49-F238E27FC236}">
                <a16:creationId xmlns:a16="http://schemas.microsoft.com/office/drawing/2014/main" id="{E1E902C2-CF0F-C643-9A4B-546C0F41C35B}"/>
              </a:ext>
            </a:extLst>
          </p:cNvPr>
          <p:cNvSpPr txBox="1"/>
          <p:nvPr/>
        </p:nvSpPr>
        <p:spPr>
          <a:xfrm>
            <a:off x="3673833" y="1915194"/>
            <a:ext cx="23113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Until you were left with something the size of…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- ...a tiny single die.">
            <a:extLst>
              <a:ext uri="{FF2B5EF4-FFF2-40B4-BE49-F238E27FC236}">
                <a16:creationId xmlns:a16="http://schemas.microsoft.com/office/drawing/2014/main" id="{DAD4DF8F-F045-7B40-B166-3DD1C23377DD}"/>
              </a:ext>
            </a:extLst>
          </p:cNvPr>
          <p:cNvSpPr txBox="1"/>
          <p:nvPr/>
        </p:nvSpPr>
        <p:spPr>
          <a:xfrm>
            <a:off x="3673832" y="2469191"/>
            <a:ext cx="22084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 tiny single die.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00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812 -0.01512 " pathEditMode="relative" ptsTypes="AA">
                                      <p:cBhvr>
                                        <p:cTn id="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4 -0.30648 L 3.88889E-6 0.0009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11" y="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7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25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7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25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750"/>
                            </p:stCondLst>
                            <p:childTnLst>
                              <p:par>
                                <p:cTn id="105" presetID="42" presetClass="path" presetSubtype="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58025E-6 L -1.11111E-6 0.62561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29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path" presetSubtype="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95062E-6 L -1.11111E-6 -0.474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735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4750"/>
                            </p:stCondLst>
                            <p:childTnLst>
                              <p:par>
                                <p:cTn id="1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2" presetClass="path" presetSubtype="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32099E-6 L -0.21615 -0.00062 " pathEditMode="relative" rAng="0" ptsTypes="AA">
                                      <p:cBhvr>
                                        <p:cTn id="1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6" y="-31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6" presetClass="emph" presetSubtype="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58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10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6" presetClass="emph" presetSubtype="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60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2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42" presetClass="path" presetSubtype="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09877E-6 L 0.24566 -2.09877E-6 " pathEditMode="relative" rAng="0" ptsTypes="AA">
                                      <p:cBhvr>
                                        <p:cTn id="1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4" y="0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675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7250"/>
                            </p:stCondLst>
                            <p:childTnLst>
                              <p:par>
                                <p:cTn id="177" presetID="42" presetClass="path" presetSubtype="0" decel="50000" autoRev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11111E-6 3.58025E-6 L -1.11111E-6 0.63672 " pathEditMode="relative" rAng="0" ptsTypes="AA">
                                      <p:cBhvr>
                                        <p:cTn id="1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852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42" presetClass="path" presetSubtype="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11111E-6 3.95062E-6 L -1.11111E-6 -0.54476 " pathEditMode="relative" rAng="0" ptsTypes="AA">
                                      <p:cBhvr>
                                        <p:cTn id="1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253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6" presetClass="emph" presetSubtype="0" decel="50000" fill="hold" nodeType="withEffect">
                                  <p:stCondLst>
                                    <p:cond delay="1060"/>
                                  </p:stCondLst>
                                  <p:childTnLst>
                                    <p:animScale>
                                      <p:cBhvr>
                                        <p:cTn id="182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100000" y="1000"/>
                                    </p:animScale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9750"/>
                            </p:stCondLst>
                            <p:childTnLst>
                              <p:par>
                                <p:cTn id="19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0250"/>
                            </p:stCondLst>
                            <p:childTnLst>
                              <p:par>
                                <p:cTn id="1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075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1250"/>
                            </p:stCondLst>
                            <p:childTnLst>
                              <p:par>
                                <p:cTn id="202" presetID="8" presetClass="emph" presetSubtype="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-3420000">
                                      <p:cBhvr>
                                        <p:cTn id="20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4250"/>
                            </p:stCondLst>
                            <p:childTnLst>
                              <p:par>
                                <p:cTn id="20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8" grpId="0" uiExpand="1" build="p"/>
      <p:bldP spid="38" grpId="1" uiExpand="1" build="allAtOnce"/>
      <p:bldP spid="39" grpId="0" uiExpand="1" build="p"/>
      <p:bldP spid="39" grpId="1" uiExpand="1" build="allAtOnce"/>
      <p:bldP spid="37" grpId="0"/>
      <p:bldP spid="37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A06119-92B9-A545-93AC-A2954A8199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4000" y="132080"/>
            <a:ext cx="8514080" cy="205979"/>
          </a:xfrm>
        </p:spPr>
        <p:txBody>
          <a:bodyPr/>
          <a:lstStyle/>
          <a:p>
            <a:r>
              <a:rPr lang="en-US" dirty="0"/>
              <a:t>Exoplanet Communications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9BD44-5872-BE46-8AC6-75926DA7E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</p:spPr>
        <p:txBody>
          <a:bodyPr/>
          <a:lstStyle/>
          <a:p>
            <a:r>
              <a:rPr lang="en-US" dirty="0">
                <a:solidFill>
                  <a:srgbClr val="E5764B"/>
                </a:solidFill>
              </a:rPr>
              <a:t>Black Holes </a:t>
            </a:r>
            <a:r>
              <a:rPr lang="en-US" sz="1600" dirty="0">
                <a:solidFill>
                  <a:srgbClr val="E5764B"/>
                </a:solidFill>
              </a:rPr>
              <a:t>– Black Holes vs. Planets</a:t>
            </a:r>
            <a:endParaRPr lang="en-US" dirty="0">
              <a:solidFill>
                <a:srgbClr val="E5764B"/>
              </a:solidFill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30C59DF-F678-154D-A55E-A94C1E1BAA4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D888B3B-88B9-C440-8DF2-4389D57B4A78}" type="datetime4">
              <a:rPr lang="en-US" smtClean="0"/>
              <a:t>September 16, 2022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81ABF5F-EE76-584D-92DA-72F79761305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F12D92B-78D8-9D4A-8BCB-B216E9524D9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6913025" y="4952849"/>
            <a:ext cx="601370" cy="122071"/>
          </a:xfrm>
        </p:spPr>
        <p:txBody>
          <a:bodyPr/>
          <a:lstStyle/>
          <a:p>
            <a:fld id="{275C533D-D968-4A70-91E2-44C7FEDAA0E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77AAC82-3B58-F84E-8B60-441A922D57F5}"/>
              </a:ext>
            </a:extLst>
          </p:cNvPr>
          <p:cNvSpPr txBox="1"/>
          <p:nvPr/>
        </p:nvSpPr>
        <p:spPr>
          <a:xfrm>
            <a:off x="7417658" y="4871803"/>
            <a:ext cx="1626110" cy="2716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 err="1">
                <a:solidFill>
                  <a:srgbClr val="3E556E"/>
                </a:solidFill>
              </a:rPr>
              <a:t>exoplanets.nasa.gov</a:t>
            </a:r>
            <a:endParaRPr lang="en-US" sz="1000" b="1" kern="0" spc="70" dirty="0">
              <a:solidFill>
                <a:srgbClr val="3E556E"/>
              </a:solidFill>
            </a:endParaRPr>
          </a:p>
        </p:txBody>
      </p:sp>
      <p:sp>
        <p:nvSpPr>
          <p:cNvPr id="26" name="Path Arrow 4">
            <a:extLst>
              <a:ext uri="{FF2B5EF4-FFF2-40B4-BE49-F238E27FC236}">
                <a16:creationId xmlns:a16="http://schemas.microsoft.com/office/drawing/2014/main" id="{F18ED9B0-6332-5548-93FE-8ACA44277D17}"/>
              </a:ext>
            </a:extLst>
          </p:cNvPr>
          <p:cNvSpPr/>
          <p:nvPr/>
        </p:nvSpPr>
        <p:spPr>
          <a:xfrm>
            <a:off x="-124691" y="3526129"/>
            <a:ext cx="6388361" cy="579449"/>
          </a:xfrm>
          <a:custGeom>
            <a:avLst/>
            <a:gdLst>
              <a:gd name="connsiteX0" fmla="*/ 0 w 6435970"/>
              <a:gd name="connsiteY0" fmla="*/ 76345 h 1008330"/>
              <a:gd name="connsiteX1" fmla="*/ 5117124 w 6435970"/>
              <a:gd name="connsiteY1" fmla="*/ 93930 h 1008330"/>
              <a:gd name="connsiteX2" fmla="*/ 6435970 w 6435970"/>
              <a:gd name="connsiteY2" fmla="*/ 1008330 h 1008330"/>
              <a:gd name="connsiteX0" fmla="*/ 0 w 6471139"/>
              <a:gd name="connsiteY0" fmla="*/ 43543 h 1045867"/>
              <a:gd name="connsiteX1" fmla="*/ 5152293 w 6471139"/>
              <a:gd name="connsiteY1" fmla="*/ 131467 h 1045867"/>
              <a:gd name="connsiteX2" fmla="*/ 6471139 w 6471139"/>
              <a:gd name="connsiteY2" fmla="*/ 1045867 h 1045867"/>
              <a:gd name="connsiteX0" fmla="*/ 0 w 6471139"/>
              <a:gd name="connsiteY0" fmla="*/ 13969 h 1016293"/>
              <a:gd name="connsiteX1" fmla="*/ 5152293 w 6471139"/>
              <a:gd name="connsiteY1" fmla="*/ 101893 h 1016293"/>
              <a:gd name="connsiteX2" fmla="*/ 6471139 w 6471139"/>
              <a:gd name="connsiteY2" fmla="*/ 1016293 h 1016293"/>
              <a:gd name="connsiteX0" fmla="*/ 0 w 6471139"/>
              <a:gd name="connsiteY0" fmla="*/ 68710 h 1071034"/>
              <a:gd name="connsiteX1" fmla="*/ 3042139 w 6471139"/>
              <a:gd name="connsiteY1" fmla="*/ 68711 h 1071034"/>
              <a:gd name="connsiteX2" fmla="*/ 6471139 w 6471139"/>
              <a:gd name="connsiteY2" fmla="*/ 1071034 h 1071034"/>
              <a:gd name="connsiteX0" fmla="*/ 0 w 6471139"/>
              <a:gd name="connsiteY0" fmla="*/ 14007 h 1016331"/>
              <a:gd name="connsiteX1" fmla="*/ 3042139 w 6471139"/>
              <a:gd name="connsiteY1" fmla="*/ 14008 h 1016331"/>
              <a:gd name="connsiteX2" fmla="*/ 6471139 w 6471139"/>
              <a:gd name="connsiteY2" fmla="*/ 1016331 h 1016331"/>
              <a:gd name="connsiteX0" fmla="*/ 0 w 6471139"/>
              <a:gd name="connsiteY0" fmla="*/ 14007 h 1016331"/>
              <a:gd name="connsiteX1" fmla="*/ 3042139 w 6471139"/>
              <a:gd name="connsiteY1" fmla="*/ 14008 h 1016331"/>
              <a:gd name="connsiteX2" fmla="*/ 6471139 w 6471139"/>
              <a:gd name="connsiteY2" fmla="*/ 1016331 h 1016331"/>
              <a:gd name="connsiteX0" fmla="*/ 0 w 6471139"/>
              <a:gd name="connsiteY0" fmla="*/ 18612 h 1020936"/>
              <a:gd name="connsiteX1" fmla="*/ 3042139 w 6471139"/>
              <a:gd name="connsiteY1" fmla="*/ 18613 h 1020936"/>
              <a:gd name="connsiteX2" fmla="*/ 6471139 w 6471139"/>
              <a:gd name="connsiteY2" fmla="*/ 1020936 h 1020936"/>
              <a:gd name="connsiteX0" fmla="*/ 0 w 6471139"/>
              <a:gd name="connsiteY0" fmla="*/ 10 h 1002334"/>
              <a:gd name="connsiteX1" fmla="*/ 3042139 w 6471139"/>
              <a:gd name="connsiteY1" fmla="*/ 11 h 1002334"/>
              <a:gd name="connsiteX2" fmla="*/ 6471139 w 6471139"/>
              <a:gd name="connsiteY2" fmla="*/ 1002334 h 1002334"/>
              <a:gd name="connsiteX0" fmla="*/ 0 w 6471139"/>
              <a:gd name="connsiteY0" fmla="*/ 89 h 1002413"/>
              <a:gd name="connsiteX1" fmla="*/ 3042139 w 6471139"/>
              <a:gd name="connsiteY1" fmla="*/ 90 h 1002413"/>
              <a:gd name="connsiteX2" fmla="*/ 6471139 w 6471139"/>
              <a:gd name="connsiteY2" fmla="*/ 1002413 h 1002413"/>
              <a:gd name="connsiteX0" fmla="*/ 0 w 6471139"/>
              <a:gd name="connsiteY0" fmla="*/ 35229 h 1037553"/>
              <a:gd name="connsiteX1" fmla="*/ 2092570 w 6471139"/>
              <a:gd name="connsiteY1" fmla="*/ 61 h 1037553"/>
              <a:gd name="connsiteX2" fmla="*/ 6471139 w 6471139"/>
              <a:gd name="connsiteY2" fmla="*/ 1037553 h 1037553"/>
              <a:gd name="connsiteX0" fmla="*/ 0 w 6471139"/>
              <a:gd name="connsiteY0" fmla="*/ 90 h 1002414"/>
              <a:gd name="connsiteX1" fmla="*/ 2092570 w 6471139"/>
              <a:gd name="connsiteY1" fmla="*/ 91 h 1002414"/>
              <a:gd name="connsiteX2" fmla="*/ 6471139 w 6471139"/>
              <a:gd name="connsiteY2" fmla="*/ 1002414 h 1002414"/>
              <a:gd name="connsiteX0" fmla="*/ 0 w 9086791"/>
              <a:gd name="connsiteY0" fmla="*/ 74246 h 1076569"/>
              <a:gd name="connsiteX1" fmla="*/ 4708222 w 9086791"/>
              <a:gd name="connsiteY1" fmla="*/ 74246 h 1076569"/>
              <a:gd name="connsiteX2" fmla="*/ 9086791 w 9086791"/>
              <a:gd name="connsiteY2" fmla="*/ 1076569 h 1076569"/>
              <a:gd name="connsiteX0" fmla="*/ 0 w 9086791"/>
              <a:gd name="connsiteY0" fmla="*/ 469 h 1002792"/>
              <a:gd name="connsiteX1" fmla="*/ 4708222 w 9086791"/>
              <a:gd name="connsiteY1" fmla="*/ 469 h 1002792"/>
              <a:gd name="connsiteX2" fmla="*/ 9086791 w 9086791"/>
              <a:gd name="connsiteY2" fmla="*/ 1002792 h 1002792"/>
              <a:gd name="connsiteX0" fmla="*/ 0 w 9098631"/>
              <a:gd name="connsiteY0" fmla="*/ 133 h 1232484"/>
              <a:gd name="connsiteX1" fmla="*/ 4708222 w 9098631"/>
              <a:gd name="connsiteY1" fmla="*/ 133 h 1232484"/>
              <a:gd name="connsiteX2" fmla="*/ 9098631 w 9098631"/>
              <a:gd name="connsiteY2" fmla="*/ 1232484 h 1232484"/>
              <a:gd name="connsiteX0" fmla="*/ 0 w 9098631"/>
              <a:gd name="connsiteY0" fmla="*/ 1057 h 1233408"/>
              <a:gd name="connsiteX1" fmla="*/ 4708222 w 9098631"/>
              <a:gd name="connsiteY1" fmla="*/ 1057 h 1233408"/>
              <a:gd name="connsiteX2" fmla="*/ 9098631 w 9098631"/>
              <a:gd name="connsiteY2" fmla="*/ 1233408 h 1233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98631" h="1233408">
                <a:moveTo>
                  <a:pt x="0" y="1057"/>
                </a:moveTo>
                <a:lnTo>
                  <a:pt x="4708222" y="1057"/>
                </a:lnTo>
                <a:cubicBezTo>
                  <a:pt x="6372153" y="-6265"/>
                  <a:pt x="8448698" y="-9638"/>
                  <a:pt x="9098631" y="1233408"/>
                </a:cubicBez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  <a:prstDash val="solid"/>
            <a:tailEnd type="triangle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cover 4">
            <a:extLst>
              <a:ext uri="{FF2B5EF4-FFF2-40B4-BE49-F238E27FC236}">
                <a16:creationId xmlns:a16="http://schemas.microsoft.com/office/drawing/2014/main" id="{D8D02343-8CFE-794D-B5C0-9ED776903857}"/>
              </a:ext>
            </a:extLst>
          </p:cNvPr>
          <p:cNvSpPr/>
          <p:nvPr/>
        </p:nvSpPr>
        <p:spPr>
          <a:xfrm>
            <a:off x="-124691" y="3350254"/>
            <a:ext cx="9144000" cy="10356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Path Arrow 3">
            <a:extLst>
              <a:ext uri="{FF2B5EF4-FFF2-40B4-BE49-F238E27FC236}">
                <a16:creationId xmlns:a16="http://schemas.microsoft.com/office/drawing/2014/main" id="{4914823A-983E-274F-846E-C89086CD04FB}"/>
              </a:ext>
            </a:extLst>
          </p:cNvPr>
          <p:cNvSpPr/>
          <p:nvPr/>
        </p:nvSpPr>
        <p:spPr>
          <a:xfrm>
            <a:off x="18449" y="3131335"/>
            <a:ext cx="6361599" cy="850900"/>
          </a:xfrm>
          <a:custGeom>
            <a:avLst/>
            <a:gdLst>
              <a:gd name="connsiteX0" fmla="*/ 0 w 6435970"/>
              <a:gd name="connsiteY0" fmla="*/ 76345 h 1008330"/>
              <a:gd name="connsiteX1" fmla="*/ 5117124 w 6435970"/>
              <a:gd name="connsiteY1" fmla="*/ 93930 h 1008330"/>
              <a:gd name="connsiteX2" fmla="*/ 6435970 w 6435970"/>
              <a:gd name="connsiteY2" fmla="*/ 1008330 h 1008330"/>
              <a:gd name="connsiteX0" fmla="*/ 0 w 6471139"/>
              <a:gd name="connsiteY0" fmla="*/ 43543 h 1045867"/>
              <a:gd name="connsiteX1" fmla="*/ 5152293 w 6471139"/>
              <a:gd name="connsiteY1" fmla="*/ 131467 h 1045867"/>
              <a:gd name="connsiteX2" fmla="*/ 6471139 w 6471139"/>
              <a:gd name="connsiteY2" fmla="*/ 1045867 h 1045867"/>
              <a:gd name="connsiteX0" fmla="*/ 0 w 6471139"/>
              <a:gd name="connsiteY0" fmla="*/ 13969 h 1016293"/>
              <a:gd name="connsiteX1" fmla="*/ 5152293 w 6471139"/>
              <a:gd name="connsiteY1" fmla="*/ 101893 h 1016293"/>
              <a:gd name="connsiteX2" fmla="*/ 6471139 w 6471139"/>
              <a:gd name="connsiteY2" fmla="*/ 1016293 h 1016293"/>
              <a:gd name="connsiteX0" fmla="*/ 0 w 6471139"/>
              <a:gd name="connsiteY0" fmla="*/ 13969 h 1825185"/>
              <a:gd name="connsiteX1" fmla="*/ 5152293 w 6471139"/>
              <a:gd name="connsiteY1" fmla="*/ 101893 h 1825185"/>
              <a:gd name="connsiteX2" fmla="*/ 6471139 w 6471139"/>
              <a:gd name="connsiteY2" fmla="*/ 1825185 h 1825185"/>
              <a:gd name="connsiteX0" fmla="*/ 0 w 6471139"/>
              <a:gd name="connsiteY0" fmla="*/ 13969 h 1825185"/>
              <a:gd name="connsiteX1" fmla="*/ 5152293 w 6471139"/>
              <a:gd name="connsiteY1" fmla="*/ 101893 h 1825185"/>
              <a:gd name="connsiteX2" fmla="*/ 6471139 w 6471139"/>
              <a:gd name="connsiteY2" fmla="*/ 1825185 h 1825185"/>
              <a:gd name="connsiteX0" fmla="*/ 0 w 6471139"/>
              <a:gd name="connsiteY0" fmla="*/ 13969 h 1825185"/>
              <a:gd name="connsiteX1" fmla="*/ 4237893 w 6471139"/>
              <a:gd name="connsiteY1" fmla="*/ 101893 h 1825185"/>
              <a:gd name="connsiteX2" fmla="*/ 6471139 w 6471139"/>
              <a:gd name="connsiteY2" fmla="*/ 1825185 h 1825185"/>
              <a:gd name="connsiteX0" fmla="*/ 0 w 6471139"/>
              <a:gd name="connsiteY0" fmla="*/ 0 h 1811216"/>
              <a:gd name="connsiteX1" fmla="*/ 4237893 w 6471139"/>
              <a:gd name="connsiteY1" fmla="*/ 87924 h 1811216"/>
              <a:gd name="connsiteX2" fmla="*/ 6471139 w 6471139"/>
              <a:gd name="connsiteY2" fmla="*/ 1811216 h 1811216"/>
              <a:gd name="connsiteX0" fmla="*/ 0 w 6471139"/>
              <a:gd name="connsiteY0" fmla="*/ 0 h 1811216"/>
              <a:gd name="connsiteX1" fmla="*/ 4237893 w 6471139"/>
              <a:gd name="connsiteY1" fmla="*/ 87924 h 1811216"/>
              <a:gd name="connsiteX2" fmla="*/ 6471139 w 6471139"/>
              <a:gd name="connsiteY2" fmla="*/ 1811216 h 1811216"/>
              <a:gd name="connsiteX0" fmla="*/ 0 w 6471139"/>
              <a:gd name="connsiteY0" fmla="*/ 0 h 1811216"/>
              <a:gd name="connsiteX1" fmla="*/ 4308231 w 6471139"/>
              <a:gd name="connsiteY1" fmla="*/ 35170 h 1811216"/>
              <a:gd name="connsiteX2" fmla="*/ 6471139 w 6471139"/>
              <a:gd name="connsiteY2" fmla="*/ 1811216 h 1811216"/>
              <a:gd name="connsiteX0" fmla="*/ 0 w 6471139"/>
              <a:gd name="connsiteY0" fmla="*/ 0 h 1811216"/>
              <a:gd name="connsiteX1" fmla="*/ 4308231 w 6471139"/>
              <a:gd name="connsiteY1" fmla="*/ 35170 h 1811216"/>
              <a:gd name="connsiteX2" fmla="*/ 6471139 w 6471139"/>
              <a:gd name="connsiteY2" fmla="*/ 1811216 h 1811216"/>
              <a:gd name="connsiteX0" fmla="*/ 0 w 6471139"/>
              <a:gd name="connsiteY0" fmla="*/ 0 h 1811216"/>
              <a:gd name="connsiteX1" fmla="*/ 4290647 w 6471139"/>
              <a:gd name="connsiteY1" fmla="*/ 1 h 1811216"/>
              <a:gd name="connsiteX2" fmla="*/ 6471139 w 6471139"/>
              <a:gd name="connsiteY2" fmla="*/ 1811216 h 1811216"/>
              <a:gd name="connsiteX0" fmla="*/ 0 w 9012058"/>
              <a:gd name="connsiteY0" fmla="*/ 0 h 1811216"/>
              <a:gd name="connsiteX1" fmla="*/ 6831566 w 9012058"/>
              <a:gd name="connsiteY1" fmla="*/ 1 h 1811216"/>
              <a:gd name="connsiteX2" fmla="*/ 9012058 w 9012058"/>
              <a:gd name="connsiteY2" fmla="*/ 1811216 h 181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12058" h="1811216">
                <a:moveTo>
                  <a:pt x="0" y="0"/>
                </a:moveTo>
                <a:lnTo>
                  <a:pt x="6831566" y="1"/>
                </a:lnTo>
                <a:cubicBezTo>
                  <a:pt x="8044904" y="32240"/>
                  <a:pt x="8906550" y="904143"/>
                  <a:pt x="9012058" y="1811216"/>
                </a:cubicBez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  <a:prstDash val="solid"/>
            <a:tailEnd type="triangle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cover 3 new">
            <a:extLst>
              <a:ext uri="{FF2B5EF4-FFF2-40B4-BE49-F238E27FC236}">
                <a16:creationId xmlns:a16="http://schemas.microsoft.com/office/drawing/2014/main" id="{57F1A30B-34EE-3D4A-A65F-F867223A1434}"/>
              </a:ext>
            </a:extLst>
          </p:cNvPr>
          <p:cNvSpPr/>
          <p:nvPr/>
        </p:nvSpPr>
        <p:spPr>
          <a:xfrm>
            <a:off x="-1" y="3009433"/>
            <a:ext cx="9144000" cy="10356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Path Arrow 2">
            <a:extLst>
              <a:ext uri="{FF2B5EF4-FFF2-40B4-BE49-F238E27FC236}">
                <a16:creationId xmlns:a16="http://schemas.microsoft.com/office/drawing/2014/main" id="{1AC9CD8A-8A9D-4947-A60B-A56EF20F6B25}"/>
              </a:ext>
            </a:extLst>
          </p:cNvPr>
          <p:cNvSpPr/>
          <p:nvPr/>
        </p:nvSpPr>
        <p:spPr>
          <a:xfrm>
            <a:off x="865" y="1413160"/>
            <a:ext cx="6379183" cy="395959"/>
          </a:xfrm>
          <a:custGeom>
            <a:avLst/>
            <a:gdLst>
              <a:gd name="connsiteX0" fmla="*/ 0 w 6435970"/>
              <a:gd name="connsiteY0" fmla="*/ 76345 h 1008330"/>
              <a:gd name="connsiteX1" fmla="*/ 5117124 w 6435970"/>
              <a:gd name="connsiteY1" fmla="*/ 93930 h 1008330"/>
              <a:gd name="connsiteX2" fmla="*/ 6435970 w 6435970"/>
              <a:gd name="connsiteY2" fmla="*/ 1008330 h 1008330"/>
              <a:gd name="connsiteX0" fmla="*/ 0 w 6471139"/>
              <a:gd name="connsiteY0" fmla="*/ 43543 h 1045867"/>
              <a:gd name="connsiteX1" fmla="*/ 5152293 w 6471139"/>
              <a:gd name="connsiteY1" fmla="*/ 131467 h 1045867"/>
              <a:gd name="connsiteX2" fmla="*/ 6471139 w 6471139"/>
              <a:gd name="connsiteY2" fmla="*/ 1045867 h 1045867"/>
              <a:gd name="connsiteX0" fmla="*/ 0 w 6471139"/>
              <a:gd name="connsiteY0" fmla="*/ 13969 h 1016293"/>
              <a:gd name="connsiteX1" fmla="*/ 5152293 w 6471139"/>
              <a:gd name="connsiteY1" fmla="*/ 101893 h 1016293"/>
              <a:gd name="connsiteX2" fmla="*/ 6471139 w 6471139"/>
              <a:gd name="connsiteY2" fmla="*/ 1016293 h 1016293"/>
              <a:gd name="connsiteX0" fmla="*/ 0 w 9036968"/>
              <a:gd name="connsiteY0" fmla="*/ 0 h 977413"/>
              <a:gd name="connsiteX1" fmla="*/ 7718122 w 9036968"/>
              <a:gd name="connsiteY1" fmla="*/ 63013 h 977413"/>
              <a:gd name="connsiteX2" fmla="*/ 9036968 w 9036968"/>
              <a:gd name="connsiteY2" fmla="*/ 977413 h 977413"/>
              <a:gd name="connsiteX0" fmla="*/ 0 w 9036968"/>
              <a:gd name="connsiteY0" fmla="*/ 0 h 977413"/>
              <a:gd name="connsiteX1" fmla="*/ 7718122 w 9036968"/>
              <a:gd name="connsiteY1" fmla="*/ 63013 h 977413"/>
              <a:gd name="connsiteX2" fmla="*/ 9036968 w 9036968"/>
              <a:gd name="connsiteY2" fmla="*/ 977413 h 977413"/>
              <a:gd name="connsiteX0" fmla="*/ 0 w 9036968"/>
              <a:gd name="connsiteY0" fmla="*/ 0 h 977413"/>
              <a:gd name="connsiteX1" fmla="*/ 7718123 w 9036968"/>
              <a:gd name="connsiteY1" fmla="*/ 14838 h 977413"/>
              <a:gd name="connsiteX2" fmla="*/ 9036968 w 9036968"/>
              <a:gd name="connsiteY2" fmla="*/ 977413 h 977413"/>
              <a:gd name="connsiteX0" fmla="*/ 0 w 9036968"/>
              <a:gd name="connsiteY0" fmla="*/ 0 h 977413"/>
              <a:gd name="connsiteX1" fmla="*/ 7653890 w 9036968"/>
              <a:gd name="connsiteY1" fmla="*/ 20190 h 977413"/>
              <a:gd name="connsiteX2" fmla="*/ 9036968 w 9036968"/>
              <a:gd name="connsiteY2" fmla="*/ 977413 h 97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36968" h="977413">
                <a:moveTo>
                  <a:pt x="0" y="0"/>
                </a:moveTo>
                <a:lnTo>
                  <a:pt x="7653890" y="20190"/>
                </a:lnTo>
                <a:cubicBezTo>
                  <a:pt x="8726552" y="25643"/>
                  <a:pt x="8913876" y="597878"/>
                  <a:pt x="9036968" y="977413"/>
                </a:cubicBezTo>
              </a:path>
            </a:pathLst>
          </a:custGeom>
          <a:noFill/>
          <a:ln w="28575">
            <a:solidFill>
              <a:schemeClr val="bg1">
                <a:lumMod val="50000"/>
              </a:schemeClr>
            </a:solidFill>
            <a:prstDash val="solid"/>
            <a:tailEnd type="triangle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cover 2">
            <a:extLst>
              <a:ext uri="{FF2B5EF4-FFF2-40B4-BE49-F238E27FC236}">
                <a16:creationId xmlns:a16="http://schemas.microsoft.com/office/drawing/2014/main" id="{24EFC393-886D-9645-8CF7-FA6C95805BA9}"/>
              </a:ext>
            </a:extLst>
          </p:cNvPr>
          <p:cNvSpPr/>
          <p:nvPr/>
        </p:nvSpPr>
        <p:spPr>
          <a:xfrm>
            <a:off x="-1" y="1244589"/>
            <a:ext cx="9144000" cy="63672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32" name="Path Arrow 1">
            <a:extLst>
              <a:ext uri="{FF2B5EF4-FFF2-40B4-BE49-F238E27FC236}">
                <a16:creationId xmlns:a16="http://schemas.microsoft.com/office/drawing/2014/main" id="{89341077-850A-204F-92D1-CD13ED310DDE}"/>
              </a:ext>
            </a:extLst>
          </p:cNvPr>
          <p:cNvCxnSpPr>
            <a:cxnSpLocks/>
          </p:cNvCxnSpPr>
          <p:nvPr/>
        </p:nvCxnSpPr>
        <p:spPr>
          <a:xfrm>
            <a:off x="0" y="1083807"/>
            <a:ext cx="9144000" cy="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olid"/>
            <a:tailEnd type="triangle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33" name="Pic - Black Hole">
            <a:extLst>
              <a:ext uri="{FF2B5EF4-FFF2-40B4-BE49-F238E27FC236}">
                <a16:creationId xmlns:a16="http://schemas.microsoft.com/office/drawing/2014/main" id="{4330BCEC-61E4-F145-B4CD-9DE6841BCC39}"/>
              </a:ext>
            </a:extLst>
          </p:cNvPr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1866" y="3556785"/>
            <a:ext cx="1953261" cy="1736528"/>
          </a:xfrm>
          <a:prstGeom prst="rect">
            <a:avLst/>
          </a:prstGeom>
          <a:noFill/>
          <a:ln>
            <a:noFill/>
          </a:ln>
          <a:effectLst>
            <a:softEdge rad="194009"/>
          </a:effectLst>
        </p:spPr>
      </p:pic>
      <p:sp>
        <p:nvSpPr>
          <p:cNvPr id="34" name="Rectangle cover 1">
            <a:extLst>
              <a:ext uri="{FF2B5EF4-FFF2-40B4-BE49-F238E27FC236}">
                <a16:creationId xmlns:a16="http://schemas.microsoft.com/office/drawing/2014/main" id="{E7C218D1-97D5-4D40-BA35-5D29A81D84AF}"/>
              </a:ext>
            </a:extLst>
          </p:cNvPr>
          <p:cNvSpPr/>
          <p:nvPr/>
        </p:nvSpPr>
        <p:spPr>
          <a:xfrm>
            <a:off x="-1" y="912080"/>
            <a:ext cx="9144000" cy="33250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5" name="Pic - Earth">
            <a:extLst>
              <a:ext uri="{FF2B5EF4-FFF2-40B4-BE49-F238E27FC236}">
                <a16:creationId xmlns:a16="http://schemas.microsoft.com/office/drawing/2014/main" id="{8B88D5D4-3381-3A43-B8C1-7D577DC8A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4436" y="1825273"/>
            <a:ext cx="636729" cy="636729"/>
          </a:xfrm>
          <a:prstGeom prst="rect">
            <a:avLst/>
          </a:prstGeom>
        </p:spPr>
      </p:pic>
      <p:pic>
        <p:nvPicPr>
          <p:cNvPr id="36" name="Pic - Asteroid 4">
            <a:extLst>
              <a:ext uri="{FF2B5EF4-FFF2-40B4-BE49-F238E27FC236}">
                <a16:creationId xmlns:a16="http://schemas.microsoft.com/office/drawing/2014/main" id="{223831AD-2F3A-834C-872B-6D260155A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2007" r="2007"/>
          <a:stretch/>
        </p:blipFill>
        <p:spPr bwMode="auto">
          <a:xfrm>
            <a:off x="-520786" y="3303877"/>
            <a:ext cx="499522" cy="45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 - Asteroid 3">
            <a:extLst>
              <a:ext uri="{FF2B5EF4-FFF2-40B4-BE49-F238E27FC236}">
                <a16:creationId xmlns:a16="http://schemas.microsoft.com/office/drawing/2014/main" id="{2AEA6D9D-59AC-174B-9F04-5F783E489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2007" r="2007"/>
          <a:stretch/>
        </p:blipFill>
        <p:spPr bwMode="auto">
          <a:xfrm>
            <a:off x="-520786" y="2904865"/>
            <a:ext cx="499522" cy="45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 - Asteroid 2">
            <a:extLst>
              <a:ext uri="{FF2B5EF4-FFF2-40B4-BE49-F238E27FC236}">
                <a16:creationId xmlns:a16="http://schemas.microsoft.com/office/drawing/2014/main" id="{A7C9BED7-0EB2-3D4F-AF3F-1DB606505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2007" r="2007"/>
          <a:stretch/>
        </p:blipFill>
        <p:spPr bwMode="auto">
          <a:xfrm>
            <a:off x="-520786" y="1194910"/>
            <a:ext cx="499522" cy="45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 - Asteroid 1">
            <a:extLst>
              <a:ext uri="{FF2B5EF4-FFF2-40B4-BE49-F238E27FC236}">
                <a16:creationId xmlns:a16="http://schemas.microsoft.com/office/drawing/2014/main" id="{92BBA298-76EE-374C-BDE5-BE02AEC46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2007" r="2007"/>
          <a:stretch/>
        </p:blipFill>
        <p:spPr bwMode="auto">
          <a:xfrm>
            <a:off x="-520786" y="860801"/>
            <a:ext cx="499522" cy="45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- Planets">
            <a:extLst>
              <a:ext uri="{FF2B5EF4-FFF2-40B4-BE49-F238E27FC236}">
                <a16:creationId xmlns:a16="http://schemas.microsoft.com/office/drawing/2014/main" id="{C585BC0F-B2C8-ED43-B3B9-7ADF98F09ED7}"/>
              </a:ext>
            </a:extLst>
          </p:cNvPr>
          <p:cNvSpPr txBox="1"/>
          <p:nvPr/>
        </p:nvSpPr>
        <p:spPr>
          <a:xfrm>
            <a:off x="6980054" y="1936513"/>
            <a:ext cx="1180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1B0D6"/>
                </a:solidFill>
              </a:rPr>
              <a:t>Planets</a:t>
            </a:r>
          </a:p>
        </p:txBody>
      </p:sp>
      <p:sp>
        <p:nvSpPr>
          <p:cNvPr id="41" name="TextBox - Black Holes">
            <a:extLst>
              <a:ext uri="{FF2B5EF4-FFF2-40B4-BE49-F238E27FC236}">
                <a16:creationId xmlns:a16="http://schemas.microsoft.com/office/drawing/2014/main" id="{7B76EDA0-C21A-5042-8752-416F03277119}"/>
              </a:ext>
            </a:extLst>
          </p:cNvPr>
          <p:cNvSpPr txBox="1"/>
          <p:nvPr/>
        </p:nvSpPr>
        <p:spPr>
          <a:xfrm>
            <a:off x="6980054" y="4223066"/>
            <a:ext cx="1542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5764B"/>
                </a:solidFill>
              </a:rPr>
              <a:t>Black Holes</a:t>
            </a:r>
          </a:p>
        </p:txBody>
      </p:sp>
      <p:sp>
        <p:nvSpPr>
          <p:cNvPr id="42" name="TextBox - Asteroids">
            <a:extLst>
              <a:ext uri="{FF2B5EF4-FFF2-40B4-BE49-F238E27FC236}">
                <a16:creationId xmlns:a16="http://schemas.microsoft.com/office/drawing/2014/main" id="{93E7669A-A6EB-1F47-947E-6A82EA6A1BAD}"/>
              </a:ext>
            </a:extLst>
          </p:cNvPr>
          <p:cNvSpPr txBox="1"/>
          <p:nvPr/>
        </p:nvSpPr>
        <p:spPr>
          <a:xfrm>
            <a:off x="288308" y="2160956"/>
            <a:ext cx="1180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Asteroids</a:t>
            </a:r>
          </a:p>
        </p:txBody>
      </p:sp>
      <p:sp>
        <p:nvSpPr>
          <p:cNvPr id="43" name="Black - Time Delay">
            <a:extLst>
              <a:ext uri="{FF2B5EF4-FFF2-40B4-BE49-F238E27FC236}">
                <a16:creationId xmlns:a16="http://schemas.microsoft.com/office/drawing/2014/main" id="{8BEABC00-7B09-F541-A5FA-636DE0000106}"/>
              </a:ext>
            </a:extLst>
          </p:cNvPr>
          <p:cNvSpPr/>
          <p:nvPr/>
        </p:nvSpPr>
        <p:spPr>
          <a:xfrm>
            <a:off x="8522347" y="75011"/>
            <a:ext cx="365760" cy="665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5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60494E-6 L 1.06163 1.60494E-6 " pathEditMode="relative" rAng="0" ptsTypes="AA">
                                      <p:cBhvr>
                                        <p:cTn id="45" dur="4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073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47" dur="4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09877E-6 L 1.00226 -0.00309 " pathEditMode="relative" rAng="0" ptsTypes="AA">
                                      <p:cBhvr>
                                        <p:cTn id="49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04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5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0031 L 0.51979 -0.00062 C 0.6375 -0.00123 0.69375 -0.00617 0.72187 0.05587 C 0.73559 0.09013 0.73507 0.09043 0.74132 0.12161 " pathEditMode="relative" rAng="0" ptsTypes="AAAA">
                                      <p:cBhvr>
                                        <p:cTn id="52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66" y="604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76267 -3.7037E-6 " pathEditMode="relative" rAng="0" ptsTypes="AA">
                                      <p:cBhvr>
                                        <p:cTn id="54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25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56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6" presetClass="emp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28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500"/>
                            </p:stCondLst>
                            <p:childTnLst>
                              <p:par>
                                <p:cTn id="63" presetID="5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0093 C 0.17326 -0.00093 0.38802 -0.00247 0.51979 -0.00124 C 0.66024 -0.00093 0.71857 0.06481 0.73645 0.21234 " pathEditMode="relative" rAng="0" ptsTypes="AAA">
                                      <p:cBhvr>
                                        <p:cTn id="64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1061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66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6" presetClass="emp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28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46914E-6 L 0.79097 -2.46914E-6 " pathEditMode="relative" rAng="0" ptsTypes="AA">
                                      <p:cBhvr>
                                        <p:cTn id="73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500"/>
                            </p:stCondLst>
                            <p:childTnLst>
                              <p:par>
                                <p:cTn id="75" presetID="5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60494E-6 L 0.46441 0.00092 C 0.67586 0.00092 0.7184 0.09105 0.72552 0.16173 " pathEditMode="relative" rAng="0" ptsTypes="AAA">
                                      <p:cBhvr>
                                        <p:cTn id="7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7" y="808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78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" presetClass="emp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0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28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85185E-6 L 0.77744 -1.85185E-6 " pathEditMode="relative" rAng="0" ptsTypes="AA">
                                      <p:cBhvr>
                                        <p:cTn id="85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1" grpId="0" animBg="1"/>
      <p:bldP spid="34" grpId="0" animBg="1"/>
      <p:bldP spid="40" grpId="0"/>
      <p:bldP spid="40" grpId="1"/>
      <p:bldP spid="41" grpId="0"/>
      <p:bldP spid="41" grpId="1"/>
      <p:bldP spid="42" grpId="0"/>
      <p:bldP spid="42" grpId="1"/>
      <p:bldP spid="43" grpId="0" animBg="1"/>
      <p:bldP spid="43" grpId="1" animBg="1"/>
      <p:bldP spid="43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522&quot;&gt;&lt;object type=&quot;3&quot; unique_id=&quot;10523&quot;&gt;&lt;property id=&quot;20148&quot; value=&quot;5&quot;/&gt;&lt;property id=&quot;20300&quot; value=&quot;Slide 1&quot;/&gt;&lt;property id=&quot;20307&quot; value=&quot;277&quot;/&gt;&lt;/object&gt;&lt;object type=&quot;3&quot; unique_id=&quot;10524&quot;&gt;&lt;property id=&quot;20148&quot; value=&quot;5&quot;/&gt;&lt;property id=&quot;20300&quot; value=&quot;Slide 2&quot;/&gt;&lt;property id=&quot;20307&quot; value=&quot;281&quot;/&gt;&lt;/object&gt;&lt;object type=&quot;3&quot; unique_id=&quot;10525&quot;&gt;&lt;property id=&quot;20148&quot; value=&quot;5&quot;/&gt;&lt;property id=&quot;20300&quot; value=&quot;Slide 3&quot;/&gt;&lt;property id=&quot;20307&quot; value=&quot;280&quot;/&gt;&lt;/object&gt;&lt;object type=&quot;3&quot; unique_id=&quot;10526&quot;&gt;&lt;property id=&quot;20148&quot; value=&quot;5&quot;/&gt;&lt;property id=&quot;20300&quot; value=&quot;Slide 4&quot;/&gt;&lt;property id=&quot;20307&quot; value=&quot;278&quot;/&gt;&lt;/object&gt;&lt;/object&gt;&lt;object type=&quot;8&quot; unique_id=&quot;10532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NASAjpl-BlackTheme-16x9-vA6">
  <a:themeElements>
    <a:clrScheme name="NASA-JPL - Jan 2017">
      <a:dk1>
        <a:sysClr val="windowText" lastClr="000000"/>
      </a:dk1>
      <a:lt1>
        <a:sysClr val="window" lastClr="FFFFFF"/>
      </a:lt1>
      <a:dk2>
        <a:srgbClr val="5D5D60"/>
      </a:dk2>
      <a:lt2>
        <a:srgbClr val="E4E9EF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E7EE0"/>
      </a:hlink>
      <a:folHlink>
        <a:srgbClr val="0E7E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>
            <a:lumMod val="50000"/>
          </a:schemeClr>
        </a:solidFill>
        <a:ln>
          <a:noFill/>
        </a:ln>
        <a:effectLst/>
      </a:spPr>
      <a:bodyPr rtlCol="0" anchor="ctr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tx2"/>
          </a:solidFill>
          <a:headEnd type="arrow"/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NASAjpl-BlackTheme-16x9-vA6">
  <a:themeElements>
    <a:clrScheme name="NASA-JPL - Jan 2017">
      <a:dk1>
        <a:sysClr val="windowText" lastClr="000000"/>
      </a:dk1>
      <a:lt1>
        <a:sysClr val="window" lastClr="FFFFFF"/>
      </a:lt1>
      <a:dk2>
        <a:srgbClr val="5D5D60"/>
      </a:dk2>
      <a:lt2>
        <a:srgbClr val="E4E9EF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E7EE0"/>
      </a:hlink>
      <a:folHlink>
        <a:srgbClr val="0E7E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>
            <a:lumMod val="50000"/>
          </a:schemeClr>
        </a:solidFill>
        <a:ln>
          <a:noFill/>
        </a:ln>
        <a:effectLst/>
      </a:spPr>
      <a:bodyPr rtlCol="0" anchor="ctr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tx2"/>
          </a:solidFill>
          <a:headEnd type="arrow"/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NASAjpl-BlackTheme-16x9-vA6">
  <a:themeElements>
    <a:clrScheme name="NASA-JPL - Jan 2017">
      <a:dk1>
        <a:sysClr val="windowText" lastClr="000000"/>
      </a:dk1>
      <a:lt1>
        <a:sysClr val="window" lastClr="FFFFFF"/>
      </a:lt1>
      <a:dk2>
        <a:srgbClr val="5D5D60"/>
      </a:dk2>
      <a:lt2>
        <a:srgbClr val="E4E9EF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E7EE0"/>
      </a:hlink>
      <a:folHlink>
        <a:srgbClr val="0E7E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>
            <a:lumMod val="50000"/>
          </a:schemeClr>
        </a:solidFill>
        <a:ln>
          <a:noFill/>
        </a:ln>
        <a:effectLst/>
      </a:spPr>
      <a:bodyPr rtlCol="0" anchor="ctr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tx2"/>
          </a:solidFill>
          <a:headEnd type="arrow"/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16113</TotalTime>
  <Words>4712</Words>
  <Application>Microsoft Macintosh PowerPoint</Application>
  <PresentationFormat>On-screen Show (16:9)</PresentationFormat>
  <Paragraphs>747</Paragraphs>
  <Slides>27</Slides>
  <Notes>26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55 Helvetica Roman</vt:lpstr>
      <vt:lpstr>Arial</vt:lpstr>
      <vt:lpstr>Arial Narrow</vt:lpstr>
      <vt:lpstr>Helvetica</vt:lpstr>
      <vt:lpstr>Wingdings 3</vt:lpstr>
      <vt:lpstr>NASAjpl-BlackTheme-16x9-vA6</vt:lpstr>
      <vt:lpstr>1_NASAjpl-BlackTheme-16x9-vA6</vt:lpstr>
      <vt:lpstr>2_NASAjpl-BlackTheme-16x9-vA6</vt:lpstr>
      <vt:lpstr>Interactive PowerPoint Slides to be  Used in Public Engagement</vt:lpstr>
      <vt:lpstr>PowerPoint Presentation</vt:lpstr>
      <vt:lpstr>PowerPoint Presentation</vt:lpstr>
      <vt:lpstr>PowerPoint Presentation</vt:lpstr>
      <vt:lpstr>Astronomical Objects – From Earth to the Universe </vt:lpstr>
      <vt:lpstr>Black Holes – Q &amp; A</vt:lpstr>
      <vt:lpstr>Black Holes – Three Kinds</vt:lpstr>
      <vt:lpstr>Black Holes – What are Black Holes?</vt:lpstr>
      <vt:lpstr>Black Holes – Black Holes vs. Planets</vt:lpstr>
      <vt:lpstr>Black Holes – Black Holes vs. Planets</vt:lpstr>
      <vt:lpstr>Black Holes – Black Holes vs. Planets</vt:lpstr>
      <vt:lpstr>Exoplanet Detection – Microlensing Method</vt:lpstr>
      <vt:lpstr>Exoplanet Detection – Microlensing Method</vt:lpstr>
      <vt:lpstr>Exoplanet Detection – Microlensing Method</vt:lpstr>
      <vt:lpstr>Exoplanet Detection – Microlensing Method</vt:lpstr>
      <vt:lpstr>Exoplanet Detection – Microlensing Method</vt:lpstr>
      <vt:lpstr>Exoplanet Detection – Radial Velocity Method</vt:lpstr>
      <vt:lpstr>Exoplanet Detection – Radial Velocity Method</vt:lpstr>
      <vt:lpstr>Exoplanet Detection – Radial Velocity Method</vt:lpstr>
      <vt:lpstr>Exoplanet Detection – Transit Method</vt:lpstr>
      <vt:lpstr>Exoplanet Detection – Transit Method</vt:lpstr>
      <vt:lpstr>Exoplanet Detection – Transit Method</vt:lpstr>
      <vt:lpstr>Exoplanet Detection – Transit Method</vt:lpstr>
      <vt:lpstr>Exoplanet Discoveries – 30+ Years of History</vt:lpstr>
      <vt:lpstr>Exoplanet Discoveries – 30+ Years of History</vt:lpstr>
      <vt:lpstr>Kepler vs TESS – Comparison of Telescopes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M Stolze</dc:creator>
  <cp:lastModifiedBy>Microsoft Office User</cp:lastModifiedBy>
  <cp:revision>283</cp:revision>
  <dcterms:created xsi:type="dcterms:W3CDTF">2016-09-08T21:41:17Z</dcterms:created>
  <dcterms:modified xsi:type="dcterms:W3CDTF">2022-09-16T16:08:22Z</dcterms:modified>
</cp:coreProperties>
</file>