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6" r:id="rId6"/>
    <p:sldId id="268" r:id="rId7"/>
    <p:sldId id="263" r:id="rId8"/>
    <p:sldId id="265" r:id="rId9"/>
    <p:sldId id="260" r:id="rId10"/>
    <p:sldId id="267"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CarcEIl12tj0hb6n6vDDNGF2u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20" y="9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14a9c2c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414a9c2c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2414a9c2c5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97743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65455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71931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23764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58503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5183188" y="987425"/>
            <a:ext cx="6172200" cy="4873625"/>
          </a:xfrm>
          <a:prstGeom prst="rect">
            <a:avLst/>
          </a:prstGeom>
          <a:noFill/>
          <a:ln>
            <a:noFill/>
          </a:ln>
        </p:spPr>
      </p:sp>
      <p:sp>
        <p:nvSpPr>
          <p:cNvPr id="68" name="Google Shape;68;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dis3.gsfc.nasa.gov/displayDir.cfm?Internal_ID=N_PR_7123_001C_&amp;page_name=Appendix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tarkspace.com/yield_standards.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kwallace@jpl.nasa.gov"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garreth.ruane@jpl.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g2414a9c2c5a_0_0"/>
          <p:cNvPicPr preferRelativeResize="0"/>
          <p:nvPr/>
        </p:nvPicPr>
        <p:blipFill>
          <a:blip r:embed="rId3">
            <a:alphaModFix/>
          </a:blip>
          <a:stretch>
            <a:fillRect/>
          </a:stretch>
        </p:blipFill>
        <p:spPr>
          <a:xfrm>
            <a:off x="152400" y="0"/>
            <a:ext cx="1136550" cy="1039125"/>
          </a:xfrm>
          <a:prstGeom prst="rect">
            <a:avLst/>
          </a:prstGeom>
          <a:noFill/>
          <a:ln>
            <a:noFill/>
          </a:ln>
        </p:spPr>
      </p:pic>
      <p:pic>
        <p:nvPicPr>
          <p:cNvPr id="90" name="Google Shape;90;g2414a9c2c5a_0_0"/>
          <p:cNvPicPr preferRelativeResize="0"/>
          <p:nvPr/>
        </p:nvPicPr>
        <p:blipFill>
          <a:blip r:embed="rId4">
            <a:alphaModFix/>
          </a:blip>
          <a:stretch>
            <a:fillRect/>
          </a:stretch>
        </p:blipFill>
        <p:spPr>
          <a:xfrm>
            <a:off x="10392475" y="69450"/>
            <a:ext cx="1454375" cy="932100"/>
          </a:xfrm>
          <a:prstGeom prst="rect">
            <a:avLst/>
          </a:prstGeom>
          <a:noFill/>
          <a:ln>
            <a:noFill/>
          </a:ln>
        </p:spPr>
      </p:pic>
      <p:sp>
        <p:nvSpPr>
          <p:cNvPr id="91" name="Google Shape;91;g2414a9c2c5a_0_0"/>
          <p:cNvSpPr txBox="1"/>
          <p:nvPr/>
        </p:nvSpPr>
        <p:spPr>
          <a:xfrm>
            <a:off x="1375410" y="52419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sz="3200" b="1">
                <a:solidFill>
                  <a:srgbClr val="000000"/>
                </a:solidFill>
                <a:latin typeface="Calibri"/>
                <a:ea typeface="Calibri"/>
                <a:cs typeface="Calibri"/>
                <a:sym typeface="Calibri"/>
              </a:rPr>
              <a:t>ExEP Coronagraph Design Survey</a:t>
            </a:r>
            <a:br>
              <a:rPr lang="en-US" sz="3200" b="1">
                <a:solidFill>
                  <a:srgbClr val="000000"/>
                </a:solidFill>
                <a:latin typeface="Calibri"/>
                <a:ea typeface="Calibri"/>
                <a:cs typeface="Calibri"/>
                <a:sym typeface="Calibri"/>
              </a:rPr>
            </a:br>
            <a:br>
              <a:rPr lang="en-US" sz="3200" b="1">
                <a:solidFill>
                  <a:srgbClr val="000000"/>
                </a:solidFill>
                <a:latin typeface="Calibri"/>
                <a:ea typeface="Calibri"/>
                <a:cs typeface="Calibri"/>
                <a:sym typeface="Calibri"/>
              </a:rPr>
            </a:br>
            <a:r>
              <a:rPr lang="en-US" sz="3200" b="1">
                <a:solidFill>
                  <a:srgbClr val="000000"/>
                </a:solidFill>
                <a:latin typeface="Calibri"/>
                <a:ea typeface="Calibri"/>
                <a:cs typeface="Calibri"/>
                <a:sym typeface="Calibri"/>
              </a:rPr>
              <a:t>Quad Chart Template</a:t>
            </a:r>
            <a:endParaRPr sz="6000">
              <a:solidFill>
                <a:srgbClr val="000000"/>
              </a:solidFill>
              <a:latin typeface="Calibri"/>
              <a:ea typeface="Calibri"/>
              <a:cs typeface="Calibri"/>
              <a:sym typeface="Calibri"/>
            </a:endParaRPr>
          </a:p>
        </p:txBody>
      </p:sp>
      <p:sp>
        <p:nvSpPr>
          <p:cNvPr id="92" name="Google Shape;92;g2414a9c2c5a_0_0"/>
          <p:cNvSpPr txBox="1"/>
          <p:nvPr/>
        </p:nvSpPr>
        <p:spPr>
          <a:xfrm>
            <a:off x="750570" y="3602038"/>
            <a:ext cx="103404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2400">
                <a:solidFill>
                  <a:srgbClr val="000000"/>
                </a:solidFill>
                <a:latin typeface="Calibri"/>
                <a:ea typeface="Calibri"/>
                <a:cs typeface="Calibri"/>
                <a:sym typeface="Calibri"/>
              </a:rPr>
              <a:t>Rus Belikov (NASA Ames Research Center)</a:t>
            </a:r>
            <a:endParaRPr sz="2400">
              <a:solidFill>
                <a:srgbClr val="000000"/>
              </a:solidFill>
              <a:latin typeface="Calibri"/>
              <a:ea typeface="Calibri"/>
              <a:cs typeface="Calibri"/>
              <a:sym typeface="Calibri"/>
            </a:endParaRPr>
          </a:p>
          <a:p>
            <a:pPr marL="0" lvl="0" indent="0" algn="ctr" rtl="0">
              <a:lnSpc>
                <a:spcPct val="90000"/>
              </a:lnSpc>
              <a:spcBef>
                <a:spcPts val="1000"/>
              </a:spcBef>
              <a:spcAft>
                <a:spcPts val="0"/>
              </a:spcAft>
              <a:buNone/>
            </a:pPr>
            <a:r>
              <a:rPr lang="en-US" sz="2400">
                <a:solidFill>
                  <a:srgbClr val="000000"/>
                </a:solidFill>
                <a:latin typeface="Calibri"/>
                <a:ea typeface="Calibri"/>
                <a:cs typeface="Calibri"/>
                <a:sym typeface="Calibri"/>
              </a:rPr>
              <a:t>Chris Stark (NASA Goddard Space Flight Center)</a:t>
            </a:r>
            <a:endParaRPr sz="2400">
              <a:solidFill>
                <a:srgbClr val="000000"/>
              </a:solidFill>
              <a:latin typeface="Calibri"/>
              <a:ea typeface="Calibri"/>
              <a:cs typeface="Calibri"/>
              <a:sym typeface="Calibri"/>
            </a:endParaRPr>
          </a:p>
          <a:p>
            <a:pPr marL="0" lvl="0" indent="0" algn="ctr" rtl="0">
              <a:lnSpc>
                <a:spcPct val="90000"/>
              </a:lnSpc>
              <a:spcBef>
                <a:spcPts val="1000"/>
              </a:spcBef>
              <a:spcAft>
                <a:spcPts val="0"/>
              </a:spcAft>
              <a:buNone/>
            </a:pPr>
            <a:r>
              <a:rPr lang="en-US" sz="2400">
                <a:solidFill>
                  <a:srgbClr val="000000"/>
                </a:solidFill>
                <a:latin typeface="Calibri"/>
                <a:ea typeface="Calibri"/>
                <a:cs typeface="Calibri"/>
                <a:sym typeface="Calibri"/>
              </a:rPr>
              <a:t>Nick Siegler (Jet Propulsion Laboratory/California Institute of Technology)</a:t>
            </a:r>
            <a:endParaRPr sz="2400">
              <a:solidFill>
                <a:srgbClr val="000000"/>
              </a:solidFill>
              <a:latin typeface="Calibri"/>
              <a:ea typeface="Calibri"/>
              <a:cs typeface="Calibri"/>
              <a:sym typeface="Calibri"/>
            </a:endParaRPr>
          </a:p>
        </p:txBody>
      </p:sp>
      <p:sp>
        <p:nvSpPr>
          <p:cNvPr id="93" name="Google Shape;93;g2414a9c2c5a_0_0"/>
          <p:cNvSpPr/>
          <p:nvPr/>
        </p:nvSpPr>
        <p:spPr>
          <a:xfrm>
            <a:off x="4081894" y="6581001"/>
            <a:ext cx="3408600" cy="27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0" i="0" u="none" strike="noStrike" cap="none">
                <a:solidFill>
                  <a:srgbClr val="000000"/>
                </a:solidFill>
                <a:latin typeface="verdana"/>
                <a:ea typeface="verdana"/>
                <a:cs typeface="verdana"/>
                <a:sym typeface="verdana"/>
              </a:rPr>
              <a:t>© 2023 All rights reserved.</a:t>
            </a:r>
            <a:endParaRPr sz="1200" b="0" i="0" u="none" strike="noStrike" cap="none">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B361A7A1-0FD1-4277-A5B8-746393886382}"/>
              </a:ext>
            </a:extLst>
          </p:cNvPr>
          <p:cNvSpPr txBox="1"/>
          <p:nvPr/>
        </p:nvSpPr>
        <p:spPr>
          <a:xfrm>
            <a:off x="5947410" y="6581001"/>
            <a:ext cx="6097424" cy="261610"/>
          </a:xfrm>
          <a:prstGeom prst="rect">
            <a:avLst/>
          </a:prstGeom>
          <a:noFill/>
        </p:spPr>
        <p:txBody>
          <a:bodyPr wrap="square">
            <a:spAutoFit/>
          </a:bodyPr>
          <a:lstStyle/>
          <a:p>
            <a:pPr marL="0" marR="0" algn="r"/>
            <a:r>
              <a:rPr lang="en-US" sz="1100" dirty="0">
                <a:effectLst/>
                <a:latin typeface="Calibri" panose="020F0502020204030204" pitchFamily="34" charset="0"/>
                <a:ea typeface="Calibri" panose="020F0502020204030204" pitchFamily="34" charset="0"/>
              </a:rPr>
              <a:t>CL#23-2869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914337" y="-11"/>
            <a:ext cx="10515600" cy="71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859" b="1"/>
              <a:t>Single-mode fiber-nuller coronagraph</a:t>
            </a:r>
            <a:endParaRPr sz="3859" b="1"/>
          </a:p>
          <a:p>
            <a:pPr marL="0" lvl="0" indent="0" algn="ctr" rtl="0">
              <a:lnSpc>
                <a:spcPct val="90000"/>
              </a:lnSpc>
              <a:spcBef>
                <a:spcPts val="0"/>
              </a:spcBef>
              <a:spcAft>
                <a:spcPts val="0"/>
              </a:spcAft>
              <a:buClr>
                <a:schemeClr val="dk1"/>
              </a:buClr>
              <a:buSzPts val="3960"/>
              <a:buFont typeface="Calibri"/>
              <a:buNone/>
            </a:pPr>
            <a:r>
              <a:rPr lang="en-US" sz="1200"/>
              <a:t>Eugene Serabyn, Garreth Ruane, Dimitri Mawet, Betrand Mennesson (eugene.serabyn@jpl.nasa.gov)</a:t>
            </a:r>
            <a:endParaRPr sz="1200"/>
          </a:p>
        </p:txBody>
      </p:sp>
      <p:cxnSp>
        <p:nvCxnSpPr>
          <p:cNvPr id="90" name="Google Shape;90;p1"/>
          <p:cNvCxnSpPr/>
          <p:nvPr/>
        </p:nvCxnSpPr>
        <p:spPr>
          <a:xfrm>
            <a:off x="-1" y="3238113"/>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91" name="Google Shape;91;p1"/>
          <p:cNvCxnSpPr/>
          <p:nvPr/>
        </p:nvCxnSpPr>
        <p:spPr>
          <a:xfrm rot="10800000">
            <a:off x="6096000" y="709143"/>
            <a:ext cx="0" cy="6033246"/>
          </a:xfrm>
          <a:prstGeom prst="straightConnector1">
            <a:avLst/>
          </a:prstGeom>
          <a:noFill/>
          <a:ln w="9525" cap="flat" cmpd="sng">
            <a:solidFill>
              <a:schemeClr val="accent1"/>
            </a:solidFill>
            <a:prstDash val="solid"/>
            <a:miter lim="800000"/>
            <a:headEnd type="none" w="sm" len="sm"/>
            <a:tailEnd type="none" w="sm" len="sm"/>
          </a:ln>
        </p:spPr>
      </p:cxnSp>
      <p:cxnSp>
        <p:nvCxnSpPr>
          <p:cNvPr id="92" name="Google Shape;92;p1"/>
          <p:cNvCxnSpPr/>
          <p:nvPr/>
        </p:nvCxnSpPr>
        <p:spPr>
          <a:xfrm>
            <a:off x="0" y="709143"/>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93" name="Google Shape;93;p1"/>
          <p:cNvSpPr txBox="1"/>
          <p:nvPr/>
        </p:nvSpPr>
        <p:spPr>
          <a:xfrm>
            <a:off x="27690" y="652830"/>
            <a:ext cx="6068309"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Basic description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 phase mask in a coronagraph’s pupil plane produces an asymmetric stellar focal plane field with an on-axis zero, which moves the starlight off-axis</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dark center of the field is coupled to a single-mode (SM) fiber that rejects the off-axis asymmetric starlight field</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HWO mission could use a single mode fiber nuller (SMFN) either to reach smaller angles than a coronagraph can reach, or longer wavelengths.</a:t>
            </a:r>
            <a:endParaRPr/>
          </a:p>
        </p:txBody>
      </p:sp>
      <p:sp>
        <p:nvSpPr>
          <p:cNvPr id="94" name="Google Shape;94;p1"/>
          <p:cNvSpPr txBox="1"/>
          <p:nvPr/>
        </p:nvSpPr>
        <p:spPr>
          <a:xfrm>
            <a:off x="27690" y="3248370"/>
            <a:ext cx="6078720" cy="38779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Optical layout diagram or technical description</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Calibri"/>
                <a:ea typeface="Calibri"/>
                <a:cs typeface="Calibri"/>
                <a:sym typeface="Calibri"/>
              </a:rPr>
              <a:t>A phase mask is inserted into a standard coronagraph’s pupil plane, after which the focused beam is coupled to a SM fiber</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Calibri"/>
                <a:ea typeface="Calibri"/>
                <a:cs typeface="Calibri"/>
                <a:sym typeface="Calibri"/>
              </a:rPr>
              <a:t>A SMFN can employ either an optical vortex mask to get a donut-shaped stellar point spread function (PSF) with equal sensitivities to exoplanets at all azimuths, or a phase-knife mask to get a double-lobed PSF which can be used to locate exoplanets</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95" name="Google Shape;95;p1"/>
          <p:cNvSpPr txBox="1"/>
          <p:nvPr/>
        </p:nvSpPr>
        <p:spPr>
          <a:xfrm>
            <a:off x="6106410" y="652829"/>
            <a:ext cx="6085590"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Current maturity and TRL</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TRL: 3-4.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Various types of fiber nullers have so far demonstrated nulls in the 10</a:t>
            </a:r>
            <a:r>
              <a:rPr lang="en-US" sz="1800" b="0" i="0" u="none" strike="noStrike" cap="none" baseline="30000">
                <a:solidFill>
                  <a:schemeClr val="dk1"/>
                </a:solidFill>
                <a:latin typeface="Calibri"/>
                <a:ea typeface="Calibri"/>
                <a:cs typeface="Calibri"/>
                <a:sym typeface="Calibri"/>
              </a:rPr>
              <a:t>-4</a:t>
            </a:r>
            <a:r>
              <a:rPr lang="en-US" sz="1800" b="0" i="0" u="none" strike="noStrike" cap="none">
                <a:solidFill>
                  <a:schemeClr val="dk1"/>
                </a:solidFill>
                <a:latin typeface="Calibri"/>
                <a:ea typeface="Calibri"/>
                <a:cs typeface="Calibri"/>
                <a:sym typeface="Calibri"/>
              </a:rPr>
              <a:t> to 10</a:t>
            </a:r>
            <a:r>
              <a:rPr lang="en-US" sz="1800" b="0" i="0" u="none" strike="noStrike" cap="none" baseline="30000">
                <a:solidFill>
                  <a:schemeClr val="dk1"/>
                </a:solidFill>
                <a:latin typeface="Calibri"/>
                <a:ea typeface="Calibri"/>
                <a:cs typeface="Calibri"/>
                <a:sym typeface="Calibri"/>
              </a:rPr>
              <a:t>-5</a:t>
            </a:r>
            <a:r>
              <a:rPr lang="en-US" sz="1800" b="0" i="0" u="none" strike="noStrike" cap="none">
                <a:solidFill>
                  <a:schemeClr val="dk1"/>
                </a:solidFill>
                <a:latin typeface="Calibri"/>
                <a:ea typeface="Calibri"/>
                <a:cs typeface="Calibri"/>
                <a:sym typeface="Calibri"/>
              </a:rPr>
              <a:t> range for up to 10% bandwidth.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Palomar Fiber Nuller (PFN) and Keck Vortex Fiber Nuller have provided on-sky system-level demonstrations, with the PFN reaching on-sky null-depth capabilities of a few 10</a:t>
            </a:r>
            <a:r>
              <a:rPr lang="en-US" sz="1800" b="0" i="0" u="none" strike="noStrike" cap="none" baseline="30000">
                <a:solidFill>
                  <a:schemeClr val="dk1"/>
                </a:solidFill>
                <a:latin typeface="Calibri"/>
                <a:ea typeface="Calibri"/>
                <a:cs typeface="Calibri"/>
                <a:sym typeface="Calibri"/>
              </a:rPr>
              <a:t>-4</a:t>
            </a:r>
            <a:endParaRPr/>
          </a:p>
        </p:txBody>
      </p:sp>
      <p:sp>
        <p:nvSpPr>
          <p:cNvPr id="96" name="Google Shape;96;p1"/>
          <p:cNvSpPr txBox="1"/>
          <p:nvPr/>
        </p:nvSpPr>
        <p:spPr>
          <a:xfrm>
            <a:off x="6172137" y="3248034"/>
            <a:ext cx="56850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Risks and next steps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Need higher performance phase-knife and optical vortex phase masks</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Need laboratory demonstrations of deeper nulls and broader bandwidths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impact of SM fiber non-idealities need to be investigated</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On-sky fiber-nulling very close companion observations underway at the Keck Observatory (PI: Mawet) </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a:stretch/>
        </p:blipFill>
        <p:spPr>
          <a:xfrm>
            <a:off x="714641" y="3552497"/>
            <a:ext cx="4692058" cy="1797297"/>
          </a:xfrm>
          <a:prstGeom prst="rect">
            <a:avLst/>
          </a:prstGeom>
          <a:noFill/>
          <a:ln>
            <a:noFill/>
          </a:ln>
        </p:spPr>
      </p:pic>
    </p:spTree>
    <p:extLst>
      <p:ext uri="{BB962C8B-B14F-4D97-AF65-F5344CB8AC3E}">
        <p14:creationId xmlns:p14="http://schemas.microsoft.com/office/powerpoint/2010/main" val="261533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914325" y="267576"/>
            <a:ext cx="10515600" cy="71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859" b="1" dirty="0"/>
              <a:t>Name of Design or Technology</a:t>
            </a:r>
            <a:br>
              <a:rPr lang="en-US" sz="3859" b="1" dirty="0"/>
            </a:br>
            <a:r>
              <a:rPr lang="en-US" sz="1200" b="1" dirty="0"/>
              <a:t>Name(s) of designer(s) and contact email</a:t>
            </a:r>
            <a:br>
              <a:rPr lang="en-US" sz="3859" b="1" dirty="0"/>
            </a:br>
            <a:endParaRPr sz="3859" b="1" dirty="0"/>
          </a:p>
        </p:txBody>
      </p:sp>
      <p:cxnSp>
        <p:nvCxnSpPr>
          <p:cNvPr id="100" name="Google Shape;100;p1"/>
          <p:cNvCxnSpPr/>
          <p:nvPr/>
        </p:nvCxnSpPr>
        <p:spPr>
          <a:xfrm>
            <a:off x="0" y="3841377"/>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101" name="Google Shape;101;p1"/>
          <p:cNvCxnSpPr/>
          <p:nvPr/>
        </p:nvCxnSpPr>
        <p:spPr>
          <a:xfrm rot="10800000">
            <a:off x="6096000" y="824754"/>
            <a:ext cx="0" cy="6033246"/>
          </a:xfrm>
          <a:prstGeom prst="straightConnector1">
            <a:avLst/>
          </a:prstGeom>
          <a:noFill/>
          <a:ln w="9525" cap="flat" cmpd="sng">
            <a:solidFill>
              <a:schemeClr val="accent1"/>
            </a:solidFill>
            <a:prstDash val="solid"/>
            <a:miter lim="800000"/>
            <a:headEnd type="none" w="sm" len="sm"/>
            <a:tailEnd type="none" w="sm" len="sm"/>
          </a:ln>
        </p:spPr>
      </p:cxnSp>
      <p:cxnSp>
        <p:nvCxnSpPr>
          <p:cNvPr id="102" name="Google Shape;102;p1"/>
          <p:cNvCxnSpPr/>
          <p:nvPr/>
        </p:nvCxnSpPr>
        <p:spPr>
          <a:xfrm>
            <a:off x="0" y="824754"/>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03" name="Google Shape;103;p1"/>
          <p:cNvSpPr txBox="1"/>
          <p:nvPr/>
        </p:nvSpPr>
        <p:spPr>
          <a:xfrm>
            <a:off x="27690" y="855738"/>
            <a:ext cx="599211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Basic description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Driving motivation(s) for this design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Key advantages, disadvantages, and distinguishing characteristics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Anything else you want to point out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
          <p:cNvSpPr txBox="1"/>
          <p:nvPr/>
        </p:nvSpPr>
        <p:spPr>
          <a:xfrm>
            <a:off x="27690" y="3907722"/>
            <a:ext cx="59982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Optical layout diagram or technical description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Between the exit pupil of telescope and science plane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Can be very simple and unfolded – we are not considering details of packaging, relays, etc.</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will assume a standard baseline LOWFS, DMs, detector, etc. However, if one of those subsystems is special or unusual in your design, please include 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 wish to submit a coronagraph “technology” rather than complete “design”, CDS can provide a baseline design for you to pair with your technology</a:t>
            </a:r>
            <a:endParaRPr sz="1800">
              <a:solidFill>
                <a:schemeClr val="dk1"/>
              </a:solidFill>
              <a:latin typeface="Calibri"/>
              <a:ea typeface="Calibri"/>
              <a:cs typeface="Calibri"/>
              <a:sym typeface="Calibri"/>
            </a:endParaRPr>
          </a:p>
        </p:txBody>
      </p:sp>
      <p:sp>
        <p:nvSpPr>
          <p:cNvPr id="105" name="Google Shape;105;p1"/>
          <p:cNvSpPr txBox="1"/>
          <p:nvPr/>
        </p:nvSpPr>
        <p:spPr>
          <a:xfrm>
            <a:off x="6110637" y="824754"/>
            <a:ext cx="53193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Current maturity and TRL</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Estimated TRL of components (see </a:t>
            </a:r>
            <a:r>
              <a:rPr lang="en-US" sz="1800" u="sng" dirty="0">
                <a:solidFill>
                  <a:schemeClr val="hlink"/>
                </a:solidFill>
                <a:latin typeface="Calibri"/>
                <a:ea typeface="Calibri"/>
                <a:cs typeface="Calibri"/>
                <a:sym typeface="Calibri"/>
                <a:hlinkClick r:id="rId3"/>
              </a:rPr>
              <a:t>Technology Readiness Level Definitions)</a:t>
            </a:r>
            <a:r>
              <a:rPr lang="en-US" sz="18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Brief description of current lab performance (provide references, if any)</a:t>
            </a:r>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Anything else you’d like to point out</a:t>
            </a:r>
            <a:endParaRPr dirty="0"/>
          </a:p>
        </p:txBody>
      </p:sp>
      <p:sp>
        <p:nvSpPr>
          <p:cNvPr id="106" name="Google Shape;106;p1"/>
          <p:cNvSpPr txBox="1"/>
          <p:nvPr/>
        </p:nvSpPr>
        <p:spPr>
          <a:xfrm>
            <a:off x="6266330" y="3933709"/>
            <a:ext cx="56850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Risks and next steps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Narrative of next steps, including tall poles, risks, and long-lead items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Feasibility of getting to </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TRL 5</a:t>
            </a:r>
            <a:r>
              <a:rPr lang="en-US" sz="1800">
                <a:solidFill>
                  <a:schemeClr val="dk1"/>
                </a:solidFill>
                <a:latin typeface="Calibri"/>
                <a:ea typeface="Calibri"/>
                <a:cs typeface="Calibri"/>
                <a:sym typeface="Calibri"/>
              </a:rPr>
              <a:t> (if applicable), as well as any rough estimates about cost and time to TRL 5 (if available)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838200" y="18252"/>
            <a:ext cx="10515600" cy="705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850" b="1"/>
              <a:t>Definitions / Assumptions</a:t>
            </a:r>
            <a:endParaRPr sz="3850" b="1"/>
          </a:p>
        </p:txBody>
      </p:sp>
      <p:sp>
        <p:nvSpPr>
          <p:cNvPr id="112" name="Google Shape;112;p2"/>
          <p:cNvSpPr txBox="1"/>
          <p:nvPr/>
        </p:nvSpPr>
        <p:spPr>
          <a:xfrm>
            <a:off x="543756" y="723860"/>
            <a:ext cx="11104500" cy="556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200" b="1">
                <a:solidFill>
                  <a:srgbClr val="000000"/>
                </a:solidFill>
                <a:latin typeface="Calibri"/>
                <a:ea typeface="Calibri"/>
                <a:cs typeface="Calibri"/>
                <a:sym typeface="Calibri"/>
              </a:rPr>
              <a:t>What exactly do we mean by “design”?</a:t>
            </a:r>
            <a:endParaRPr sz="28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For now, the information on the previous quad chart (as much as you can fill out)</a:t>
            </a:r>
            <a:endParaRPr sz="24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Incomplete submissions are ok as a placeholder if you do not have all the information</a:t>
            </a:r>
            <a:endParaRPr sz="20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Over the next ~ 6 months, we will need additional information from you (and interested parties outside CDS) in order to fill out all the rows of the KT matrix. The format of that information is TBD, but will likely include </a:t>
            </a:r>
            <a:endParaRPr sz="2400">
              <a:solidFill>
                <a:srgbClr val="000000"/>
              </a:solidFill>
              <a:latin typeface="Calibri"/>
              <a:ea typeface="Calibri"/>
              <a:cs typeface="Calibri"/>
              <a:sym typeface="Calibri"/>
            </a:endParaRPr>
          </a:p>
          <a:p>
            <a:pPr marL="1143000" lvl="2" indent="-228600" algn="l" rtl="0">
              <a:lnSpc>
                <a:spcPct val="90000"/>
              </a:lnSpc>
              <a:spcBef>
                <a:spcPts val="5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Yield input package of simulated PSFs (</a:t>
            </a:r>
            <a:r>
              <a:rPr lang="en-US" sz="1800" u="sng">
                <a:solidFill>
                  <a:schemeClr val="hlink"/>
                </a:solidFill>
                <a:latin typeface="Calibri"/>
                <a:ea typeface="Calibri"/>
                <a:cs typeface="Calibri"/>
                <a:sym typeface="Calibri"/>
                <a:hlinkClick r:id="rId3"/>
              </a:rPr>
              <a:t>Standardized Coronagraph Parameters for Input into Yield Calculations - 021219</a:t>
            </a:r>
            <a:r>
              <a:rPr lang="en-US"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a:p>
            <a:pPr marL="1143000" lvl="2" indent="-228600" algn="l" rtl="0">
              <a:lnSpc>
                <a:spcPct val="90000"/>
              </a:lnSpc>
              <a:spcBef>
                <a:spcPts val="5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Inputs to assist evaluating sensitivities (format TBD) </a:t>
            </a:r>
            <a:endParaRPr sz="2000">
              <a:solidFill>
                <a:srgbClr val="000000"/>
              </a:solidFill>
              <a:latin typeface="Calibri"/>
              <a:ea typeface="Calibri"/>
              <a:cs typeface="Calibri"/>
              <a:sym typeface="Calibri"/>
            </a:endParaRPr>
          </a:p>
          <a:p>
            <a:pPr marL="1143000" lvl="2" indent="-228600" algn="l" rtl="0">
              <a:lnSpc>
                <a:spcPct val="90000"/>
              </a:lnSpc>
              <a:spcBef>
                <a:spcPts val="5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More detailed information about maturity and feasibility to TRL5</a:t>
            </a:r>
            <a:endParaRPr sz="20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We will work with you to provide the needed information.</a:t>
            </a:r>
            <a:endParaRPr sz="2400">
              <a:solidFill>
                <a:srgbClr val="000000"/>
              </a:solidFill>
              <a:latin typeface="Calibri"/>
              <a:ea typeface="Calibri"/>
              <a:cs typeface="Calibri"/>
              <a:sym typeface="Calibri"/>
            </a:endParaRPr>
          </a:p>
          <a:p>
            <a:pPr marL="685800" lvl="1" indent="-161925" algn="l" rtl="0">
              <a:lnSpc>
                <a:spcPct val="90000"/>
              </a:lnSpc>
              <a:spcBef>
                <a:spcPts val="500"/>
              </a:spcBef>
              <a:spcAft>
                <a:spcPts val="0"/>
              </a:spcAft>
              <a:buNone/>
            </a:pPr>
            <a:endParaRPr sz="105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200" b="1">
                <a:solidFill>
                  <a:srgbClr val="000000"/>
                </a:solidFill>
                <a:latin typeface="Calibri"/>
                <a:ea typeface="Calibri"/>
                <a:cs typeface="Calibri"/>
                <a:sym typeface="Calibri"/>
              </a:rPr>
              <a:t>Operating assumptions:</a:t>
            </a:r>
            <a:endParaRPr sz="28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Prefer designs that have a plausible TRL path in time for the Habitable Worlds Observatory</a:t>
            </a:r>
            <a:endParaRPr sz="24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Baseline aperture will be segmented off-axis, but others are allowed (if there is a good reason)</a:t>
            </a:r>
            <a:endParaRPr sz="24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Assume ~ 6 m inscribed diameter</a:t>
            </a:r>
            <a:endParaRPr sz="24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Telescope, but not necessarily the coronagraph, will have IR, V, and UV capabilities</a:t>
            </a:r>
            <a:endParaRPr sz="20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Robotic in-space servicing will be possible</a:t>
            </a:r>
            <a:endParaRPr sz="2400">
              <a:solidFill>
                <a:srgbClr val="000000"/>
              </a:solidFill>
              <a:latin typeface="Calibri"/>
              <a:ea typeface="Calibri"/>
              <a:cs typeface="Calibri"/>
              <a:sym typeface="Calibri"/>
            </a:endParaRPr>
          </a:p>
          <a:p>
            <a:pPr marL="685800" lvl="1" indent="-228600" algn="l" rtl="0">
              <a:lnSpc>
                <a:spcPct val="90000"/>
              </a:lnSpc>
              <a:spcBef>
                <a:spcPts val="500"/>
              </a:spcBef>
              <a:spcAft>
                <a:spcPts val="0"/>
              </a:spcAft>
              <a:buClr>
                <a:srgbClr val="000000"/>
              </a:buClr>
              <a:buSzPts val="2000"/>
              <a:buChar char="•"/>
            </a:pPr>
            <a:r>
              <a:rPr lang="en-US" sz="2000">
                <a:solidFill>
                  <a:srgbClr val="000000"/>
                </a:solidFill>
                <a:latin typeface="Calibri"/>
                <a:ea typeface="Calibri"/>
                <a:cs typeface="Calibri"/>
                <a:sym typeface="Calibri"/>
              </a:rPr>
              <a:t>Scope of survey is about coronagraphs in the broadest possible sense</a:t>
            </a:r>
            <a:endParaRPr sz="24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FILLED-OUT QUAD CHARTS</a:t>
            </a:r>
          </a:p>
        </p:txBody>
      </p:sp>
    </p:spTree>
    <p:extLst>
      <p:ext uri="{BB962C8B-B14F-4D97-AF65-F5344CB8AC3E}">
        <p14:creationId xmlns:p14="http://schemas.microsoft.com/office/powerpoint/2010/main" val="106566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889612" y="-57886"/>
            <a:ext cx="10515600" cy="71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859" b="1"/>
              <a:t>Vortex Coronagraphs</a:t>
            </a:r>
            <a:endParaRPr sz="3859" b="1"/>
          </a:p>
          <a:p>
            <a:pPr marL="0" lvl="0" indent="0" algn="ctr" rtl="0">
              <a:lnSpc>
                <a:spcPct val="90000"/>
              </a:lnSpc>
              <a:spcBef>
                <a:spcPts val="0"/>
              </a:spcBef>
              <a:spcAft>
                <a:spcPts val="0"/>
              </a:spcAft>
              <a:buClr>
                <a:schemeClr val="dk1"/>
              </a:buClr>
              <a:buSzPts val="3960"/>
              <a:buFont typeface="Calibri"/>
              <a:buNone/>
            </a:pPr>
            <a:r>
              <a:rPr lang="en-US" sz="1259"/>
              <a:t>Garreth Ruane, Dimitri Mawet, Eugene Serabyn (garreth.ruane@jpl.nasa.gov)</a:t>
            </a:r>
            <a:endParaRPr sz="1259"/>
          </a:p>
        </p:txBody>
      </p:sp>
      <p:cxnSp>
        <p:nvCxnSpPr>
          <p:cNvPr id="90" name="Google Shape;90;p1"/>
          <p:cNvCxnSpPr/>
          <p:nvPr/>
        </p:nvCxnSpPr>
        <p:spPr>
          <a:xfrm>
            <a:off x="0" y="3725766"/>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91" name="Google Shape;91;p1"/>
          <p:cNvCxnSpPr/>
          <p:nvPr/>
        </p:nvCxnSpPr>
        <p:spPr>
          <a:xfrm rot="10800000">
            <a:off x="6096000" y="709143"/>
            <a:ext cx="0" cy="6033246"/>
          </a:xfrm>
          <a:prstGeom prst="straightConnector1">
            <a:avLst/>
          </a:prstGeom>
          <a:noFill/>
          <a:ln w="9525" cap="flat" cmpd="sng">
            <a:solidFill>
              <a:schemeClr val="accent1"/>
            </a:solidFill>
            <a:prstDash val="solid"/>
            <a:miter lim="800000"/>
            <a:headEnd type="none" w="sm" len="sm"/>
            <a:tailEnd type="none" w="sm" len="sm"/>
          </a:ln>
        </p:spPr>
      </p:cxnSp>
      <p:cxnSp>
        <p:nvCxnSpPr>
          <p:cNvPr id="92" name="Google Shape;92;p1"/>
          <p:cNvCxnSpPr/>
          <p:nvPr/>
        </p:nvCxnSpPr>
        <p:spPr>
          <a:xfrm>
            <a:off x="0" y="709143"/>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93" name="Google Shape;93;p1"/>
          <p:cNvSpPr txBox="1"/>
          <p:nvPr/>
        </p:nvSpPr>
        <p:spPr>
          <a:xfrm>
            <a:off x="27690" y="652830"/>
            <a:ext cx="6068309"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Basic description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vortex coronagraph applies a phase wrap to the stellar point spread function to redirect starlight out of the pupil.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Vortex coronagraphs rely on a focal plane phase mask, have relatively high throughput, small inner working angle, large field of view, low sensitivity to low-order aberrations and require small DM strokes.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Grayscale or DM-based pupil apodization is needed for segmented apertures.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 HWO mission could rely solely on VVC masks optimized for different wavelength ranges and inner working angles.</a:t>
            </a:r>
            <a:endParaRPr/>
          </a:p>
        </p:txBody>
      </p:sp>
      <p:sp>
        <p:nvSpPr>
          <p:cNvPr id="94" name="Google Shape;94;p1"/>
          <p:cNvSpPr txBox="1"/>
          <p:nvPr/>
        </p:nvSpPr>
        <p:spPr>
          <a:xfrm>
            <a:off x="27690" y="3750071"/>
            <a:ext cx="5998200"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Optical layout diagram or technical description</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Calibri"/>
                <a:ea typeface="Calibri"/>
                <a:cs typeface="Calibri"/>
                <a:sym typeface="Calibri"/>
              </a:rPr>
              <a:t>The optical layout is the same as that of a Lyot coronagraph, making the two types of focal plane mask interchangeable.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Calibri"/>
                <a:ea typeface="Calibri"/>
                <a:cs typeface="Calibri"/>
                <a:sym typeface="Calibri"/>
              </a:rPr>
              <a:t>The optical charge (integral phase wrap) is a free parameter that can alter the inner working angle and sensitivity to aberrations.</a:t>
            </a:r>
            <a:endParaRPr/>
          </a:p>
        </p:txBody>
      </p:sp>
      <p:sp>
        <p:nvSpPr>
          <p:cNvPr id="95" name="Google Shape;95;p1"/>
          <p:cNvSpPr txBox="1"/>
          <p:nvPr/>
        </p:nvSpPr>
        <p:spPr>
          <a:xfrm>
            <a:off x="6106410" y="652829"/>
            <a:ext cx="6085590"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Current maturity and TRL</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TRL: 3-4.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most advanced (vector) vortex coronagraphs make use of liquid crystal polymer masks from Beam Co, Orlando, FL.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Best performance in 10% bandwidth (BW) is 1.6e-9 at 650nm (Ruane et al. 2022)</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Scalar vortex phase masks are also being developed, but are currently less advanced</a:t>
            </a:r>
            <a:endParaRPr/>
          </a:p>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Segmented aperture demos in 10% BW: </a:t>
            </a:r>
            <a:endParaRPr/>
          </a:p>
          <a:p>
            <a:pPr marL="285750" marR="0" lvl="3"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First DM-apodized demo: 5e-9 (Riggs et al 2022)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Grayscale apodized demo: 4e-8  (Llop-Sayson et al.  2020)</a:t>
            </a:r>
            <a:endParaRPr/>
          </a:p>
        </p:txBody>
      </p:sp>
      <p:sp>
        <p:nvSpPr>
          <p:cNvPr id="96" name="Google Shape;96;p1"/>
          <p:cNvSpPr txBox="1"/>
          <p:nvPr/>
        </p:nvSpPr>
        <p:spPr>
          <a:xfrm>
            <a:off x="6266330" y="3818098"/>
            <a:ext cx="56850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Risks and next steps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Near-ideal phase-mask manufacturing is challenging and long lead time.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Further HCIT testing planned under SAT (PI: Serabyn)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Potential to develop scalar vortex masks that would be polarization insensitive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Potential for dichroic coating to use out-of-band light for wavefront sensing in reflection. </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Potential for integrated polarization filtering to increase bandwidth</a:t>
            </a:r>
            <a:endParaRPr/>
          </a:p>
        </p:txBody>
      </p:sp>
      <p:pic>
        <p:nvPicPr>
          <p:cNvPr id="97" name="Google Shape;97;p1" descr="A picture containing screenshot, diagram, text, line&#10;&#10;Description automatically generated"/>
          <p:cNvPicPr preferRelativeResize="0"/>
          <p:nvPr/>
        </p:nvPicPr>
        <p:blipFill rotWithShape="1">
          <a:blip r:embed="rId3">
            <a:alphaModFix/>
          </a:blip>
          <a:srcRect/>
          <a:stretch/>
        </p:blipFill>
        <p:spPr>
          <a:xfrm>
            <a:off x="220254" y="4084083"/>
            <a:ext cx="5234615" cy="1753745"/>
          </a:xfrm>
          <a:prstGeom prst="rect">
            <a:avLst/>
          </a:prstGeom>
          <a:noFill/>
          <a:ln>
            <a:noFill/>
          </a:ln>
        </p:spPr>
      </p:pic>
    </p:spTree>
    <p:extLst>
      <p:ext uri="{BB962C8B-B14F-4D97-AF65-F5344CB8AC3E}">
        <p14:creationId xmlns:p14="http://schemas.microsoft.com/office/powerpoint/2010/main" val="40065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914325" y="67886"/>
            <a:ext cx="10515600" cy="71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859" b="1" dirty="0"/>
              <a:t>Integrated Dynamic Low-Order </a:t>
            </a:r>
            <a:r>
              <a:rPr lang="en-US" sz="3859" b="1" dirty="0" err="1"/>
              <a:t>Wavefront</a:t>
            </a:r>
            <a:r>
              <a:rPr lang="en-US" sz="3859" b="1" dirty="0"/>
              <a:t> Control</a:t>
            </a:r>
            <a:br>
              <a:rPr lang="en-US" sz="3859" b="1" dirty="0"/>
            </a:br>
            <a:r>
              <a:rPr lang="en-US" sz="1200" dirty="0"/>
              <a:t>John Trauger (john.trauger@jpl.nasa.gov)</a:t>
            </a:r>
            <a:endParaRPr sz="1200" dirty="0"/>
          </a:p>
        </p:txBody>
      </p:sp>
      <p:cxnSp>
        <p:nvCxnSpPr>
          <p:cNvPr id="100" name="Google Shape;100;p1"/>
          <p:cNvCxnSpPr/>
          <p:nvPr/>
        </p:nvCxnSpPr>
        <p:spPr>
          <a:xfrm>
            <a:off x="0" y="3841377"/>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101" name="Google Shape;101;p1"/>
          <p:cNvCxnSpPr/>
          <p:nvPr/>
        </p:nvCxnSpPr>
        <p:spPr>
          <a:xfrm rot="10800000">
            <a:off x="6096000" y="824754"/>
            <a:ext cx="0" cy="6033246"/>
          </a:xfrm>
          <a:prstGeom prst="straightConnector1">
            <a:avLst/>
          </a:prstGeom>
          <a:noFill/>
          <a:ln w="9525" cap="flat" cmpd="sng">
            <a:solidFill>
              <a:schemeClr val="accent1"/>
            </a:solidFill>
            <a:prstDash val="solid"/>
            <a:miter lim="800000"/>
            <a:headEnd type="none" w="sm" len="sm"/>
            <a:tailEnd type="none" w="sm" len="sm"/>
          </a:ln>
        </p:spPr>
      </p:cxnSp>
      <p:cxnSp>
        <p:nvCxnSpPr>
          <p:cNvPr id="102" name="Google Shape;102;p1"/>
          <p:cNvCxnSpPr/>
          <p:nvPr/>
        </p:nvCxnSpPr>
        <p:spPr>
          <a:xfrm>
            <a:off x="0" y="824754"/>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103" name="Google Shape;103;p1"/>
          <p:cNvSpPr txBox="1"/>
          <p:nvPr/>
        </p:nvSpPr>
        <p:spPr>
          <a:xfrm>
            <a:off x="27690" y="855738"/>
            <a:ext cx="599211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dk1"/>
                </a:solidFill>
                <a:latin typeface="Calibri"/>
                <a:ea typeface="Calibri"/>
                <a:cs typeface="Calibri"/>
                <a:sym typeface="Calibri"/>
              </a:rPr>
              <a:t>Basic description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 single integrated element located at an instrument pupil to  provide dynamic low-order wavefront stabilization.</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Surface parallel deformable mirror for correction of low order Zernike terms Z4-Z11 (focus, astigmatism, coma, …)</a:t>
            </a:r>
          </a:p>
          <a:p>
            <a:pPr marL="285750" indent="-285750">
              <a:buClr>
                <a:schemeClr val="dk1"/>
              </a:buClr>
              <a:buSzPts val="1800"/>
              <a:buFont typeface="Arial"/>
              <a:buChar char="•"/>
            </a:pPr>
            <a:r>
              <a:rPr lang="en-US" sz="1800" dirty="0">
                <a:solidFill>
                  <a:schemeClr val="dk1"/>
                </a:solidFill>
                <a:latin typeface="Calibri"/>
                <a:ea typeface="Calibri"/>
                <a:cs typeface="Calibri"/>
                <a:sym typeface="Calibri"/>
              </a:rPr>
              <a:t>Flexure mounting for jitter control (Z2, Z3)</a:t>
            </a:r>
          </a:p>
          <a:p>
            <a:pPr marL="285750" indent="-285750">
              <a:buClr>
                <a:schemeClr val="dk1"/>
              </a:buClr>
              <a:buSzPts val="1800"/>
              <a:buFont typeface="Arial"/>
              <a:buChar char="•"/>
            </a:pPr>
            <a:r>
              <a:rPr lang="en-US" sz="1800" dirty="0">
                <a:solidFill>
                  <a:schemeClr val="dk1"/>
                </a:solidFill>
                <a:latin typeface="Calibri"/>
                <a:cs typeface="Calibri"/>
                <a:sym typeface="Calibri"/>
              </a:rPr>
              <a:t>Anticipates closing the sensing and control loop with guidance from a Zernike wavefront sensor.</a:t>
            </a:r>
          </a:p>
          <a:p>
            <a:pPr marL="285750" indent="-285750">
              <a:buClr>
                <a:schemeClr val="dk1"/>
              </a:buClr>
              <a:buSzPts val="1800"/>
              <a:buFont typeface="Arial"/>
              <a:buChar char="•"/>
            </a:pPr>
            <a:r>
              <a:rPr lang="en-US" sz="1800" dirty="0">
                <a:solidFill>
                  <a:schemeClr val="dk1"/>
                </a:solidFill>
                <a:latin typeface="Calibri"/>
                <a:cs typeface="Calibri"/>
                <a:sym typeface="Calibri"/>
              </a:rPr>
              <a:t>Stabilizes the dynamic elements of the wavefront with minimal </a:t>
            </a:r>
            <a:r>
              <a:rPr lang="en-US" sz="1800">
                <a:solidFill>
                  <a:schemeClr val="dk1"/>
                </a:solidFill>
                <a:latin typeface="Calibri"/>
                <a:cs typeface="Calibri"/>
                <a:sym typeface="Calibri"/>
              </a:rPr>
              <a:t>disturbance to </a:t>
            </a:r>
            <a:r>
              <a:rPr lang="en-US" sz="1800" dirty="0">
                <a:solidFill>
                  <a:schemeClr val="dk1"/>
                </a:solidFill>
                <a:latin typeface="Calibri"/>
                <a:cs typeface="Calibri"/>
                <a:sym typeface="Calibri"/>
              </a:rPr>
              <a:t>high-order wavefront stability.</a:t>
            </a:r>
          </a:p>
        </p:txBody>
      </p:sp>
      <p:sp>
        <p:nvSpPr>
          <p:cNvPr id="104" name="Google Shape;104;p1"/>
          <p:cNvSpPr txBox="1"/>
          <p:nvPr/>
        </p:nvSpPr>
        <p:spPr>
          <a:xfrm>
            <a:off x="27690" y="3907722"/>
            <a:ext cx="59982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Optical layout diagram or technical description</a:t>
            </a:r>
            <a:endParaRPr dirty="0"/>
          </a:p>
        </p:txBody>
      </p:sp>
      <p:sp>
        <p:nvSpPr>
          <p:cNvPr id="105" name="Google Shape;105;p1"/>
          <p:cNvSpPr txBox="1"/>
          <p:nvPr/>
        </p:nvSpPr>
        <p:spPr>
          <a:xfrm>
            <a:off x="6110637" y="824754"/>
            <a:ext cx="53193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Current maturity and TRL</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Estimated TRL of components: 3</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cs typeface="Calibri"/>
                <a:sym typeface="Calibri"/>
              </a:rPr>
              <a:t>Development based on a selected 2022 SAT: “A low-order hardware implementation for sensing and control in exoplanet imaging”</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Has not been demonstrated in the laboratory.  </a:t>
            </a:r>
            <a:endParaRPr dirty="0"/>
          </a:p>
        </p:txBody>
      </p:sp>
      <p:sp>
        <p:nvSpPr>
          <p:cNvPr id="106" name="Google Shape;106;p1"/>
          <p:cNvSpPr txBox="1"/>
          <p:nvPr/>
        </p:nvSpPr>
        <p:spPr>
          <a:xfrm>
            <a:off x="6110637" y="3949573"/>
            <a:ext cx="56850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Risks and next steps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Fabrication of surface parallel deformable mirror elements and laboratory demonstration are planned as part of a 2022 SAT (PI: J. Trauger).</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Concept should be applicable to all coronagraph types.</a:t>
            </a: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For simplicity and model fidelity, the element will be demonstrated in the context of a hybrid </a:t>
            </a:r>
            <a:r>
              <a:rPr lang="en-US" sz="1800" dirty="0" err="1">
                <a:solidFill>
                  <a:schemeClr val="dk1"/>
                </a:solidFill>
                <a:latin typeface="Calibri"/>
                <a:ea typeface="Calibri"/>
                <a:cs typeface="Calibri"/>
                <a:sym typeface="Calibri"/>
              </a:rPr>
              <a:t>Lyot</a:t>
            </a:r>
            <a:r>
              <a:rPr lang="en-US" sz="1800" dirty="0">
                <a:solidFill>
                  <a:schemeClr val="dk1"/>
                </a:solidFill>
                <a:latin typeface="Calibri"/>
                <a:ea typeface="Calibri"/>
                <a:cs typeface="Calibri"/>
                <a:sym typeface="Calibri"/>
              </a:rPr>
              <a:t> coronagraph. </a:t>
            </a:r>
          </a:p>
        </p:txBody>
      </p:sp>
      <p:pic>
        <p:nvPicPr>
          <p:cNvPr id="2" name="Picture 1">
            <a:extLst>
              <a:ext uri="{FF2B5EF4-FFF2-40B4-BE49-F238E27FC236}">
                <a16:creationId xmlns:a16="http://schemas.microsoft.com/office/drawing/2014/main" id="{11B60C1C-E3F8-F299-3056-4CE1FE27DA8A}"/>
              </a:ext>
            </a:extLst>
          </p:cNvPr>
          <p:cNvPicPr>
            <a:picLocks noChangeAspect="1"/>
          </p:cNvPicPr>
          <p:nvPr/>
        </p:nvPicPr>
        <p:blipFill>
          <a:blip r:embed="rId3"/>
          <a:stretch>
            <a:fillRect/>
          </a:stretch>
        </p:blipFill>
        <p:spPr>
          <a:xfrm>
            <a:off x="240670" y="4277013"/>
            <a:ext cx="5458703" cy="1215961"/>
          </a:xfrm>
          <a:prstGeom prst="rect">
            <a:avLst/>
          </a:prstGeom>
        </p:spPr>
      </p:pic>
      <p:pic>
        <p:nvPicPr>
          <p:cNvPr id="4" name="Picture 3">
            <a:extLst>
              <a:ext uri="{FF2B5EF4-FFF2-40B4-BE49-F238E27FC236}">
                <a16:creationId xmlns:a16="http://schemas.microsoft.com/office/drawing/2014/main" id="{4133B598-3E2C-B982-06C1-9F39E980BE7B}"/>
              </a:ext>
            </a:extLst>
          </p:cNvPr>
          <p:cNvPicPr>
            <a:picLocks noChangeAspect="1"/>
          </p:cNvPicPr>
          <p:nvPr/>
        </p:nvPicPr>
        <p:blipFill>
          <a:blip r:embed="rId4"/>
          <a:stretch>
            <a:fillRect/>
          </a:stretch>
        </p:blipFill>
        <p:spPr>
          <a:xfrm>
            <a:off x="342571" y="5505204"/>
            <a:ext cx="3573375" cy="1056083"/>
          </a:xfrm>
          <a:prstGeom prst="rect">
            <a:avLst/>
          </a:prstGeom>
        </p:spPr>
      </p:pic>
      <p:sp>
        <p:nvSpPr>
          <p:cNvPr id="6" name="TextBox 5">
            <a:extLst>
              <a:ext uri="{FF2B5EF4-FFF2-40B4-BE49-F238E27FC236}">
                <a16:creationId xmlns:a16="http://schemas.microsoft.com/office/drawing/2014/main" id="{E40F8144-25D8-41A9-3755-EBC8E8E9DC3A}"/>
              </a:ext>
            </a:extLst>
          </p:cNvPr>
          <p:cNvSpPr txBox="1"/>
          <p:nvPr/>
        </p:nvSpPr>
        <p:spPr>
          <a:xfrm>
            <a:off x="3925816" y="5449047"/>
            <a:ext cx="2080240" cy="1169551"/>
          </a:xfrm>
          <a:prstGeom prst="rect">
            <a:avLst/>
          </a:prstGeom>
          <a:noFill/>
        </p:spPr>
        <p:txBody>
          <a:bodyPr wrap="square" rtlCol="0">
            <a:spAutoFit/>
          </a:bodyPr>
          <a:lstStyle/>
          <a:p>
            <a:r>
              <a:rPr lang="en-US" dirty="0"/>
              <a:t>Integrated LOWFC element is highlighted. Hardware element and low-order response are  illustrated at left.</a:t>
            </a:r>
          </a:p>
        </p:txBody>
      </p:sp>
    </p:spTree>
    <p:extLst>
      <p:ext uri="{BB962C8B-B14F-4D97-AF65-F5344CB8AC3E}">
        <p14:creationId xmlns:p14="http://schemas.microsoft.com/office/powerpoint/2010/main" val="6407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8812" cy="6858000"/>
          </a:xfrm>
          <a:prstGeom prst="rect">
            <a:avLst/>
          </a:prstGeom>
        </p:spPr>
      </p:pic>
    </p:spTree>
    <p:extLst>
      <p:ext uri="{BB962C8B-B14F-4D97-AF65-F5344CB8AC3E}">
        <p14:creationId xmlns:p14="http://schemas.microsoft.com/office/powerpoint/2010/main" val="110268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838200" y="1"/>
            <a:ext cx="10515600" cy="71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859" b="1"/>
              <a:t>Shaped Pupil Lyot Coronagraphs (SPLCs)</a:t>
            </a:r>
            <a:endParaRPr sz="3859" b="1"/>
          </a:p>
          <a:p>
            <a:pPr marL="0" lvl="0" indent="0" algn="ctr" rtl="0">
              <a:lnSpc>
                <a:spcPct val="90000"/>
              </a:lnSpc>
              <a:spcBef>
                <a:spcPts val="0"/>
              </a:spcBef>
              <a:spcAft>
                <a:spcPts val="0"/>
              </a:spcAft>
              <a:buClr>
                <a:schemeClr val="dk1"/>
              </a:buClr>
              <a:buSzPts val="3960"/>
              <a:buFont typeface="Calibri"/>
              <a:buNone/>
            </a:pPr>
            <a:r>
              <a:rPr lang="en-US" sz="1200"/>
              <a:t>AJ Riggs (aj.riggs@jpl.nasa.gov)</a:t>
            </a:r>
            <a:endParaRPr sz="1200"/>
          </a:p>
        </p:txBody>
      </p:sp>
      <p:cxnSp>
        <p:nvCxnSpPr>
          <p:cNvPr id="90" name="Google Shape;90;p1"/>
          <p:cNvCxnSpPr/>
          <p:nvPr/>
        </p:nvCxnSpPr>
        <p:spPr>
          <a:xfrm>
            <a:off x="0" y="3841377"/>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91" name="Google Shape;91;p1"/>
          <p:cNvCxnSpPr/>
          <p:nvPr/>
        </p:nvCxnSpPr>
        <p:spPr>
          <a:xfrm rot="10800000">
            <a:off x="6096000" y="824754"/>
            <a:ext cx="0" cy="6033246"/>
          </a:xfrm>
          <a:prstGeom prst="straightConnector1">
            <a:avLst/>
          </a:prstGeom>
          <a:noFill/>
          <a:ln w="9525" cap="flat" cmpd="sng">
            <a:solidFill>
              <a:schemeClr val="accent1"/>
            </a:solidFill>
            <a:prstDash val="solid"/>
            <a:miter lim="800000"/>
            <a:headEnd type="none" w="sm" len="sm"/>
            <a:tailEnd type="none" w="sm" len="sm"/>
          </a:ln>
        </p:spPr>
      </p:cxnSp>
      <p:cxnSp>
        <p:nvCxnSpPr>
          <p:cNvPr id="92" name="Google Shape;92;p1"/>
          <p:cNvCxnSpPr/>
          <p:nvPr/>
        </p:nvCxnSpPr>
        <p:spPr>
          <a:xfrm>
            <a:off x="0" y="824754"/>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93" name="Google Shape;93;p1"/>
          <p:cNvSpPr txBox="1"/>
          <p:nvPr/>
        </p:nvSpPr>
        <p:spPr>
          <a:xfrm>
            <a:off x="27690" y="855738"/>
            <a:ext cx="5992110"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Basic description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SPLCs are a mature coronagraph type after years of development as part of Roman CGI.</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SPLCs are robust, low risk, and moderate performance—they are most likely to provide exo-Earth spectra on HWO with currently tested manufacturing technologies.</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SPLC masks can all be made accurately today. JPL’s MDL matured black silicon apodizer fabrication as part of the Roman CGI project. Occulters and Lyot stops are easy for vendors to make via e-beam lithography.</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1"/>
          <p:cNvSpPr txBox="1"/>
          <p:nvPr/>
        </p:nvSpPr>
        <p:spPr>
          <a:xfrm>
            <a:off x="27689" y="3792112"/>
            <a:ext cx="6144507"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Optical layout diagram or technical description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Calibri"/>
                <a:ea typeface="Calibri"/>
                <a:cs typeface="Calibri"/>
                <a:sym typeface="Calibri"/>
              </a:rPr>
              <a:t>Core pieces: apodizer mask, focal plane mask, Lyot stop, &amp; field stop</a:t>
            </a:r>
            <a:endParaRPr/>
          </a:p>
          <a:p>
            <a:pPr marL="285750" marR="0" lvl="0" indent="-285750" algn="l" rtl="0">
              <a:lnSpc>
                <a:spcPct val="100000"/>
              </a:lnSpc>
              <a:spcBef>
                <a:spcPts val="0"/>
              </a:spcBef>
              <a:spcAft>
                <a:spcPts val="0"/>
              </a:spcAft>
              <a:buClr>
                <a:schemeClr val="dk1"/>
              </a:buClr>
              <a:buSzPts val="1800"/>
              <a:buFont typeface="Arial"/>
              <a:buChar char="•"/>
            </a:pPr>
            <a:r>
              <a:rPr lang="en-US" sz="1600" b="0" i="1" u="none" strike="noStrike" cap="none">
                <a:solidFill>
                  <a:schemeClr val="dk1"/>
                </a:solidFill>
                <a:latin typeface="Calibri"/>
                <a:ea typeface="Calibri"/>
                <a:cs typeface="Calibri"/>
                <a:sym typeface="Calibri"/>
              </a:rPr>
              <a:t>NOTE</a:t>
            </a:r>
            <a:r>
              <a:rPr lang="en-US" sz="1600" b="0" i="0" u="none" strike="noStrike" cap="none">
                <a:solidFill>
                  <a:schemeClr val="dk1"/>
                </a:solidFill>
                <a:latin typeface="Calibri"/>
                <a:ea typeface="Calibri"/>
                <a:cs typeface="Calibri"/>
                <a:sym typeface="Calibri"/>
              </a:rPr>
              <a:t>: SPLCs are not APLCs. SPLCs use an outer FPM iris to block most of the starlight and make them very insensitive to misalignments and magnification errors. Modern APLCs mostly diffract light with the FPM and LS, making them more sensitive.</a:t>
            </a:r>
            <a:endParaRPr/>
          </a:p>
          <a:p>
            <a:pPr marL="285750" marR="0" lvl="2"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Calibri"/>
                <a:ea typeface="Calibri"/>
                <a:cs typeface="Calibri"/>
                <a:sym typeface="Calibri"/>
              </a:rPr>
              <a:t>Option 1 (available now): Circularly symmetric designs for monolithic apertures or segmented apertures if DMs are used to mitigate segment gaps</a:t>
            </a:r>
            <a:endParaRPr/>
          </a:p>
          <a:p>
            <a:pPr marL="285750" marR="0" lvl="2" indent="-285750" algn="l" rtl="0">
              <a:lnSpc>
                <a:spcPct val="100000"/>
              </a:lnSpc>
              <a:spcBef>
                <a:spcPts val="0"/>
              </a:spcBef>
              <a:spcAft>
                <a:spcPts val="0"/>
              </a:spcAft>
              <a:buClr>
                <a:schemeClr val="dk1"/>
              </a:buClr>
              <a:buSzPts val="1800"/>
              <a:buFont typeface="Arial"/>
              <a:buChar char="•"/>
            </a:pPr>
            <a:r>
              <a:rPr lang="en-US" sz="1600" b="0" i="0" u="none" strike="noStrike" cap="none">
                <a:solidFill>
                  <a:schemeClr val="dk1"/>
                </a:solidFill>
                <a:latin typeface="Calibri"/>
                <a:ea typeface="Calibri"/>
                <a:cs typeface="Calibri"/>
                <a:sym typeface="Calibri"/>
              </a:rPr>
              <a:t>Option 2 (later): Designs</a:t>
            </a:r>
            <a:br>
              <a:rPr lang="en-US" sz="16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with apodizers accounting </a:t>
            </a:r>
            <a:br>
              <a:rPr lang="en-US" sz="16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for segment gaps directly. </a:t>
            </a:r>
            <a:endParaRPr/>
          </a:p>
        </p:txBody>
      </p:sp>
      <p:sp>
        <p:nvSpPr>
          <p:cNvPr id="95" name="Google Shape;95;p1"/>
          <p:cNvSpPr txBox="1"/>
          <p:nvPr/>
        </p:nvSpPr>
        <p:spPr>
          <a:xfrm>
            <a:off x="6110636" y="824754"/>
            <a:ext cx="5684993"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Current maturity and TRL of black silicon apodizers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TRL 5 at 4e-9 contrast in 10% BW in a static environment (</a:t>
            </a:r>
            <a:r>
              <a:rPr lang="en-US" sz="1800" b="0" i="1" u="none" strike="noStrike" cap="none">
                <a:solidFill>
                  <a:schemeClr val="dk1"/>
                </a:solidFill>
                <a:latin typeface="Calibri"/>
                <a:ea typeface="Calibri"/>
                <a:cs typeface="Calibri"/>
                <a:sym typeface="Calibri"/>
              </a:rPr>
              <a:t>Cady et al. 2017 SPIE 104000E, Marx et al. 2018 SPIE 106981E</a:t>
            </a:r>
            <a:r>
              <a:rPr lang="en-US" sz="1800" b="0" i="0" u="none" strike="noStrike" cap="none">
                <a:solidFill>
                  <a:schemeClr val="dk1"/>
                </a:solidFill>
                <a:latin typeface="Calibri"/>
                <a:ea typeface="Calibri"/>
                <a:cs typeface="Calibri"/>
                <a:sym typeface="Calibri"/>
              </a:rPr>
              <a:t>)</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TRL 6 at 9e-9 contrast in 10% BW in a dynamic flight-like environment (</a:t>
            </a:r>
            <a:r>
              <a:rPr lang="en-US" sz="1800" b="0" i="1" u="none" strike="noStrike" cap="none">
                <a:solidFill>
                  <a:schemeClr val="dk1"/>
                </a:solidFill>
                <a:latin typeface="Calibri"/>
                <a:ea typeface="Calibri"/>
                <a:cs typeface="Calibri"/>
                <a:sym typeface="Calibri"/>
              </a:rPr>
              <a:t>Cady et al. 2017 SPIE 104000E</a:t>
            </a:r>
            <a:r>
              <a:rPr lang="en-US" sz="1800" b="0" i="0" u="none" strike="noStrike" cap="none">
                <a:solidFill>
                  <a:schemeClr val="dk1"/>
                </a:solidFill>
                <a:latin typeface="Calibri"/>
                <a:ea typeface="Calibri"/>
                <a:cs typeface="Calibri"/>
                <a:sym typeface="Calibri"/>
              </a:rPr>
              <a:t>)</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TRL 3 (possibly 4) at 1e-10 contrast</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best to-date lab results of SPLCs were mainly limited by the Roman Space Telescope’s large pupil obscurations; less-obscured apertures will enable higher-throughput and higher contrast designs. </a:t>
            </a:r>
            <a:endParaRPr sz="1400" b="0" i="0" u="none" strike="noStrike" cap="none">
              <a:solidFill>
                <a:srgbClr val="000000"/>
              </a:solidFill>
              <a:latin typeface="Arial"/>
              <a:ea typeface="Arial"/>
              <a:cs typeface="Arial"/>
              <a:sym typeface="Arial"/>
            </a:endParaRPr>
          </a:p>
        </p:txBody>
      </p:sp>
      <p:sp>
        <p:nvSpPr>
          <p:cNvPr id="96" name="Google Shape;96;p1"/>
          <p:cNvSpPr txBox="1"/>
          <p:nvPr/>
        </p:nvSpPr>
        <p:spPr>
          <a:xfrm>
            <a:off x="6266330" y="3933709"/>
            <a:ext cx="5685000"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rPr>
              <a:t>Risks and next steps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NASA recently selected our proposal 22-SAT22-0010 to design, model, and test SPLCs in the context of HWO.</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Goals of that SAT are to demonstrate &lt; 4e-10 contrast with SPLCs, make a testbed contrast error budget accurate to the 1e-11 contrast for each component, and model polarization induced by small mask features.</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No SPLC-related major risks or long lead items.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Plan is to reach TRL 5 for HWO in 3 years.</a:t>
            </a:r>
            <a:endParaRPr sz="1800" b="0" i="0" u="none" strike="noStrike" cap="none" dirty="0">
              <a:solidFill>
                <a:schemeClr val="dk1"/>
              </a:solidFill>
              <a:latin typeface="Calibri"/>
              <a:ea typeface="Calibri"/>
              <a:cs typeface="Calibri"/>
              <a:sym typeface="Calibri"/>
            </a:endParaRPr>
          </a:p>
        </p:txBody>
      </p:sp>
      <p:pic>
        <p:nvPicPr>
          <p:cNvPr id="97" name="Google Shape;97;p1" descr="A picture containing circle, screenshot, text, font&#10;&#10;Description automatically generated"/>
          <p:cNvPicPr preferRelativeResize="0"/>
          <p:nvPr/>
        </p:nvPicPr>
        <p:blipFill rotWithShape="1">
          <a:blip r:embed="rId3">
            <a:alphaModFix/>
          </a:blip>
          <a:srcRect/>
          <a:stretch/>
        </p:blipFill>
        <p:spPr>
          <a:xfrm>
            <a:off x="2711684" y="5799481"/>
            <a:ext cx="3347959" cy="1058516"/>
          </a:xfrm>
          <a:prstGeom prst="rect">
            <a:avLst/>
          </a:prstGeom>
          <a:noFill/>
          <a:ln>
            <a:noFill/>
          </a:ln>
        </p:spPr>
      </p:pic>
    </p:spTree>
    <p:extLst>
      <p:ext uri="{BB962C8B-B14F-4D97-AF65-F5344CB8AC3E}">
        <p14:creationId xmlns:p14="http://schemas.microsoft.com/office/powerpoint/2010/main" val="377564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914325" y="67886"/>
            <a:ext cx="10515600" cy="710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859" b="1"/>
              <a:t>Dual Purpose Lyot Coronagraphs</a:t>
            </a:r>
            <a:endParaRPr sz="3859" b="1"/>
          </a:p>
          <a:p>
            <a:pPr marL="0" lvl="0" indent="0" algn="ctr" rtl="0">
              <a:lnSpc>
                <a:spcPct val="90000"/>
              </a:lnSpc>
              <a:spcBef>
                <a:spcPts val="0"/>
              </a:spcBef>
              <a:spcAft>
                <a:spcPts val="0"/>
              </a:spcAft>
              <a:buClr>
                <a:schemeClr val="dk1"/>
              </a:buClr>
              <a:buSzPts val="3960"/>
              <a:buFont typeface="Calibri"/>
              <a:buNone/>
            </a:pPr>
            <a:r>
              <a:rPr lang="en-US" sz="1200"/>
              <a:t>Kent Wallace and Garreth Ruane (</a:t>
            </a:r>
            <a:r>
              <a:rPr lang="en-US" sz="1200" u="sng">
                <a:solidFill>
                  <a:schemeClr val="hlink"/>
                </a:solidFill>
                <a:hlinkClick r:id="rId3"/>
              </a:rPr>
              <a:t>kwallace@jpl.nasa.gov</a:t>
            </a:r>
            <a:r>
              <a:rPr lang="en-US" sz="1200"/>
              <a:t>, </a:t>
            </a:r>
            <a:r>
              <a:rPr lang="en-US" sz="1200" u="sng">
                <a:solidFill>
                  <a:schemeClr val="hlink"/>
                </a:solidFill>
                <a:hlinkClick r:id="rId4"/>
              </a:rPr>
              <a:t>garreth.ruane@jpl.nasa.gov</a:t>
            </a:r>
            <a:r>
              <a:rPr lang="en-US" sz="1200"/>
              <a:t> )</a:t>
            </a:r>
            <a:endParaRPr sz="1200"/>
          </a:p>
        </p:txBody>
      </p:sp>
      <p:cxnSp>
        <p:nvCxnSpPr>
          <p:cNvPr id="90" name="Google Shape;90;p1"/>
          <p:cNvCxnSpPr/>
          <p:nvPr/>
        </p:nvCxnSpPr>
        <p:spPr>
          <a:xfrm>
            <a:off x="0" y="3841377"/>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91" name="Google Shape;91;p1"/>
          <p:cNvCxnSpPr/>
          <p:nvPr/>
        </p:nvCxnSpPr>
        <p:spPr>
          <a:xfrm rot="10800000">
            <a:off x="6096000" y="824754"/>
            <a:ext cx="0" cy="6033246"/>
          </a:xfrm>
          <a:prstGeom prst="straightConnector1">
            <a:avLst/>
          </a:prstGeom>
          <a:noFill/>
          <a:ln w="9525" cap="flat" cmpd="sng">
            <a:solidFill>
              <a:schemeClr val="accent1"/>
            </a:solidFill>
            <a:prstDash val="solid"/>
            <a:miter lim="800000"/>
            <a:headEnd type="none" w="sm" len="sm"/>
            <a:tailEnd type="none" w="sm" len="sm"/>
          </a:ln>
        </p:spPr>
      </p:cxnSp>
      <p:cxnSp>
        <p:nvCxnSpPr>
          <p:cNvPr id="92" name="Google Shape;92;p1"/>
          <p:cNvCxnSpPr/>
          <p:nvPr/>
        </p:nvCxnSpPr>
        <p:spPr>
          <a:xfrm>
            <a:off x="0" y="824754"/>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93" name="Google Shape;93;p1"/>
          <p:cNvSpPr txBox="1"/>
          <p:nvPr/>
        </p:nvSpPr>
        <p:spPr>
          <a:xfrm>
            <a:off x="27690" y="855738"/>
            <a:ext cx="599211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Basic description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Dual-Purpose Lyot Coronagraphs combine simple metal-on-glass Lyot coronagraphs with an out-of-band Zernike wavefront sensor (WFS). </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DPLCs use the approach with the best demonstrated contrast performance with a high-order WFS capability.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 basic design consists of an occultor with phase dimples on/in the opaque metal disks (e.g. wedding cake shape focal plane masks) on a glass substrate with a dichroic coating.  </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27690" y="3907722"/>
            <a:ext cx="59982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Optical layout diagram or technical description</a:t>
            </a: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6110637" y="824754"/>
            <a:ext cx="53193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Current maturity and TRL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Estimated TRL of components: 3</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Individual functionalities demonstrated in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Seo et al. (2019) – 4e-10 in 10% BW on DST</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Ruane et al. (2020) – pm sensitivity on DST</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Simultaneous performance yet to be demonstrated.  </a:t>
            </a:r>
            <a:endParaRPr sz="1400" b="0" i="0" u="none" strike="noStrike" cap="none">
              <a:solidFill>
                <a:srgbClr val="000000"/>
              </a:solidFill>
              <a:latin typeface="Arial"/>
              <a:ea typeface="Arial"/>
              <a:cs typeface="Arial"/>
              <a:sym typeface="Arial"/>
            </a:endParaRPr>
          </a:p>
        </p:txBody>
      </p:sp>
      <p:sp>
        <p:nvSpPr>
          <p:cNvPr id="96" name="Google Shape;96;p1"/>
          <p:cNvSpPr txBox="1"/>
          <p:nvPr/>
        </p:nvSpPr>
        <p:spPr>
          <a:xfrm>
            <a:off x="6266330" y="3933709"/>
            <a:ext cx="5685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Risks and next steps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Simultaneous demonstration planned in HCIT under SAT (PI: Kent Wallace).</a:t>
            </a:r>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Lyot coronagraphs are generally more sensitive to aberrations than other coronagraph types.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Risk identified: coherence between reflecting regions.</a:t>
            </a:r>
            <a:endParaRPr/>
          </a:p>
          <a:p>
            <a:pPr marL="285750" marR="0" lvl="0" indent="-171450" algn="l" rtl="0">
              <a:lnSpc>
                <a:spcPct val="100000"/>
              </a:lnSpc>
              <a:spcBef>
                <a:spcPts val="0"/>
              </a:spcBef>
              <a:spcAft>
                <a:spcPts val="0"/>
              </a:spcAft>
              <a:buClr>
                <a:schemeClr val="dk1"/>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1" descr="A diagram of a camera&#10;&#10;Description automatically generated with low confidence"/>
          <p:cNvPicPr preferRelativeResize="0"/>
          <p:nvPr/>
        </p:nvPicPr>
        <p:blipFill rotWithShape="1">
          <a:blip r:embed="rId5">
            <a:alphaModFix/>
          </a:blip>
          <a:srcRect/>
          <a:stretch/>
        </p:blipFill>
        <p:spPr>
          <a:xfrm>
            <a:off x="240670" y="4245483"/>
            <a:ext cx="5610986" cy="1252038"/>
          </a:xfrm>
          <a:prstGeom prst="rect">
            <a:avLst/>
          </a:prstGeom>
          <a:noFill/>
          <a:ln>
            <a:noFill/>
          </a:ln>
        </p:spPr>
      </p:pic>
      <p:pic>
        <p:nvPicPr>
          <p:cNvPr id="98" name="Google Shape;98;p1" descr="A diagram of a structure&#10;&#10;Description automatically generated with low confidence"/>
          <p:cNvPicPr preferRelativeResize="0"/>
          <p:nvPr/>
        </p:nvPicPr>
        <p:blipFill rotWithShape="1">
          <a:blip r:embed="rId6">
            <a:alphaModFix/>
          </a:blip>
          <a:srcRect/>
          <a:stretch/>
        </p:blipFill>
        <p:spPr>
          <a:xfrm>
            <a:off x="3534111" y="5047829"/>
            <a:ext cx="1841054" cy="1686813"/>
          </a:xfrm>
          <a:prstGeom prst="rect">
            <a:avLst/>
          </a:prstGeom>
          <a:noFill/>
          <a:ln>
            <a:noFill/>
          </a:ln>
        </p:spPr>
      </p:pic>
      <p:pic>
        <p:nvPicPr>
          <p:cNvPr id="99" name="Google Shape;99;p1" descr="A picture containing screenshot, colorfulness, circle, text&#10;&#10;Description automatically generated"/>
          <p:cNvPicPr preferRelativeResize="0"/>
          <p:nvPr/>
        </p:nvPicPr>
        <p:blipFill rotWithShape="1">
          <a:blip r:embed="rId7">
            <a:alphaModFix/>
          </a:blip>
          <a:srcRect/>
          <a:stretch/>
        </p:blipFill>
        <p:spPr>
          <a:xfrm>
            <a:off x="515007" y="5463074"/>
            <a:ext cx="2648605" cy="1232450"/>
          </a:xfrm>
          <a:prstGeom prst="rect">
            <a:avLst/>
          </a:prstGeom>
          <a:noFill/>
          <a:ln>
            <a:noFill/>
          </a:ln>
        </p:spPr>
      </p:pic>
      <p:sp>
        <p:nvSpPr>
          <p:cNvPr id="100" name="Google Shape;100;p1"/>
          <p:cNvSpPr txBox="1"/>
          <p:nvPr/>
        </p:nvSpPr>
        <p:spPr>
          <a:xfrm>
            <a:off x="489785" y="6617269"/>
            <a:ext cx="122501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Seo et al. (2019)</a:t>
            </a:r>
            <a:endParaRPr/>
          </a:p>
        </p:txBody>
      </p:sp>
      <p:sp>
        <p:nvSpPr>
          <p:cNvPr id="101" name="Google Shape;101;p1"/>
          <p:cNvSpPr txBox="1"/>
          <p:nvPr/>
        </p:nvSpPr>
        <p:spPr>
          <a:xfrm>
            <a:off x="1755995" y="6617269"/>
            <a:ext cx="134043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Ruane et al. (2020)</a:t>
            </a:r>
            <a:endParaRPr/>
          </a:p>
        </p:txBody>
      </p:sp>
    </p:spTree>
    <p:extLst>
      <p:ext uri="{BB962C8B-B14F-4D97-AF65-F5344CB8AC3E}">
        <p14:creationId xmlns:p14="http://schemas.microsoft.com/office/powerpoint/2010/main" val="408642241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7943</TotalTime>
  <Words>1912</Words>
  <Application>Microsoft Office PowerPoint</Application>
  <PresentationFormat>Widescreen</PresentationFormat>
  <Paragraphs>159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Noto Sans Symbols</vt:lpstr>
      <vt:lpstr>verdana</vt:lpstr>
      <vt:lpstr>Office Theme</vt:lpstr>
      <vt:lpstr>PowerPoint Presentation</vt:lpstr>
      <vt:lpstr>Name of Design or Technology Name(s) of designer(s) and contact email </vt:lpstr>
      <vt:lpstr>Definitions / Assumptions</vt:lpstr>
      <vt:lpstr>EXAMPLES OF FILLED-OUT QUAD CHARTS</vt:lpstr>
      <vt:lpstr>Vortex Coronagraphs Garreth Ruane, Dimitri Mawet, Eugene Serabyn (garreth.ruane@jpl.nasa.gov)</vt:lpstr>
      <vt:lpstr>Integrated Dynamic Low-Order Wavefront Control John Trauger (john.trauger@jpl.nasa.gov)</vt:lpstr>
      <vt:lpstr>PowerPoint Presentation</vt:lpstr>
      <vt:lpstr>Shaped Pupil Lyot Coronagraphs (SPLCs) AJ Riggs (aj.riggs@jpl.nasa.gov)</vt:lpstr>
      <vt:lpstr>Dual Purpose Lyot Coronagraphs Kent Wallace and Garreth Ruane (kwallace@jpl.nasa.gov, garreth.ruane@jpl.nasa.gov )</vt:lpstr>
      <vt:lpstr>Single-mode fiber-nuller coronagraph Eugene Serabyn, Garreth Ruane, Dimitri Mawet, Betrand Mennesson (eugene.serabyn@jpl.nasa.gov)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Belikov, Ruslan (ARC-STA)</dc:creator>
  <cp:lastModifiedBy>Siegler, Nick (US 3830)</cp:lastModifiedBy>
  <cp:revision>6</cp:revision>
  <dcterms:created xsi:type="dcterms:W3CDTF">2023-03-01T00:51:51Z</dcterms:created>
  <dcterms:modified xsi:type="dcterms:W3CDTF">2023-06-07T16:52:51Z</dcterms:modified>
</cp:coreProperties>
</file>