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2" r:id="rId5"/>
  </p:sldMasterIdLst>
  <p:notesMasterIdLst>
    <p:notesMasterId r:id="rId29"/>
  </p:notesMasterIdLst>
  <p:sldIdLst>
    <p:sldId id="1390" r:id="rId6"/>
    <p:sldId id="1071" r:id="rId7"/>
    <p:sldId id="1422" r:id="rId8"/>
    <p:sldId id="1011" r:id="rId9"/>
    <p:sldId id="1440" r:id="rId10"/>
    <p:sldId id="1421" r:id="rId11"/>
    <p:sldId id="1411" r:id="rId12"/>
    <p:sldId id="1424" r:id="rId13"/>
    <p:sldId id="1017" r:id="rId14"/>
    <p:sldId id="1016" r:id="rId15"/>
    <p:sldId id="1019" r:id="rId16"/>
    <p:sldId id="1000" r:id="rId17"/>
    <p:sldId id="1442" r:id="rId18"/>
    <p:sldId id="1425" r:id="rId19"/>
    <p:sldId id="1407" r:id="rId20"/>
    <p:sldId id="1441" r:id="rId21"/>
    <p:sldId id="1433" r:id="rId22"/>
    <p:sldId id="1436" r:id="rId23"/>
    <p:sldId id="1437" r:id="rId24"/>
    <p:sldId id="1438" r:id="rId25"/>
    <p:sldId id="1439" r:id="rId26"/>
    <p:sldId id="1409" r:id="rId27"/>
    <p:sldId id="10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8585"/>
    <a:srgbClr val="00FFFF"/>
    <a:srgbClr val="FB2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8D40F-4C23-4802-B680-9C5DE8BE9879}" v="16" dt="2022-06-11T19:38:49.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82440" autoAdjust="0"/>
  </p:normalViewPr>
  <p:slideViewPr>
    <p:cSldViewPr snapToGrid="0">
      <p:cViewPr varScale="1">
        <p:scale>
          <a:sx n="101" d="100"/>
          <a:sy n="101" d="100"/>
        </p:scale>
        <p:origin x="1140" y="12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3.98844" units="1/cm"/>
          <inkml:channelProperty channel="Y" name="resolution" value="37.03704" units="1/cm"/>
          <inkml:channelProperty channel="T" name="resolution" value="1" units="1/dev"/>
        </inkml:channelProperties>
      </inkml:inkSource>
      <inkml:timestamp xml:id="ts0" timeString="2022-04-22T22:55:14.79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77 0,'26'0'94,"0"0"-63,1 0-16,-1 0 17,1 0-17,-1 0 1,27 0 0,-26 0-1,26 0 1,-27 0-16,0 0 15,27 0-15,0 0 16,0 0-16,0 0 16,-26 0-16,-1 0 15,27 0-15,-27 0 16,1 0 0,-1 0-1,27 0-15,-26 0 16,26 0-1,26 0-15,-26-27 16,0 27-16,-27 0 16,27-26-16,0 26 15,0 0-15,0 0 16,-27 0 0,27 0-1,-26 0 1,-1 0-1,1 0 1,-1 0 0,1 0-1,-1 0-15,1 0 16,-1 0-16,0 0 16,1 0-16,-1 0 15,1 0-15,-1 0 16,27 0-16,-26 0 15,-1 0 1,1 0 31,-1 0-31,0 0-1,1 0-15,-1 0 16,54 0-1,-54 0 1,1 0-16,-1 0 16,1 0-1,26 0 1,-27 0 0,0 0-1,1 0-15,-1 0 16,1 0-16,-1 0 15,1 0-15,-1 0 16,1 0-16,-1 0 16,1 0-16,-1 0 15,1 0-15,-1 0 16,0 0 0,1 0-16,-1 0 15,1 0 32,-1 26-47,1-26 31,-1 0-31,1 0 16,-1 0 15,1 0 0,25 0-31,-25 0 16,-1 0 0,1 0-16,-1 0 15,1 0 1,-1 0-16,1 0 16,-1 0-1,1 0 1,-1 0 15,0 0 0,1 0-15,-1 0 0,1 0-1,-1 0 48,1 0-32,-1 0-15</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3.98844" units="1/cm"/>
          <inkml:channelProperty channel="Y" name="resolution" value="37.03704" units="1/cm"/>
          <inkml:channelProperty channel="T" name="resolution" value="1" units="1/dev"/>
        </inkml:channelProperties>
      </inkml:inkSource>
      <inkml:timestamp xml:id="ts0" timeString="2022-04-22T22:55:19.73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0 275 0,'27'0'109,"-1"0"-93,0 0 0,1 0-16,26 0 15,-27 0-15,27 0 16,0 0-16,-26 0 16,-1 0-16,27 0 15,26 0 1,1 0-16,-27-27 0,0 27 15,-1 0 1,-25 0-16,26 0 16,26 0-16,-52 0 15,-1 0-15,1 0 16,26 0-16,26 0 16,-53 0-16,27 0 15,-26 0-15,-1 0 16,27 0-16,-26-26 15,25 26 1,-25 0 0,26 0-1,-27 0-15,1 0 16,-1 0-16,54 0 16,-28 0-16,1 0 15,-26 0-15,26 0 16,0 0-16,0 0 15,0 0-15,-1 0 16,-25 0-16,26 0 16,-27 0-1,1 0 1,-1 0-16,1 0 0,-1 0 16,1 0-1,-1 0-15,1 0 16,-1 0-1,0 0-15,27 0 16,-26 0-16,-1 0 16,1 0-16,26 0 15,-27 0-15,1 0 16,25 0-16,-25 0 16,26 0-1,-53 26-15,26-26 16,27 0-1,-26 0 1,26 0 0,-27 0-16,0 0 15,27 0-15,0 0 16,-26 0-16,-1 0 16,27 27-16,0-27 15,-26 26-15,-1-26 16,0 0-16,1 0 15,-1 0-15,1 0 16,-1 0 0,1 0-1,-1 0-15,1 0 16,-1 0 0,1 0-16,-1 0 15,1 0-15,-1 0 16,0 0-16,27 0 15,-26 0-15,26 0 16,26 0-16,0 0 16,-26 0-16,27 27 15,-27-27-15,-27 0 16,1 0-16,-1 0 16,0 0-1,1 0-15,-1 0 31,27 0 1,-26 0-17,-1 0 1,1 0-16,-1 0 16,1 0-16,-1 0 31,1 0-31,-1 0 15,0 26-15,1-26 32,26 0-32,0 0 15,-27 0 1,27 0-16,-26 0 16,26 27-16,-1-27 15,-25 0-15,26 0 16,-27 0-16,54 0 15,-54 26-15,27-26 16,-27 0 0,27 0-1,-26 0-15,-1 0 16,27 0-16,-26 0 16,26 0-1,-27 0 1,0 0-1,1 0 1,-1 0 0,1 0-16,26 0 15,0 0 1,-27 0-16,27 0 16,0 0-1,0 0-15,26 0 16,-52 0-16,26 0 15,0 0-15,-27 0 16,27 0-16,-27 0 16,1 0-1,26 0 1,-27 0 31,1 0-16,-1 0-31,1 0 31,-1 0-31,1-26 16,-1 26 0,27 0-16,-27 0 31,1 0 0,26 0 0,-27 0-31,27 0 16,-26-27-16,25 27 16,-25 0-1,-1 0 1,1 0 15,-1 0-31,1 0 16,-1 0-1,54-26-15,-27 26 16,-27 0-16,27 0 16,-27 0-1,1 0 1,-54 0 281,-26-27-282,1-26-15,-1 53 16,0 0-16,-27-26 16,1 0-16,52 26 15,-25 0-15,25 0 16,-26 0-16,27 0 15,-27 0 1,26 0-16,1-27 16,-27 27-16,27 0 15,-1-26-15,-26 26 16,-26 0-16,52-27 16,1 27-1,-27 0-15,27 0 16,-1 0-16,-26-26 15,0 26-15,0-27 16,27 27-16,-1 0 16,-26 0-16,27 0 15,0 0-15,-1 0 16,-26 0-16,0 0 16,27 0-1,-27-26-15,-27-1 16,28 27-16,25 0 15,-26 0-15,0 0 16,27 0-16,-1 0 16,-26 0-16,1 0 15,25 0 1,1 0 15,-1 0 47,1 0-62,-1 0 0,1 0-1,-1 0-15,1 0 16,-1 0-1,1 0 1,0 0 281,-27 0-266,0 0-15,26 0 31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3.98844" units="1/cm"/>
          <inkml:channelProperty channel="Y" name="resolution" value="37.03704" units="1/cm"/>
          <inkml:channelProperty channel="T" name="resolution" value="1" units="1/dev"/>
        </inkml:channelProperties>
      </inkml:inkSource>
      <inkml:timestamp xml:id="ts0" timeString="2022-04-22T22:56:07.82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31 0,'27'0'282,"-1"0"-267,27 0 1,-26 0 0,-1 0-1,0 0 1,1 0-16,26 0 15,-27 0 1,1 0-16,-1 0 16,1 0-1,-1 0 1,1 0 0,-1 0-16,1 0 31,-1 0-16,0 0 1,1 0 0,-1 0 31,1 0-32,-1 0 16,1 0 1,-1 0-1,1 0 0,-1 0-15,1 0 15,25 0-15,-25 0-1,-1 0-15,1 0 16,-1 0 0,1 0-1,-1 0 16,1 0-15,-1 0 15,1 0-15,25 0 15,-25 0 0,-1 0 16,28 0-15,-27 0-17,-1 0 1,1 0-16,-1 0 15,1 0 1,-1 0 0,1 0-1,-1 0 1,0 0 0,1 0 15,-1 0-16,1 0 1,-1 0-16,1 0 16,-1 0-1,1 0 1,-1 0-16,1 0 16,-1 0-1,1 0 1,-1 0-1,0 0 1,1 0 0,-1 0-16,27 0 15,-26 0 1,-1 0 0,1 0-16,26 0 15,-27 0 1,0 0-1,1 0 1,-1 0 0,1 0-1,-1 0-15,1 0 16,-1 0 0,1 0-16,-1 0 31,1 0-31,-1 0 15,0 0 17,27 0-17,-26 0 17,-1 0-17,1 0-15,-1 0 16,1 0-1,-1 0 1,1 0-16,-1 0 16,27 0-1,-27 0 1,1 0-16,-1 0 31,1 0 0,-1 0-15,1 0 0,-1 0-1,1 0 1,-1 0 0,1 0-16,-1 0 15,1 0 16,25 0-15,-25 0 0,-1 0-16,1 0 15,-1 0-15,1 0 16,26 0-16,-27 0 31,1 0-15,-1 0-16,0 0 31,1 0 16,-1 0-31,1 0-16,26 0 31,-27 0-31,1 0 15,-1 0 1,1 0-16,0 0 31,-1 0 1,1 0-1,-1 0-16,1 0-15,-1 0 16,1 0 0,-1 0-1,1 0 1,-1 0-16,1 0 16,-1 0-16,1 0 15,-1 0-15,-26-27 16,26 27-16,1 0 31,-1 0-15,1 0-1,-1 0 1,27 0 0,-26 0-1,-1 0 16,1 0 1,-1 0-1,1 0-15,-1 0-1,27 0 1,-27 0-1,27 0 1,-26 0 0,-1 0-1,1 0 1,-1 0-16,27 0 31,-27 0-15,1 0-1,-1 0 1,1 0 0,-1 0 31,1 0-47,-1 0 78,1 0 31</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3.98844" units="1/cm"/>
          <inkml:channelProperty channel="Y" name="resolution" value="37.03704" units="1/cm"/>
          <inkml:channelProperty channel="T" name="resolution" value="1" units="1/dev"/>
        </inkml:channelProperties>
      </inkml:inkSource>
      <inkml:timestamp xml:id="ts0" timeString="2022-04-22T22:56:30.02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13 0,'27'0'593,"26"0"-577,-27 0 0,1 0-1,-1 0 1,1 0-1,-1 0 17,1 0-17,-1 0-15,0 0 16,1 0-16,-1 0 16,1 0-1,-1 0 1,1 0-16,26 27 15,-27-1 1,1-26-16,-1 0 16,1 0-16,-1 0 15,27 0 17,-27 0-1,1 0 0,-1 0-15,1 0-1,52 0-15,-52 0 16,-1 0-16,1 0 16,25 0-16,-25 0 15,-1 0-15,1 0 16,-1 0-16,1 0 15,-1 0 1,1 0 62,-1 0-62,1 0 15,25 0-31,-25 0 16,-1 0-1,1 0 17,-1 0-17,1 0 1,-1 0-1,1 0 1,-1 0-16,1 0 16,-1 0 15,0 0-15,1 0-16,-1 0 15,1 0 16,-1 0-15,1 0 15,-1 0 1,1 0-17,-1 0 32,1 0-16,-1 0 1,1 0-17,25 0 16,-25 0-15,-1 0 0,1 0 46,-1 0-31,1 0 32,-1 0-16,-52 0 187,26-26-218</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3.98844" units="1/cm"/>
          <inkml:channelProperty channel="Y" name="resolution" value="37.03704" units="1/cm"/>
          <inkml:channelProperty channel="T" name="resolution" value="1" units="1/dev"/>
        </inkml:channelProperties>
      </inkml:inkSource>
      <inkml:timestamp xml:id="ts0" timeString="2022-04-22T22:56:34.62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28 0,'0'-26'297,"53"26"-281,-27 0-16,27 0 15,-26 0-15,26 0 16,-27 0-1,1 0-15,-1 0 16,53 0-16,-52 0 16,-1 0-16,1 0 15,26 0-15,-27 0 16,1 0-16,-1 0 16,1 0-1,-1 0 1,1 0-1,-1 0 1,0 0 15,1 0 16,-1 0-31,1 0 15,-1 0-15,1 0-1,-1 0 1,1 0 0,26 0-1,-27 0 1,27 0-1,-27 0 17,1 26-17,-1-26-15,1 0 32,-1 0-1,27 0-16,-26 0 1,-1 0 0,1 0-1,-1 0 1,0 0 0,1 0-1,-1 0 1,-26 27-16,27-27 15,-1 0-15,1 0 16,-1 0 0,1 0-1,-1 0 1,1 0 0,-1 0-1,0 0 1,1 0-1,-1 0 1,1 0 0,26 0-1,-27 0 1,27 0 0,-26 0-1,-1 0-15,1 0 16,-1 0-16,0 0 15,27 26 1,-26-26 0,-1 0-16,1 0 15,-1 0 1,1 0 0,-1 0-1,1 0 1,26 0-1,-27 0 1,0 0-16,1 0 16,52 0-16,-52 0 15,-1 0-15,27 0 16,0 0 0,-27 0-1,1 0 32,-1 0 16,1 0-48,-1 0 1,27 0-16,-26 0 15,-1 0-15,27 0 16,-27 0-16,1 0 16,-1 0-16,27 0 15,-26 0 1,-1 0 0,1 0-16,-1 0 31,1 0 0,-27-26-31,53 26 16,-27 0-1,0 0 1,-26-27 0,27 27-16,-1 0 15,1 0 1,-1 0 15,1 0-31,-1 0 16,27 0-1,-26 0 1,26 0-16,-27 0 31,27 0-15,-53-26-1,26 26 110,1 0-93,-1 0-17,1 0-15,-1 0 16,27 0 0,-26 0 77,-1 0 1,0 0-63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83469-CE7B-4FBD-B065-FC4871CCE5E8}"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804B7-5C7D-4B70-9BEF-73D805A46C53}" type="slidenum">
              <a:rPr lang="en-US" smtClean="0"/>
              <a:t>‹#›</a:t>
            </a:fld>
            <a:endParaRPr lang="en-US"/>
          </a:p>
        </p:txBody>
      </p:sp>
    </p:spTree>
    <p:extLst>
      <p:ext uri="{BB962C8B-B14F-4D97-AF65-F5344CB8AC3E}">
        <p14:creationId xmlns:p14="http://schemas.microsoft.com/office/powerpoint/2010/main" val="64535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1</a:t>
            </a:fld>
            <a:endParaRPr lang="en-US"/>
          </a:p>
        </p:txBody>
      </p:sp>
    </p:spTree>
    <p:extLst>
      <p:ext uri="{BB962C8B-B14F-4D97-AF65-F5344CB8AC3E}">
        <p14:creationId xmlns:p14="http://schemas.microsoft.com/office/powerpoint/2010/main" val="397800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Gap between obstructed and unobstructed apertures can be closed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DMVC LUVOIR B yield of </a:t>
            </a:r>
            <a:r>
              <a:rPr lang="en-US" sz="1200" kern="1200" dirty="0" err="1">
                <a:solidFill>
                  <a:schemeClr val="tx1"/>
                </a:solidFill>
                <a:effectLst/>
                <a:latin typeface="+mn-lt"/>
                <a:ea typeface="+mn-ea"/>
                <a:cs typeface="+mn-cs"/>
              </a:rPr>
              <a:t>exoEarth</a:t>
            </a:r>
            <a:r>
              <a:rPr lang="en-US" sz="1200" kern="1200" dirty="0">
                <a:solidFill>
                  <a:schemeClr val="tx1"/>
                </a:solidFill>
                <a:effectLst/>
                <a:latin typeface="+mn-lt"/>
                <a:ea typeface="+mn-ea"/>
                <a:cs typeface="+mn-cs"/>
              </a:rPr>
              <a:t> candidates is 28 (expected value). Probably room to grow given the new robust design, especially if we can push to smaller IWA while maintaining robustness.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PIAA for LUVOIR B is 42. Probably room to grow as well as you know.</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12</a:t>
            </a:fld>
            <a:endParaRPr lang="en-US"/>
          </a:p>
        </p:txBody>
      </p:sp>
    </p:spTree>
    <p:extLst>
      <p:ext uri="{BB962C8B-B14F-4D97-AF65-F5344CB8AC3E}">
        <p14:creationId xmlns:p14="http://schemas.microsoft.com/office/powerpoint/2010/main" val="163211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14</a:t>
            </a:fld>
            <a:endParaRPr lang="en-US"/>
          </a:p>
        </p:txBody>
      </p:sp>
    </p:spTree>
    <p:extLst>
      <p:ext uri="{BB962C8B-B14F-4D97-AF65-F5344CB8AC3E}">
        <p14:creationId xmlns:p14="http://schemas.microsoft.com/office/powerpoint/2010/main" val="166951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and green require an order of magnitude more effort than what can be supported by current ROSES calls</a:t>
            </a:r>
          </a:p>
          <a:p>
            <a:endParaRPr lang="en-US" dirty="0"/>
          </a:p>
          <a:p>
            <a:r>
              <a:rPr lang="en-US" dirty="0"/>
              <a:t>“In the Exoplanets field, 4 years is a lifetime – Eric Mamajek”</a:t>
            </a:r>
          </a:p>
        </p:txBody>
      </p:sp>
      <p:sp>
        <p:nvSpPr>
          <p:cNvPr id="4" name="Slide Number Placeholder 3"/>
          <p:cNvSpPr>
            <a:spLocks noGrp="1"/>
          </p:cNvSpPr>
          <p:nvPr>
            <p:ph type="sldNum" sz="quarter" idx="5"/>
          </p:nvPr>
        </p:nvSpPr>
        <p:spPr/>
        <p:txBody>
          <a:bodyPr/>
          <a:lstStyle/>
          <a:p>
            <a:pPr>
              <a:defRPr/>
            </a:pPr>
            <a:fld id="{97D255B5-4242-4CD7-AFAB-780FE177D9A2}" type="slidenum">
              <a:rPr lang="en-US" smtClean="0"/>
              <a:pPr>
                <a:defRPr/>
              </a:pPr>
              <a:t>15</a:t>
            </a:fld>
            <a:endParaRPr lang="en-US"/>
          </a:p>
        </p:txBody>
      </p:sp>
    </p:spTree>
    <p:extLst>
      <p:ext uri="{BB962C8B-B14F-4D97-AF65-F5344CB8AC3E}">
        <p14:creationId xmlns:p14="http://schemas.microsoft.com/office/powerpoint/2010/main" val="422402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17</a:t>
            </a:fld>
            <a:endParaRPr lang="en-US"/>
          </a:p>
        </p:txBody>
      </p:sp>
    </p:spTree>
    <p:extLst>
      <p:ext uri="{BB962C8B-B14F-4D97-AF65-F5344CB8AC3E}">
        <p14:creationId xmlns:p14="http://schemas.microsoft.com/office/powerpoint/2010/main" val="130508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BA9BFC-D813-4593-916F-9362FEB3C6A9}" type="slidenum">
              <a:rPr lang="en-US" smtClean="0"/>
              <a:t>18</a:t>
            </a:fld>
            <a:endParaRPr lang="en-US"/>
          </a:p>
        </p:txBody>
      </p:sp>
    </p:spTree>
    <p:extLst>
      <p:ext uri="{BB962C8B-B14F-4D97-AF65-F5344CB8AC3E}">
        <p14:creationId xmlns:p14="http://schemas.microsoft.com/office/powerpoint/2010/main" val="75599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A9BFC-D813-4593-916F-9362FEB3C6A9}" type="slidenum">
              <a:rPr lang="en-US" smtClean="0"/>
              <a:t>21</a:t>
            </a:fld>
            <a:endParaRPr lang="en-US"/>
          </a:p>
        </p:txBody>
      </p:sp>
    </p:spTree>
    <p:extLst>
      <p:ext uri="{BB962C8B-B14F-4D97-AF65-F5344CB8AC3E}">
        <p14:creationId xmlns:p14="http://schemas.microsoft.com/office/powerpoint/2010/main" val="165470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2</a:t>
            </a:fld>
            <a:endParaRPr lang="en-US"/>
          </a:p>
        </p:txBody>
      </p:sp>
    </p:spTree>
    <p:extLst>
      <p:ext uri="{BB962C8B-B14F-4D97-AF65-F5344CB8AC3E}">
        <p14:creationId xmlns:p14="http://schemas.microsoft.com/office/powerpoint/2010/main" val="5112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3</a:t>
            </a:fld>
            <a:endParaRPr lang="en-US"/>
          </a:p>
        </p:txBody>
      </p:sp>
    </p:spTree>
    <p:extLst>
      <p:ext uri="{BB962C8B-B14F-4D97-AF65-F5344CB8AC3E}">
        <p14:creationId xmlns:p14="http://schemas.microsoft.com/office/powerpoint/2010/main" val="232692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4</a:t>
            </a:fld>
            <a:endParaRPr lang="en-US"/>
          </a:p>
        </p:txBody>
      </p:sp>
    </p:spTree>
    <p:extLst>
      <p:ext uri="{BB962C8B-B14F-4D97-AF65-F5344CB8AC3E}">
        <p14:creationId xmlns:p14="http://schemas.microsoft.com/office/powerpoint/2010/main" val="159667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804B7-5C7D-4B70-9BEF-73D805A46C53}" type="slidenum">
              <a:rPr lang="en-US" smtClean="0"/>
              <a:t>6</a:t>
            </a:fld>
            <a:endParaRPr lang="en-US"/>
          </a:p>
        </p:txBody>
      </p:sp>
    </p:spTree>
    <p:extLst>
      <p:ext uri="{BB962C8B-B14F-4D97-AF65-F5344CB8AC3E}">
        <p14:creationId xmlns:p14="http://schemas.microsoft.com/office/powerpoint/2010/main" val="290536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Bruce Macintosh: ~6m is very approximate</a:t>
            </a:r>
          </a:p>
          <a:p>
            <a:r>
              <a:rPr lang="en-US" dirty="0"/>
              <a:t>Scott Gaudi: most trades should be re-opened</a:t>
            </a:r>
          </a:p>
        </p:txBody>
      </p:sp>
      <p:sp>
        <p:nvSpPr>
          <p:cNvPr id="4" name="Slide Number Placeholder 3"/>
          <p:cNvSpPr>
            <a:spLocks noGrp="1"/>
          </p:cNvSpPr>
          <p:nvPr>
            <p:ph type="sldNum" sz="quarter" idx="5"/>
          </p:nvPr>
        </p:nvSpPr>
        <p:spPr/>
        <p:txBody>
          <a:bodyPr/>
          <a:lstStyle/>
          <a:p>
            <a:fld id="{FA8804B7-5C7D-4B70-9BEF-73D805A46C53}" type="slidenum">
              <a:rPr lang="en-US" smtClean="0"/>
              <a:t>7</a:t>
            </a:fld>
            <a:endParaRPr lang="en-US"/>
          </a:p>
        </p:txBody>
      </p:sp>
    </p:spTree>
    <p:extLst>
      <p:ext uri="{BB962C8B-B14F-4D97-AF65-F5344CB8AC3E}">
        <p14:creationId xmlns:p14="http://schemas.microsoft.com/office/powerpoint/2010/main" val="275389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804B7-5C7D-4B70-9BEF-73D805A46C53}" type="slidenum">
              <a:rPr lang="en-US" smtClean="0"/>
              <a:t>8</a:t>
            </a:fld>
            <a:endParaRPr lang="en-US"/>
          </a:p>
        </p:txBody>
      </p:sp>
    </p:spTree>
    <p:extLst>
      <p:ext uri="{BB962C8B-B14F-4D97-AF65-F5344CB8AC3E}">
        <p14:creationId xmlns:p14="http://schemas.microsoft.com/office/powerpoint/2010/main" val="351480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access this region?</a:t>
            </a:r>
          </a:p>
          <a:p>
            <a:r>
              <a:rPr lang="en-US" dirty="0"/>
              <a:t>How far is the ultimate physics limit for a given aperture?</a:t>
            </a:r>
          </a:p>
        </p:txBody>
      </p:sp>
      <p:sp>
        <p:nvSpPr>
          <p:cNvPr id="4" name="Slide Number Placeholder 3"/>
          <p:cNvSpPr>
            <a:spLocks noGrp="1"/>
          </p:cNvSpPr>
          <p:nvPr>
            <p:ph type="sldNum" sz="quarter" idx="5"/>
          </p:nvPr>
        </p:nvSpPr>
        <p:spPr/>
        <p:txBody>
          <a:bodyPr/>
          <a:lstStyle/>
          <a:p>
            <a:fld id="{FA8804B7-5C7D-4B70-9BEF-73D805A46C53}" type="slidenum">
              <a:rPr lang="en-US" smtClean="0"/>
              <a:t>10</a:t>
            </a:fld>
            <a:endParaRPr lang="en-US"/>
          </a:p>
        </p:txBody>
      </p:sp>
    </p:spTree>
    <p:extLst>
      <p:ext uri="{BB962C8B-B14F-4D97-AF65-F5344CB8AC3E}">
        <p14:creationId xmlns:p14="http://schemas.microsoft.com/office/powerpoint/2010/main" val="77887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SVD diagram</a:t>
            </a:r>
          </a:p>
          <a:p>
            <a:pPr lvl="1"/>
            <a:r>
              <a:rPr lang="en-US" dirty="0"/>
              <a:t>Action of a coronagraph: </a:t>
            </a:r>
          </a:p>
          <a:p>
            <a:r>
              <a:rPr lang="en-US" dirty="0"/>
              <a:t>Takeaway message: All coronagraphs can be thought of as a linear passive operator between the pupil plane and science plane</a:t>
            </a:r>
          </a:p>
          <a:p>
            <a:r>
              <a:rPr lang="en-US" dirty="0"/>
              <a:t>Motivated by the ideas in Guyon 2006, but formalizing, generalizing, it and extending it to obstructed apertures</a:t>
            </a:r>
          </a:p>
          <a:p>
            <a:r>
              <a:rPr lang="en-US" dirty="0"/>
              <a:t>Bring the power of Linear algebra, developed by countless mathematicians over centuries</a:t>
            </a:r>
          </a:p>
        </p:txBody>
      </p:sp>
      <p:sp>
        <p:nvSpPr>
          <p:cNvPr id="4" name="Slide Number Placeholder 3"/>
          <p:cNvSpPr>
            <a:spLocks noGrp="1"/>
          </p:cNvSpPr>
          <p:nvPr>
            <p:ph type="sldNum" sz="quarter" idx="5"/>
          </p:nvPr>
        </p:nvSpPr>
        <p:spPr/>
        <p:txBody>
          <a:bodyPr/>
          <a:lstStyle/>
          <a:p>
            <a:fld id="{FA8804B7-5C7D-4B70-9BEF-73D805A46C53}" type="slidenum">
              <a:rPr lang="en-US" smtClean="0"/>
              <a:t>11</a:t>
            </a:fld>
            <a:endParaRPr lang="en-US"/>
          </a:p>
        </p:txBody>
      </p:sp>
    </p:spTree>
    <p:extLst>
      <p:ext uri="{BB962C8B-B14F-4D97-AF65-F5344CB8AC3E}">
        <p14:creationId xmlns:p14="http://schemas.microsoft.com/office/powerpoint/2010/main" val="580159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 y="3902080"/>
            <a:ext cx="4533900"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pic>
        <p:nvPicPr>
          <p:cNvPr id="12" name="Picture 15" descr="NASAMeatball_Sprite"/>
          <p:cNvPicPr>
            <a:picLocks noChangeAspect="1" noChangeArrowheads="1"/>
          </p:cNvPicPr>
          <p:nvPr userDrawn="1"/>
        </p:nvPicPr>
        <p:blipFill>
          <a:blip r:embed="rId2" cstate="print">
            <a:lum contrast="72000"/>
          </a:blip>
          <a:srcRect/>
          <a:stretch>
            <a:fillRect/>
          </a:stretch>
        </p:blipFill>
        <p:spPr bwMode="auto">
          <a:xfrm>
            <a:off x="332321" y="149230"/>
            <a:ext cx="2017183" cy="1412875"/>
          </a:xfrm>
          <a:prstGeom prst="rect">
            <a:avLst/>
          </a:prstGeom>
          <a:noFill/>
          <a:ln w="9525">
            <a:noFill/>
            <a:miter lim="800000"/>
            <a:headEnd/>
            <a:tailEnd/>
          </a:ln>
        </p:spPr>
      </p:pic>
      <p:sp>
        <p:nvSpPr>
          <p:cNvPr id="5130"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513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solidFill>
                  <a:srgbClr val="FF9900"/>
                </a:solidFill>
                <a:effectLst>
                  <a:outerShdw blurRad="38100" dist="38100" dir="2700000" algn="tl">
                    <a:srgbClr val="FFFFFF"/>
                  </a:outerShdw>
                </a:effectLst>
              </a:defRPr>
            </a:lvl1pPr>
          </a:lstStyle>
          <a:p>
            <a:r>
              <a:rPr lang="en-US"/>
              <a:t>Click to edit Master subtitle style</a:t>
            </a:r>
          </a:p>
        </p:txBody>
      </p:sp>
      <p:sp>
        <p:nvSpPr>
          <p:cNvPr id="13"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4"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4"/>
          <p:cNvSpPr>
            <a:spLocks noGrp="1" noChangeArrowheads="1"/>
          </p:cNvSpPr>
          <p:nvPr>
            <p:ph type="sldNum" sz="quarter" idx="12"/>
          </p:nvPr>
        </p:nvSpPr>
        <p:spPr/>
        <p:txBody>
          <a:bodyPr/>
          <a:lstStyle>
            <a:lvl1pPr>
              <a:defRPr/>
            </a:lvl1pPr>
          </a:lstStyle>
          <a:p>
            <a:pPr>
              <a:defRPr/>
            </a:pPr>
            <a:fld id="{EE8620D8-4DD8-4133-A748-B9AB178305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594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DE60428-AC21-48F6-9681-3465F71BA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058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4175"/>
            <a:ext cx="2743200" cy="574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4175"/>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FCC75A8-8096-43DB-AA1D-0AC4D36DED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496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384175"/>
            <a:ext cx="102616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5"/>
            <a:ext cx="5384800" cy="4530725"/>
          </a:xfrm>
        </p:spPr>
        <p:txBody>
          <a:bodyPr/>
          <a:lstStyle/>
          <a:p>
            <a:pPr lvl="0"/>
            <a:endParaRPr lang="en-US" noProof="0"/>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84B29AF-9DDE-4C98-B4DF-073AABF74C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305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4175"/>
            <a:ext cx="10261600" cy="1139825"/>
          </a:xfrm>
        </p:spPr>
        <p:txBody>
          <a:bodyPr/>
          <a:lstStyle/>
          <a:p>
            <a:r>
              <a:rPr lang="en-US"/>
              <a:t>Click to edit Master title style</a:t>
            </a:r>
          </a:p>
        </p:txBody>
      </p:sp>
      <p:sp>
        <p:nvSpPr>
          <p:cNvPr id="3" name="Table Placeholder 2"/>
          <p:cNvSpPr>
            <a:spLocks noGrp="1"/>
          </p:cNvSpPr>
          <p:nvPr>
            <p:ph type="tbl" idx="1"/>
          </p:nvPr>
        </p:nvSpPr>
        <p:spPr>
          <a:xfrm>
            <a:off x="609600" y="1600205"/>
            <a:ext cx="109728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B875F51-6DA5-4809-9F40-C309E7529E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612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SA Silicon Valle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34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710103"/>
            <a:ext cx="9144000" cy="1655762"/>
          </a:xfrm>
          <a:prstGeom prst="rect">
            <a:avLst/>
          </a:prstGeom>
        </p:spPr>
        <p:txBody>
          <a:bodyPr/>
          <a:lstStyle>
            <a:lvl1pPr marL="0" indent="0" algn="ctr">
              <a:buNone/>
              <a:defRPr sz="2400">
                <a:solidFill>
                  <a:schemeClr val="bg1"/>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838200" y="2044297"/>
            <a:ext cx="10515600" cy="1325563"/>
          </a:xfrm>
          <a:prstGeom prst="rect">
            <a:avLst/>
          </a:prstGeom>
        </p:spPr>
        <p:txBody>
          <a:bodyPr/>
          <a:lstStyle>
            <a:lvl1pPr algn="ctr">
              <a:defRPr>
                <a:solidFill>
                  <a:schemeClr val="bg1"/>
                </a:solidFill>
                <a:latin typeface="Helvetica" panose="020B0604020202020204" pitchFamily="34" charset="0"/>
                <a:cs typeface="Helvetica" panose="020B0604020202020204" pitchFamily="34" charset="0"/>
              </a:defRPr>
            </a:lvl1pPr>
          </a:lstStyle>
          <a:p>
            <a:endParaRPr lang="en-US" dirty="0"/>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87573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920240"/>
            <a:ext cx="10515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401607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bg1"/>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664099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20240"/>
            <a:ext cx="5181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0240"/>
            <a:ext cx="5181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838200" y="914399"/>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122801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920240"/>
            <a:ext cx="5157787" cy="823912"/>
          </a:xfrm>
          <a:prstGeom prst="rect">
            <a:avLst/>
          </a:prstGeom>
        </p:spPr>
        <p:txBody>
          <a:bodyPr anchor="b"/>
          <a:lstStyle>
            <a:lvl1pPr marL="0" indent="0">
              <a:buNone/>
              <a:defRPr sz="2400" b="1">
                <a:solidFill>
                  <a:schemeClr val="bg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744152"/>
            <a:ext cx="5157787" cy="374904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920240"/>
            <a:ext cx="5183188" cy="823912"/>
          </a:xfrm>
          <a:prstGeom prst="rect">
            <a:avLst/>
          </a:prstGeom>
        </p:spPr>
        <p:txBody>
          <a:bodyPr anchor="b"/>
          <a:lstStyle>
            <a:lvl1pPr marL="0" indent="0">
              <a:buNone/>
              <a:defRPr sz="2400" b="1">
                <a:solidFill>
                  <a:schemeClr val="bg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744152"/>
            <a:ext cx="5183188" cy="374904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838200" y="914400"/>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28734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0F02926-2102-4D2E-896F-9FD2E9A371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5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14400"/>
            <a:ext cx="3932237" cy="1260621"/>
          </a:xfrm>
          <a:prstGeom prst="rect">
            <a:avLst/>
          </a:prstGeom>
        </p:spPr>
        <p:txBody>
          <a:bodyPr anchor="b"/>
          <a:lstStyle>
            <a:lvl1pPr>
              <a:defRPr sz="32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14400"/>
            <a:ext cx="6172200" cy="5577840"/>
          </a:xfrm>
          <a:prstGeom prst="rect">
            <a:avLst/>
          </a:prstGeom>
        </p:spPr>
        <p:txBody>
          <a:bodyPr/>
          <a:lstStyle>
            <a:lvl1pPr>
              <a:defRPr sz="3200">
                <a:solidFill>
                  <a:schemeClr val="bg1"/>
                </a:solidFill>
                <a:latin typeface="Helvetica" panose="020B0604020202020204" pitchFamily="34" charset="0"/>
                <a:cs typeface="Helvetica" panose="020B0604020202020204" pitchFamily="34" charset="0"/>
              </a:defRPr>
            </a:lvl1pPr>
            <a:lvl2pPr>
              <a:defRPr sz="2800">
                <a:solidFill>
                  <a:schemeClr val="bg1"/>
                </a:solidFill>
                <a:latin typeface="Helvetica" panose="020B0604020202020204" pitchFamily="34" charset="0"/>
                <a:cs typeface="Helvetica" panose="020B0604020202020204" pitchFamily="34" charset="0"/>
              </a:defRPr>
            </a:lvl2pPr>
            <a:lvl3pPr>
              <a:defRPr sz="2400">
                <a:solidFill>
                  <a:schemeClr val="bg1"/>
                </a:solidFill>
                <a:latin typeface="Helvetica" panose="020B0604020202020204" pitchFamily="34" charset="0"/>
                <a:cs typeface="Helvetica" panose="020B0604020202020204" pitchFamily="34" charset="0"/>
              </a:defRPr>
            </a:lvl3pPr>
            <a:lvl4pPr>
              <a:defRPr sz="2000">
                <a:solidFill>
                  <a:schemeClr val="bg1"/>
                </a:solidFill>
                <a:latin typeface="Helvetica" panose="020B0604020202020204" pitchFamily="34" charset="0"/>
                <a:cs typeface="Helvetica" panose="020B0604020202020204" pitchFamily="34" charset="0"/>
              </a:defRPr>
            </a:lvl4pPr>
            <a:lvl5pPr>
              <a:defRPr sz="2000">
                <a:solidFill>
                  <a:schemeClr val="bg1"/>
                </a:solidFill>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175020"/>
            <a:ext cx="3932237" cy="4315968"/>
          </a:xfrm>
          <a:prstGeom prst="rect">
            <a:avLst/>
          </a:prstGeom>
        </p:spPr>
        <p:txBody>
          <a:bodyPr/>
          <a:lstStyle>
            <a:lvl1pPr marL="0" indent="0">
              <a:buNone/>
              <a:defRPr sz="1600">
                <a:solidFill>
                  <a:schemeClr val="bg1"/>
                </a:solidFill>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34084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63930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986645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838200" y="1920240"/>
            <a:ext cx="105156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38200" y="914400"/>
            <a:ext cx="105156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913749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37619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20239"/>
            <a:ext cx="51816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0239"/>
            <a:ext cx="51816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838200" y="914400"/>
            <a:ext cx="10515600" cy="9144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569107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920240"/>
            <a:ext cx="5157787" cy="823912"/>
          </a:xfrm>
          <a:prstGeom prst="rect">
            <a:avLst/>
          </a:prstGeom>
        </p:spPr>
        <p:txBody>
          <a:bodyPr anchor="b"/>
          <a:lstStyle>
            <a:lvl1pPr marL="0" indent="0">
              <a:buNone/>
              <a:defRPr sz="2400" b="1">
                <a:solidFill>
                  <a:schemeClr val="tx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744152"/>
            <a:ext cx="5157787" cy="374904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920240"/>
            <a:ext cx="5183188" cy="823912"/>
          </a:xfrm>
          <a:prstGeom prst="rect">
            <a:avLst/>
          </a:prstGeom>
        </p:spPr>
        <p:txBody>
          <a:bodyPr anchor="b"/>
          <a:lstStyle>
            <a:lvl1pPr marL="0" indent="0">
              <a:buNone/>
              <a:defRPr sz="2400" b="1">
                <a:solidFill>
                  <a:schemeClr val="tx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744152"/>
            <a:ext cx="5183188" cy="374904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838200" y="914400"/>
            <a:ext cx="10515600" cy="9144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924849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14400"/>
            <a:ext cx="3932237" cy="1260621"/>
          </a:xfrm>
          <a:prstGeom prst="rect">
            <a:avLst/>
          </a:prstGeom>
        </p:spPr>
        <p:txBody>
          <a:bodyPr anchor="b"/>
          <a:lstStyle>
            <a:lvl1pPr>
              <a:defRPr sz="3200">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14400"/>
            <a:ext cx="6172200" cy="5577840"/>
          </a:xfrm>
          <a:prstGeom prst="rect">
            <a:avLst/>
          </a:prstGeom>
        </p:spPr>
        <p:txBody>
          <a:bodyPr/>
          <a:lstStyle>
            <a:lvl1pPr>
              <a:defRPr sz="3200">
                <a:solidFill>
                  <a:schemeClr val="tx1"/>
                </a:solidFill>
                <a:latin typeface="Helvetica" panose="020B0604020202020204" pitchFamily="34" charset="0"/>
                <a:cs typeface="Helvetica" panose="020B0604020202020204" pitchFamily="34" charset="0"/>
              </a:defRPr>
            </a:lvl1pPr>
            <a:lvl2pPr>
              <a:defRPr sz="2800">
                <a:solidFill>
                  <a:schemeClr val="tx1"/>
                </a:solidFill>
                <a:latin typeface="Helvetica" panose="020B0604020202020204" pitchFamily="34" charset="0"/>
                <a:cs typeface="Helvetica" panose="020B0604020202020204" pitchFamily="34" charset="0"/>
              </a:defRPr>
            </a:lvl2pPr>
            <a:lvl3pPr>
              <a:defRPr sz="2400">
                <a:solidFill>
                  <a:schemeClr val="tx1"/>
                </a:solidFill>
                <a:latin typeface="Helvetica" panose="020B0604020202020204" pitchFamily="34" charset="0"/>
                <a:cs typeface="Helvetica" panose="020B0604020202020204" pitchFamily="34" charset="0"/>
              </a:defRPr>
            </a:lvl3pPr>
            <a:lvl4pPr>
              <a:defRPr sz="2000">
                <a:solidFill>
                  <a:schemeClr val="tx1"/>
                </a:solidFill>
                <a:latin typeface="Helvetica" panose="020B0604020202020204" pitchFamily="34" charset="0"/>
                <a:cs typeface="Helvetica" panose="020B0604020202020204" pitchFamily="34" charset="0"/>
              </a:defRPr>
            </a:lvl4pPr>
            <a:lvl5pPr>
              <a:defRPr sz="2000">
                <a:solidFill>
                  <a:schemeClr val="tx1"/>
                </a:solidFill>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175020"/>
            <a:ext cx="3932237" cy="4315968"/>
          </a:xfrm>
          <a:prstGeom prst="rect">
            <a:avLst/>
          </a:prstGeom>
        </p:spPr>
        <p:txBody>
          <a:bodyPr/>
          <a:lstStyle>
            <a:lvl1pPr marL="0" indent="0">
              <a:buNone/>
              <a:defRPr sz="1600">
                <a:solidFill>
                  <a:schemeClr val="tx1"/>
                </a:solidFill>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77598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99916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9448800" y="6492875"/>
            <a:ext cx="2743200" cy="365125"/>
          </a:xfrm>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56986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6E2BFD2-2931-45C6-8E67-53A03EAF6C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5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5F3AB79-8091-4F00-9B46-C7A6196D91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617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70004DB2-E1A9-44AC-8C5F-16D8282706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198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99178547-F1C3-4662-A485-CB2D9CDE78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26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73799D91-8387-42D7-AF69-CEB85E058C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03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3C99E55-12C9-4128-BD4E-D0ECE6C9A2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074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7A0EBD0-C538-4C06-8738-0208209AB4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6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 y="3902080"/>
            <a:ext cx="4533900" cy="2949575"/>
            <a:chOff x="0" y="2458"/>
            <a:chExt cx="2142" cy="1858"/>
          </a:xfrm>
        </p:grpSpPr>
        <p:sp>
          <p:nvSpPr>
            <p:cNvPr id="40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1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sp>
        <p:nvSpPr>
          <p:cNvPr id="4106" name="Rectangle 10"/>
          <p:cNvSpPr>
            <a:spLocks noGrp="1" noChangeArrowheads="1"/>
          </p:cNvSpPr>
          <p:nvPr>
            <p:ph type="title"/>
          </p:nvPr>
        </p:nvSpPr>
        <p:spPr bwMode="auto">
          <a:xfrm>
            <a:off x="914400" y="384175"/>
            <a:ext cx="10261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07" name="Rectangle 11"/>
          <p:cNvSpPr>
            <a:spLocks noGrp="1" noChangeArrowheads="1"/>
          </p:cNvSpPr>
          <p:nvPr>
            <p:ph type="body" idx="1"/>
          </p:nvPr>
        </p:nvSpPr>
        <p:spPr bwMode="auto">
          <a:xfrm>
            <a:off x="609600" y="1600205"/>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8"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4109"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4110"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fld id="{C1457D62-29D2-47AC-B567-A4EAD9A94F81}" type="slidenum">
              <a:rPr lang="en-US">
                <a:solidFill>
                  <a:srgbClr val="FFFFFF"/>
                </a:solidFill>
              </a:rPr>
              <a:pPr fontAlgn="base">
                <a:spcBef>
                  <a:spcPct val="0"/>
                </a:spcBef>
                <a:spcAft>
                  <a:spcPct val="0"/>
                </a:spcAft>
                <a:defRPr/>
              </a:pPr>
              <a:t>‹#›</a:t>
            </a:fld>
            <a:endParaRPr lang="en-US">
              <a:solidFill>
                <a:srgbClr val="FFFFFF"/>
              </a:solidFill>
            </a:endParaRPr>
          </a:p>
        </p:txBody>
      </p:sp>
      <p:pic>
        <p:nvPicPr>
          <p:cNvPr id="6152" name="Picture 16" descr="NASAMeatball_Sprite"/>
          <p:cNvPicPr>
            <a:picLocks noChangeAspect="1" noChangeArrowheads="1"/>
          </p:cNvPicPr>
          <p:nvPr userDrawn="1"/>
        </p:nvPicPr>
        <p:blipFill>
          <a:blip r:embed="rId15" cstate="print">
            <a:lum contrast="72000"/>
          </a:blip>
          <a:srcRect/>
          <a:stretch>
            <a:fillRect/>
          </a:stretch>
        </p:blipFill>
        <p:spPr bwMode="auto">
          <a:xfrm>
            <a:off x="0" y="5"/>
            <a:ext cx="1219200" cy="854075"/>
          </a:xfrm>
          <a:prstGeom prst="rect">
            <a:avLst/>
          </a:prstGeom>
          <a:noFill/>
          <a:ln w="9525">
            <a:noFill/>
            <a:miter lim="800000"/>
            <a:headEnd/>
            <a:tailEnd/>
          </a:ln>
        </p:spPr>
      </p:pic>
    </p:spTree>
    <p:extLst>
      <p:ext uri="{BB962C8B-B14F-4D97-AF65-F5344CB8AC3E}">
        <p14:creationId xmlns:p14="http://schemas.microsoft.com/office/powerpoint/2010/main" val="36613348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rgbClr val="FF99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rgbClr val="FF9900"/>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rgbClr val="FF9900"/>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rgbClr val="FF9900"/>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rgbClr val="FF9900"/>
          </a:solidFill>
          <a:effectLst>
            <a:outerShdw blurRad="38100" dist="38100" dir="2700000" algn="tl">
              <a:srgbClr val="FFFFFF"/>
            </a:outerShdw>
          </a:effectLst>
          <a:latin typeface="Arial" charset="0"/>
        </a:defRPr>
      </a:lvl5pPr>
      <a:lvl6pPr marL="457189" algn="ctr" rtl="0" fontAlgn="base">
        <a:spcBef>
          <a:spcPct val="0"/>
        </a:spcBef>
        <a:spcAft>
          <a:spcPct val="0"/>
        </a:spcAft>
        <a:defRPr sz="4400">
          <a:solidFill>
            <a:srgbClr val="FF9900"/>
          </a:solidFill>
          <a:effectLst>
            <a:outerShdw blurRad="38100" dist="38100" dir="2700000" algn="tl">
              <a:srgbClr val="FFFFFF"/>
            </a:outerShdw>
          </a:effectLst>
          <a:latin typeface="Arial" charset="0"/>
        </a:defRPr>
      </a:lvl6pPr>
      <a:lvl7pPr marL="914377" algn="ctr" rtl="0" fontAlgn="base">
        <a:spcBef>
          <a:spcPct val="0"/>
        </a:spcBef>
        <a:spcAft>
          <a:spcPct val="0"/>
        </a:spcAft>
        <a:defRPr sz="4400">
          <a:solidFill>
            <a:srgbClr val="FF9900"/>
          </a:solidFill>
          <a:effectLst>
            <a:outerShdw blurRad="38100" dist="38100" dir="2700000" algn="tl">
              <a:srgbClr val="FFFFFF"/>
            </a:outerShdw>
          </a:effectLst>
          <a:latin typeface="Arial" charset="0"/>
        </a:defRPr>
      </a:lvl7pPr>
      <a:lvl8pPr marL="1371566" algn="ctr" rtl="0" fontAlgn="base">
        <a:spcBef>
          <a:spcPct val="0"/>
        </a:spcBef>
        <a:spcAft>
          <a:spcPct val="0"/>
        </a:spcAft>
        <a:defRPr sz="4400">
          <a:solidFill>
            <a:srgbClr val="FF9900"/>
          </a:solidFill>
          <a:effectLst>
            <a:outerShdw blurRad="38100" dist="38100" dir="2700000" algn="tl">
              <a:srgbClr val="FFFFFF"/>
            </a:outerShdw>
          </a:effectLst>
          <a:latin typeface="Arial" charset="0"/>
        </a:defRPr>
      </a:lvl8pPr>
      <a:lvl9pPr marL="1828754" algn="ctr" rtl="0" fontAlgn="base">
        <a:spcBef>
          <a:spcPct val="0"/>
        </a:spcBef>
        <a:spcAft>
          <a:spcPct val="0"/>
        </a:spcAft>
        <a:defRPr sz="4400">
          <a:solidFill>
            <a:srgbClr val="FF9900"/>
          </a:solidFill>
          <a:effectLst>
            <a:outerShdw blurRad="38100" dist="38100" dir="2700000" algn="tl">
              <a:srgbClr val="FFFFFF"/>
            </a:outerShdw>
          </a:effectLst>
          <a:latin typeface="Arial" charset="0"/>
        </a:defRPr>
      </a:lvl9pPr>
    </p:titleStyle>
    <p:bodyStyle>
      <a:lvl1pPr marL="342891" indent="-342891"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32" indent="-285744"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2971" indent="-228594"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160" indent="-228594"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349" indent="-228594"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537"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726"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8914"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103"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409614" y="6473282"/>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B4035D-95AD-4A7B-821C-D3D3DD167552}" type="slidenum">
              <a:rPr lang="en-US" smtClean="0"/>
              <a:pPr/>
              <a:t>‹#›</a:t>
            </a:fld>
            <a:endParaRPr lang="en-US"/>
          </a:p>
        </p:txBody>
      </p:sp>
    </p:spTree>
    <p:extLst>
      <p:ext uri="{BB962C8B-B14F-4D97-AF65-F5344CB8AC3E}">
        <p14:creationId xmlns:p14="http://schemas.microsoft.com/office/powerpoint/2010/main" val="34270536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iff"/><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cid:image006.png@01D80743.562072C0" TargetMode="External"/><Relationship Id="rId5" Type="http://schemas.microsoft.com/office/2007/relationships/hdphoto" Target="../media/hdphoto1.wdp"/><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2.em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nasa.gov/about-us/large-mission-stud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media/image10.png"/><Relationship Id="rId21" Type="http://schemas.openxmlformats.org/officeDocument/2006/relationships/customXml" Target="../ink/ink3.xml"/><Relationship Id="rId25" Type="http://schemas.openxmlformats.org/officeDocument/2006/relationships/customXml" Target="../ink/ink4.xml"/><Relationship Id="rId2" Type="http://schemas.openxmlformats.org/officeDocument/2006/relationships/notesSlide" Target="../notesSlides/notesSlide6.xml"/><Relationship Id="rId20" Type="http://schemas.openxmlformats.org/officeDocument/2006/relationships/image" Target="NULL"/><Relationship Id="rId1" Type="http://schemas.openxmlformats.org/officeDocument/2006/relationships/slideLayout" Target="../slideLayouts/slideLayout23.xml"/><Relationship Id="rId24" Type="http://schemas.openxmlformats.org/officeDocument/2006/relationships/image" Target="NULL"/><Relationship Id="rId28" Type="http://schemas.openxmlformats.org/officeDocument/2006/relationships/image" Target="NULL"/><Relationship Id="rId19" Type="http://schemas.openxmlformats.org/officeDocument/2006/relationships/customXml" Target="../ink/ink2.xml"/><Relationship Id="rId4" Type="http://schemas.openxmlformats.org/officeDocument/2006/relationships/customXml" Target="../ink/ink1.xml"/><Relationship Id="rId27"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AsteroidBelt1"/>
          <p:cNvPicPr>
            <a:picLocks noChangeAspect="1" noChangeArrowheads="1"/>
          </p:cNvPicPr>
          <p:nvPr/>
        </p:nvPicPr>
        <p:blipFill rotWithShape="1">
          <a:blip r:embed="rId3" cstate="print"/>
          <a:srcRect t="19517" b="10470"/>
          <a:stretch/>
        </p:blipFill>
        <p:spPr bwMode="auto">
          <a:xfrm>
            <a:off x="0" y="0"/>
            <a:ext cx="12192000" cy="6828710"/>
          </a:xfrm>
          <a:prstGeom prst="rect">
            <a:avLst/>
          </a:prstGeom>
          <a:noFill/>
          <a:ln w="9525">
            <a:noFill/>
            <a:miter lim="800000"/>
            <a:headEnd/>
            <a:tailEnd/>
          </a:ln>
        </p:spPr>
      </p:pic>
      <p:sp>
        <p:nvSpPr>
          <p:cNvPr id="2" name="Title 1"/>
          <p:cNvSpPr>
            <a:spLocks noGrp="1"/>
          </p:cNvSpPr>
          <p:nvPr>
            <p:ph type="ctrTitle" sz="quarter"/>
          </p:nvPr>
        </p:nvSpPr>
        <p:spPr>
          <a:xfrm>
            <a:off x="2047876" y="206929"/>
            <a:ext cx="10272280" cy="1126613"/>
          </a:xfrm>
        </p:spPr>
        <p:txBody>
          <a:bodyPr/>
          <a:lstStyle/>
          <a:p>
            <a:r>
              <a:rPr lang="en-US" sz="2800" dirty="0"/>
              <a:t>Potential for improving coronagraphic instrument on the Astro2020 flagship through continued technology innovation</a:t>
            </a:r>
          </a:p>
        </p:txBody>
      </p:sp>
      <p:sp>
        <p:nvSpPr>
          <p:cNvPr id="4" name="Slide Number Placeholder 3"/>
          <p:cNvSpPr>
            <a:spLocks noGrp="1"/>
          </p:cNvSpPr>
          <p:nvPr>
            <p:ph type="sldNum" sz="quarter" idx="12"/>
          </p:nvPr>
        </p:nvSpPr>
        <p:spPr/>
        <p:txBody>
          <a:bodyPr/>
          <a:lstStyle/>
          <a:p>
            <a:pPr>
              <a:defRPr/>
            </a:pPr>
            <a:fld id="{EE8620D8-4DD8-4133-A748-B9AB1783055B}" type="slidenum">
              <a:rPr lang="en-US" smtClean="0">
                <a:solidFill>
                  <a:srgbClr val="FFFFFF"/>
                </a:solidFill>
              </a:rPr>
              <a:pPr>
                <a:defRPr/>
              </a:pPr>
              <a:t>1</a:t>
            </a:fld>
            <a:endParaRPr lang="en-US">
              <a:solidFill>
                <a:srgbClr val="FFFFFF"/>
              </a:solidFill>
            </a:endParaRPr>
          </a:p>
        </p:txBody>
      </p:sp>
      <p:sp>
        <p:nvSpPr>
          <p:cNvPr id="5" name="TextBox 4"/>
          <p:cNvSpPr txBox="1"/>
          <p:nvPr/>
        </p:nvSpPr>
        <p:spPr>
          <a:xfrm>
            <a:off x="9939130" y="6488668"/>
            <a:ext cx="2381026" cy="369332"/>
          </a:xfrm>
          <a:prstGeom prst="rect">
            <a:avLst/>
          </a:prstGeom>
          <a:noFill/>
        </p:spPr>
        <p:txBody>
          <a:bodyPr wrap="square" rtlCol="0">
            <a:spAutoFit/>
          </a:bodyPr>
          <a:lstStyle/>
          <a:p>
            <a:r>
              <a:rPr lang="en-US" dirty="0" err="1"/>
              <a:t>ExoPAG</a:t>
            </a:r>
            <a:r>
              <a:rPr lang="en-US" dirty="0"/>
              <a:t>, 6/11/2022</a:t>
            </a:r>
          </a:p>
        </p:txBody>
      </p:sp>
      <p:pic>
        <p:nvPicPr>
          <p:cNvPr id="6" name="Picture 5">
            <a:extLst>
              <a:ext uri="{FF2B5EF4-FFF2-40B4-BE49-F238E27FC236}">
                <a16:creationId xmlns:a16="http://schemas.microsoft.com/office/drawing/2014/main" id="{EA515EE3-FC27-4853-8F78-3DBF75142D2A}"/>
              </a:ext>
            </a:extLst>
          </p:cNvPr>
          <p:cNvPicPr>
            <a:picLocks noChangeAspect="1"/>
          </p:cNvPicPr>
          <p:nvPr/>
        </p:nvPicPr>
        <p:blipFill>
          <a:blip r:embed="rId4"/>
          <a:stretch>
            <a:fillRect/>
          </a:stretch>
        </p:blipFill>
        <p:spPr>
          <a:xfrm>
            <a:off x="0" y="0"/>
            <a:ext cx="2385568" cy="1835293"/>
          </a:xfrm>
          <a:prstGeom prst="rect">
            <a:avLst/>
          </a:prstGeom>
        </p:spPr>
      </p:pic>
      <p:sp>
        <p:nvSpPr>
          <p:cNvPr id="19" name="TextBox 18">
            <a:extLst>
              <a:ext uri="{FF2B5EF4-FFF2-40B4-BE49-F238E27FC236}">
                <a16:creationId xmlns:a16="http://schemas.microsoft.com/office/drawing/2014/main" id="{2DD581CB-A3F9-4510-9903-D5F3DA534269}"/>
              </a:ext>
            </a:extLst>
          </p:cNvPr>
          <p:cNvSpPr txBox="1"/>
          <p:nvPr/>
        </p:nvSpPr>
        <p:spPr>
          <a:xfrm>
            <a:off x="5658644" y="3429000"/>
            <a:ext cx="6157912" cy="2363724"/>
          </a:xfrm>
          <a:prstGeom prst="rect">
            <a:avLst/>
          </a:prstGeom>
          <a:noFill/>
        </p:spPr>
        <p:txBody>
          <a:bodyPr wrap="square">
            <a:spAutoFit/>
          </a:bodyPr>
          <a:lstStyle/>
          <a:p>
            <a:pPr algn="ctr" eaLnBrk="0" fontAlgn="base" hangingPunct="0">
              <a:spcBef>
                <a:spcPct val="20000"/>
              </a:spcBef>
              <a:spcAft>
                <a:spcPct val="0"/>
              </a:spcAft>
              <a:buClr>
                <a:srgbClr val="FFFFCC"/>
              </a:buClr>
              <a:buSzPct val="75000"/>
              <a:defRPr/>
            </a:pP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Ruslan Belikov</a:t>
            </a: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1</a:t>
            </a:r>
            <a:r>
              <a:rPr lang="en-US" kern="0" dirty="0">
                <a:solidFill>
                  <a:srgbClr val="FF9900"/>
                </a:solidFill>
                <a:effectLst>
                  <a:outerShdw blurRad="38100" dist="38100" dir="2700000" algn="tl">
                    <a:srgbClr val="FFFFFF"/>
                  </a:outerShdw>
                </a:effectLst>
              </a:rPr>
              <a:t>, Kevin Fogarty</a:t>
            </a:r>
            <a:r>
              <a:rPr lang="en-US" kern="0" baseline="30000" dirty="0">
                <a:solidFill>
                  <a:srgbClr val="FF9900"/>
                </a:solidFill>
                <a:effectLst>
                  <a:outerShdw blurRad="38100" dist="38100" dir="2700000" algn="tl">
                    <a:srgbClr val="FFFFFF"/>
                  </a:outerShdw>
                </a:effectLst>
              </a:rPr>
              <a:t>1</a:t>
            </a:r>
            <a:r>
              <a:rPr lang="en-US" kern="0" dirty="0">
                <a:solidFill>
                  <a:srgbClr val="FF9900"/>
                </a:solidFill>
                <a:effectLst>
                  <a:outerShdw blurRad="38100" dist="38100" dir="2700000" algn="tl">
                    <a:srgbClr val="FFFFFF"/>
                  </a:outerShdw>
                </a:effectLst>
              </a:rPr>
              <a:t>, </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Dan Sirbu</a:t>
            </a: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1</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 </a:t>
            </a:r>
          </a:p>
          <a:p>
            <a:pPr algn="ctr" eaLnBrk="0" fontAlgn="base" hangingPunct="0">
              <a:spcBef>
                <a:spcPct val="20000"/>
              </a:spcBef>
              <a:spcAft>
                <a:spcPct val="0"/>
              </a:spcAft>
              <a:buClr>
                <a:srgbClr val="FFFFCC"/>
              </a:buClr>
              <a:buSzPct val="75000"/>
              <a:defRPr/>
            </a:pP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Jeff Jewell</a:t>
            </a: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2</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 Olivier Guyon</a:t>
            </a: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3</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 Christopher C. Stark</a:t>
            </a: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4</a:t>
            </a:r>
            <a:endPar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FFFFCC"/>
              </a:buClr>
              <a:buSzPct val="75000"/>
              <a:buFont typeface="Wingdings" pitchFamily="2" charset="2"/>
              <a:buNone/>
              <a:tabLst/>
              <a:defRPr/>
            </a:pPr>
            <a:endPar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FFFFCC"/>
              </a:buClr>
              <a:buSzPct val="75000"/>
              <a:buFont typeface="Wingdings" pitchFamily="2" charset="2"/>
              <a:buNone/>
              <a:tabLst/>
              <a:defRPr/>
            </a:pP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1</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NASA Ames Research Center</a:t>
            </a:r>
          </a:p>
          <a:p>
            <a:pPr marL="0" marR="0" lvl="0" indent="0" algn="ctr" defTabSz="914400" rtl="0" eaLnBrk="0" fontAlgn="base" latinLnBrk="0" hangingPunct="0">
              <a:lnSpc>
                <a:spcPct val="100000"/>
              </a:lnSpc>
              <a:spcBef>
                <a:spcPct val="20000"/>
              </a:spcBef>
              <a:spcAft>
                <a:spcPct val="0"/>
              </a:spcAft>
              <a:buClr>
                <a:srgbClr val="FFFFCC"/>
              </a:buClr>
              <a:buSzPct val="75000"/>
              <a:buFont typeface="Wingdings" pitchFamily="2" charset="2"/>
              <a:buNone/>
              <a:tabLst/>
              <a:defRPr/>
            </a:pP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2</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Jet Propulsion Lab</a:t>
            </a:r>
          </a:p>
          <a:p>
            <a:pPr marL="0" marR="0" lvl="0" indent="0" algn="ctr" defTabSz="914400" rtl="0" eaLnBrk="0" fontAlgn="base" latinLnBrk="0" hangingPunct="0">
              <a:lnSpc>
                <a:spcPct val="100000"/>
              </a:lnSpc>
              <a:spcBef>
                <a:spcPct val="20000"/>
              </a:spcBef>
              <a:spcAft>
                <a:spcPct val="0"/>
              </a:spcAft>
              <a:buClr>
                <a:srgbClr val="FFFFCC"/>
              </a:buClr>
              <a:buSzPct val="75000"/>
              <a:buFont typeface="Wingdings" pitchFamily="2" charset="2"/>
              <a:buNone/>
              <a:tabLst/>
              <a:defRPr/>
            </a:pP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3</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The University of Arizona </a:t>
            </a:r>
          </a:p>
          <a:p>
            <a:pPr marL="0" marR="0" lvl="0" indent="0" algn="ctr" defTabSz="914400" rtl="0" eaLnBrk="0" fontAlgn="base" latinLnBrk="0" hangingPunct="0">
              <a:lnSpc>
                <a:spcPct val="100000"/>
              </a:lnSpc>
              <a:spcBef>
                <a:spcPct val="20000"/>
              </a:spcBef>
              <a:spcAft>
                <a:spcPct val="0"/>
              </a:spcAft>
              <a:buClr>
                <a:srgbClr val="FFFFCC"/>
              </a:buClr>
              <a:buSzPct val="75000"/>
              <a:buFont typeface="Wingdings" pitchFamily="2" charset="2"/>
              <a:buNone/>
              <a:tabLst/>
              <a:defRPr/>
            </a:pPr>
            <a:r>
              <a:rPr kumimoji="0" lang="en-US" sz="1800" b="0" i="0" u="none" strike="noStrike" kern="0" cap="none" spc="0" normalizeH="0" baseline="30000" noProof="0" dirty="0">
                <a:ln>
                  <a:noFill/>
                </a:ln>
                <a:solidFill>
                  <a:srgbClr val="FF9900"/>
                </a:solidFill>
                <a:effectLst>
                  <a:outerShdw blurRad="38100" dist="38100" dir="2700000" algn="tl">
                    <a:srgbClr val="FFFFFF"/>
                  </a:outerShdw>
                </a:effectLst>
                <a:uLnTx/>
                <a:uFillTx/>
                <a:latin typeface="Arial"/>
                <a:ea typeface="+mn-ea"/>
                <a:cs typeface="+mn-cs"/>
              </a:rPr>
              <a:t>4</a:t>
            </a:r>
            <a:r>
              <a:rPr kumimoji="0" lang="en-US" sz="1800" b="0" i="0" u="none" strike="noStrike" kern="0" cap="none" spc="0" normalizeH="0" baseline="0" noProof="0" dirty="0">
                <a:ln>
                  <a:noFill/>
                </a:ln>
                <a:solidFill>
                  <a:srgbClr val="FF9900"/>
                </a:solidFill>
                <a:effectLst>
                  <a:outerShdw blurRad="38100" dist="38100" dir="2700000" algn="tl">
                    <a:srgbClr val="FFFFFF"/>
                  </a:outerShdw>
                </a:effectLst>
                <a:uLnTx/>
                <a:uFillTx/>
                <a:latin typeface="Arial"/>
                <a:ea typeface="+mn-ea"/>
                <a:cs typeface="+mn-cs"/>
              </a:rPr>
              <a:t>Goddard Space Flight Center</a:t>
            </a:r>
            <a:endParaRPr lang="en-US" dirty="0"/>
          </a:p>
        </p:txBody>
      </p:sp>
    </p:spTree>
    <p:extLst>
      <p:ext uri="{BB962C8B-B14F-4D97-AF65-F5344CB8AC3E}">
        <p14:creationId xmlns:p14="http://schemas.microsoft.com/office/powerpoint/2010/main" val="1992797179"/>
      </p:ext>
    </p:extLst>
  </p:cSld>
  <p:clrMapOvr>
    <a:masterClrMapping/>
  </p:clrMapOvr>
  <mc:AlternateContent xmlns:mc="http://schemas.openxmlformats.org/markup-compatibility/2006" xmlns:p14="http://schemas.microsoft.com/office/powerpoint/2010/main">
    <mc:Choice Requires="p14">
      <p:transition spd="slow" p14:dur="2000" advTm="19747"/>
    </mc:Choice>
    <mc:Fallback xmlns="">
      <p:transition spd="slow" advTm="197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16" y="0"/>
            <a:ext cx="10261600" cy="714895"/>
          </a:xfrm>
        </p:spPr>
        <p:txBody>
          <a:bodyPr/>
          <a:lstStyle/>
          <a:p>
            <a:r>
              <a:rPr lang="en-US" sz="2400" dirty="0"/>
              <a:t>Expected </a:t>
            </a:r>
            <a:r>
              <a:rPr lang="en-US" sz="2400" dirty="0" err="1"/>
              <a:t>ExoEarth</a:t>
            </a:r>
            <a:r>
              <a:rPr lang="en-US" sz="2400" dirty="0"/>
              <a:t> candidate yields from current coronagraph designs</a:t>
            </a:r>
          </a:p>
        </p:txBody>
      </p:sp>
      <p:sp>
        <p:nvSpPr>
          <p:cNvPr id="4" name="Slide Number Placeholder 3"/>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10</a:t>
            </a:fld>
            <a:endParaRPr lang="en-US">
              <a:solidFill>
                <a:srgbClr val="FFFFFF"/>
              </a:solidFill>
            </a:endParaRPr>
          </a:p>
        </p:txBody>
      </p:sp>
      <p:pic>
        <p:nvPicPr>
          <p:cNvPr id="5" name="Picture 4"/>
          <p:cNvPicPr>
            <a:picLocks noChangeAspect="1"/>
          </p:cNvPicPr>
          <p:nvPr/>
        </p:nvPicPr>
        <p:blipFill>
          <a:blip r:embed="rId3"/>
          <a:stretch>
            <a:fillRect/>
          </a:stretch>
        </p:blipFill>
        <p:spPr>
          <a:xfrm>
            <a:off x="2003367" y="850899"/>
            <a:ext cx="7974120" cy="5383739"/>
          </a:xfrm>
          <a:prstGeom prst="rect">
            <a:avLst/>
          </a:prstGeom>
        </p:spPr>
      </p:pic>
      <p:pic>
        <p:nvPicPr>
          <p:cNvPr id="6" name="Picture 23" descr="NASAMeatball_Sprite">
            <a:extLst>
              <a:ext uri="{FF2B5EF4-FFF2-40B4-BE49-F238E27FC236}">
                <a16:creationId xmlns:a16="http://schemas.microsoft.com/office/drawing/2014/main" id="{4EF3DFD5-2598-4FDB-B93E-A754476A11D3}"/>
              </a:ext>
            </a:extLst>
          </p:cNvPr>
          <p:cNvPicPr>
            <a:picLocks noChangeAspect="1" noChangeArrowheads="1"/>
          </p:cNvPicPr>
          <p:nvPr/>
        </p:nvPicPr>
        <p:blipFill rotWithShape="1">
          <a:blip r:embed="rId4" cstate="print">
            <a:lum contrast="72000"/>
          </a:blip>
          <a:srcRect l="-1" r="-31097"/>
          <a:stretch/>
        </p:blipFill>
        <p:spPr bwMode="auto">
          <a:xfrm>
            <a:off x="38100" y="9525"/>
            <a:ext cx="1181100" cy="841374"/>
          </a:xfrm>
          <a:prstGeom prst="rect">
            <a:avLst/>
          </a:prstGeom>
          <a:solidFill>
            <a:schemeClr val="bg1"/>
          </a:solidFill>
        </p:spPr>
      </p:pic>
      <p:sp>
        <p:nvSpPr>
          <p:cNvPr id="7" name="TextBox 6"/>
          <p:cNvSpPr txBox="1"/>
          <p:nvPr/>
        </p:nvSpPr>
        <p:spPr>
          <a:xfrm>
            <a:off x="6724997" y="6185976"/>
            <a:ext cx="2287806" cy="369332"/>
          </a:xfrm>
          <a:prstGeom prst="rect">
            <a:avLst/>
          </a:prstGeom>
          <a:noFill/>
        </p:spPr>
        <p:txBody>
          <a:bodyPr wrap="none" rtlCol="0">
            <a:spAutoFit/>
          </a:bodyPr>
          <a:lstStyle/>
          <a:p>
            <a:r>
              <a:rPr lang="en-US" dirty="0"/>
              <a:t>Stark C., et al., 2019</a:t>
            </a:r>
          </a:p>
        </p:txBody>
      </p:sp>
      <p:sp>
        <p:nvSpPr>
          <p:cNvPr id="12" name="TextBox 11"/>
          <p:cNvSpPr txBox="1"/>
          <p:nvPr/>
        </p:nvSpPr>
        <p:spPr>
          <a:xfrm>
            <a:off x="5054107" y="2185954"/>
            <a:ext cx="1261884" cy="369332"/>
          </a:xfrm>
          <a:prstGeom prst="rect">
            <a:avLst/>
          </a:prstGeom>
          <a:noFill/>
        </p:spPr>
        <p:txBody>
          <a:bodyPr wrap="none" rtlCol="0">
            <a:spAutoFit/>
          </a:bodyPr>
          <a:lstStyle/>
          <a:p>
            <a:r>
              <a:rPr lang="en-US" dirty="0">
                <a:solidFill>
                  <a:srgbClr val="FF0000"/>
                </a:solidFill>
              </a:rPr>
              <a:t>LUVOIR B</a:t>
            </a:r>
          </a:p>
        </p:txBody>
      </p:sp>
      <p:cxnSp>
        <p:nvCxnSpPr>
          <p:cNvPr id="31" name="Straight Arrow Connector 30">
            <a:extLst>
              <a:ext uri="{FF2B5EF4-FFF2-40B4-BE49-F238E27FC236}">
                <a16:creationId xmlns:a16="http://schemas.microsoft.com/office/drawing/2014/main" id="{5A57F483-4C32-4935-99C4-258DE96E2306}"/>
              </a:ext>
            </a:extLst>
          </p:cNvPr>
          <p:cNvCxnSpPr>
            <a:cxnSpLocks/>
          </p:cNvCxnSpPr>
          <p:nvPr/>
        </p:nvCxnSpPr>
        <p:spPr bwMode="auto">
          <a:xfrm flipH="1" flipV="1">
            <a:off x="6096461" y="2966453"/>
            <a:ext cx="657888" cy="794480"/>
          </a:xfrm>
          <a:prstGeom prst="straightConnector1">
            <a:avLst/>
          </a:prstGeom>
          <a:solidFill>
            <a:schemeClr val="accent1"/>
          </a:solidFill>
          <a:ln w="88900" cap="flat" cmpd="sng" algn="ctr">
            <a:solidFill>
              <a:srgbClr val="00B050"/>
            </a:solidFill>
            <a:prstDash val="solid"/>
            <a:round/>
            <a:headEnd type="none" w="med" len="med"/>
            <a:tailEnd type="triangle"/>
          </a:ln>
          <a:effectLst/>
        </p:spPr>
      </p:cxnSp>
      <p:sp>
        <p:nvSpPr>
          <p:cNvPr id="34" name="TextBox 33"/>
          <p:cNvSpPr txBox="1"/>
          <p:nvPr/>
        </p:nvSpPr>
        <p:spPr>
          <a:xfrm rot="19217814">
            <a:off x="3566914" y="2090941"/>
            <a:ext cx="3718077" cy="1077218"/>
          </a:xfrm>
          <a:prstGeom prst="rect">
            <a:avLst/>
          </a:prstGeom>
          <a:solidFill>
            <a:srgbClr val="00B050"/>
          </a:solidFill>
        </p:spPr>
        <p:txBody>
          <a:bodyPr wrap="square" rtlCol="0">
            <a:spAutoFit/>
          </a:bodyPr>
          <a:lstStyle/>
          <a:p>
            <a:pPr algn="ctr"/>
            <a:r>
              <a:rPr lang="en-US" sz="3200" dirty="0"/>
              <a:t>Can we access</a:t>
            </a:r>
          </a:p>
          <a:p>
            <a:pPr algn="ctr"/>
            <a:r>
              <a:rPr lang="en-US" sz="3200" dirty="0"/>
              <a:t>this region?</a:t>
            </a:r>
          </a:p>
        </p:txBody>
      </p:sp>
    </p:spTree>
    <p:extLst>
      <p:ext uri="{BB962C8B-B14F-4D97-AF65-F5344CB8AC3E}">
        <p14:creationId xmlns:p14="http://schemas.microsoft.com/office/powerpoint/2010/main" val="3331669936"/>
      </p:ext>
    </p:extLst>
  </p:cSld>
  <p:clrMapOvr>
    <a:masterClrMapping/>
  </p:clrMapOvr>
  <mc:AlternateContent xmlns:mc="http://schemas.openxmlformats.org/markup-compatibility/2006" xmlns:p14="http://schemas.microsoft.com/office/powerpoint/2010/main">
    <mc:Choice Requires="p14">
      <p:transition spd="slow" p14:dur="2000" advTm="19381"/>
    </mc:Choice>
    <mc:Fallback xmlns="">
      <p:transition spd="slow" advTm="193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585E-4DF2-4209-83E9-9F69E715BBB1}"/>
              </a:ext>
            </a:extLst>
          </p:cNvPr>
          <p:cNvSpPr>
            <a:spLocks noGrp="1"/>
          </p:cNvSpPr>
          <p:nvPr>
            <p:ph type="title"/>
          </p:nvPr>
        </p:nvSpPr>
        <p:spPr>
          <a:xfrm>
            <a:off x="930571" y="152400"/>
            <a:ext cx="11261429" cy="834189"/>
          </a:xfrm>
        </p:spPr>
        <p:txBody>
          <a:bodyPr/>
          <a:lstStyle/>
          <a:p>
            <a:r>
              <a:rPr lang="en-US" dirty="0"/>
              <a:t>Abstract representation of coronagraphs </a:t>
            </a:r>
            <a:br>
              <a:rPr lang="en-US" dirty="0"/>
            </a:br>
            <a:r>
              <a:rPr lang="en-US" dirty="0"/>
              <a:t>as linear operators</a:t>
            </a:r>
          </a:p>
        </p:txBody>
      </p:sp>
      <p:sp>
        <p:nvSpPr>
          <p:cNvPr id="4" name="Slide Number Placeholder 3">
            <a:extLst>
              <a:ext uri="{FF2B5EF4-FFF2-40B4-BE49-F238E27FC236}">
                <a16:creationId xmlns:a16="http://schemas.microsoft.com/office/drawing/2014/main" id="{5E4B00FA-7FC2-4B80-BF3C-099D54A15575}"/>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11</a:t>
            </a:fld>
            <a:endParaRPr lang="en-US">
              <a:solidFill>
                <a:srgbClr val="FFFFFF"/>
              </a:solidFill>
            </a:endParaRPr>
          </a:p>
        </p:txBody>
      </p:sp>
      <p:pic>
        <p:nvPicPr>
          <p:cNvPr id="169" name="Picture 168">
            <a:extLst>
              <a:ext uri="{FF2B5EF4-FFF2-40B4-BE49-F238E27FC236}">
                <a16:creationId xmlns:a16="http://schemas.microsoft.com/office/drawing/2014/main" id="{A7F96EDB-A656-4A1D-9310-0C43F1EB974E}"/>
              </a:ext>
            </a:extLst>
          </p:cNvPr>
          <p:cNvPicPr>
            <a:picLocks noChangeAspect="1"/>
          </p:cNvPicPr>
          <p:nvPr/>
        </p:nvPicPr>
        <p:blipFill>
          <a:blip r:embed="rId4"/>
          <a:stretch>
            <a:fillRect/>
          </a:stretch>
        </p:blipFill>
        <p:spPr>
          <a:xfrm>
            <a:off x="1396704" y="1255587"/>
            <a:ext cx="9760542" cy="4346825"/>
          </a:xfrm>
          <a:prstGeom prst="rect">
            <a:avLst/>
          </a:prstGeom>
          <a:solidFill>
            <a:schemeClr val="tx1"/>
          </a:solidFill>
        </p:spPr>
      </p:pic>
      <p:pic>
        <p:nvPicPr>
          <p:cNvPr id="170" name="Picture 23" descr="NASAMeatball_Sprite">
            <a:extLst>
              <a:ext uri="{FF2B5EF4-FFF2-40B4-BE49-F238E27FC236}">
                <a16:creationId xmlns:a16="http://schemas.microsoft.com/office/drawing/2014/main" id="{B61C8310-5DE7-48DB-9537-31691A0FE4D7}"/>
              </a:ext>
            </a:extLst>
          </p:cNvPr>
          <p:cNvPicPr>
            <a:picLocks noChangeAspect="1" noChangeArrowheads="1"/>
          </p:cNvPicPr>
          <p:nvPr/>
        </p:nvPicPr>
        <p:blipFill rotWithShape="1">
          <a:blip r:embed="rId5" cstate="print">
            <a:lum contrast="72000"/>
          </a:blip>
          <a:srcRect l="-1" r="-31097"/>
          <a:stretch/>
        </p:blipFill>
        <p:spPr bwMode="auto">
          <a:xfrm>
            <a:off x="38100" y="9525"/>
            <a:ext cx="1181100" cy="841374"/>
          </a:xfrm>
          <a:prstGeom prst="rect">
            <a:avLst/>
          </a:prstGeom>
          <a:solidFill>
            <a:schemeClr val="bg1"/>
          </a:solidFill>
        </p:spPr>
      </p:pic>
      <p:grpSp>
        <p:nvGrpSpPr>
          <p:cNvPr id="178" name="Group 177">
            <a:extLst>
              <a:ext uri="{FF2B5EF4-FFF2-40B4-BE49-F238E27FC236}">
                <a16:creationId xmlns:a16="http://schemas.microsoft.com/office/drawing/2014/main" id="{9245D605-B27A-4DF6-A2AB-B88F629BD201}"/>
              </a:ext>
            </a:extLst>
          </p:cNvPr>
          <p:cNvGrpSpPr/>
          <p:nvPr/>
        </p:nvGrpSpPr>
        <p:grpSpPr>
          <a:xfrm>
            <a:off x="1489076" y="1255587"/>
            <a:ext cx="9569450" cy="4336444"/>
            <a:chOff x="1489076" y="1255587"/>
            <a:chExt cx="9569450" cy="4336444"/>
          </a:xfrm>
        </p:grpSpPr>
        <p:sp>
          <p:nvSpPr>
            <p:cNvPr id="171" name="Rectangle 170">
              <a:extLst>
                <a:ext uri="{FF2B5EF4-FFF2-40B4-BE49-F238E27FC236}">
                  <a16:creationId xmlns:a16="http://schemas.microsoft.com/office/drawing/2014/main" id="{26E43E05-B662-40E5-8A41-A1D91A19FD5A}"/>
                </a:ext>
              </a:extLst>
            </p:cNvPr>
            <p:cNvSpPr/>
            <p:nvPr/>
          </p:nvSpPr>
          <p:spPr bwMode="auto">
            <a:xfrm>
              <a:off x="2733675" y="1255587"/>
              <a:ext cx="7248525" cy="432606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2" name="Rectangle 171">
              <a:extLst>
                <a:ext uri="{FF2B5EF4-FFF2-40B4-BE49-F238E27FC236}">
                  <a16:creationId xmlns:a16="http://schemas.microsoft.com/office/drawing/2014/main" id="{D5847B2F-DB6A-4E27-BC61-0D0DAEA819CD}"/>
                </a:ext>
              </a:extLst>
            </p:cNvPr>
            <p:cNvSpPr/>
            <p:nvPr/>
          </p:nvSpPr>
          <p:spPr bwMode="auto">
            <a:xfrm>
              <a:off x="1489076" y="4810981"/>
              <a:ext cx="9569450" cy="7810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74" name="Straight Arrow Connector 173">
              <a:extLst>
                <a:ext uri="{FF2B5EF4-FFF2-40B4-BE49-F238E27FC236}">
                  <a16:creationId xmlns:a16="http://schemas.microsoft.com/office/drawing/2014/main" id="{BE6D6405-4635-4599-8B00-8B1F6DE1F89D}"/>
                </a:ext>
              </a:extLst>
            </p:cNvPr>
            <p:cNvCxnSpPr>
              <a:cxnSpLocks/>
            </p:cNvCxnSpPr>
            <p:nvPr/>
          </p:nvCxnSpPr>
          <p:spPr bwMode="auto">
            <a:xfrm>
              <a:off x="2809875" y="3648075"/>
              <a:ext cx="180975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76" name="Rectangle 175">
              <a:extLst>
                <a:ext uri="{FF2B5EF4-FFF2-40B4-BE49-F238E27FC236}">
                  <a16:creationId xmlns:a16="http://schemas.microsoft.com/office/drawing/2014/main" id="{53FCCC09-E539-4451-817F-D52E4D89B355}"/>
                </a:ext>
              </a:extLst>
            </p:cNvPr>
            <p:cNvSpPr/>
            <p:nvPr/>
          </p:nvSpPr>
          <p:spPr bwMode="auto">
            <a:xfrm>
              <a:off x="4791077" y="2905127"/>
              <a:ext cx="2781300" cy="1636850"/>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3600" dirty="0">
                <a:solidFill>
                  <a:schemeClr val="bg1"/>
                </a:solidFill>
                <a:latin typeface="Freestyle Script" panose="030804020302050B0404" pitchFamily="66"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600" dirty="0">
                  <a:solidFill>
                    <a:schemeClr val="bg1"/>
                  </a:solidFill>
                  <a:latin typeface="Freestyle Script" panose="030804020302050B0404" pitchFamily="66" charset="0"/>
                </a:rPr>
                <a:t>C</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rPr>
                <a:t>(Linear Passive Operator)</a:t>
              </a:r>
            </a:p>
          </p:txBody>
        </p:sp>
        <p:cxnSp>
          <p:nvCxnSpPr>
            <p:cNvPr id="177" name="Straight Arrow Connector 176">
              <a:extLst>
                <a:ext uri="{FF2B5EF4-FFF2-40B4-BE49-F238E27FC236}">
                  <a16:creationId xmlns:a16="http://schemas.microsoft.com/office/drawing/2014/main" id="{434B5EEC-13A8-4D3A-A7AD-A48F6DB0B4C7}"/>
                </a:ext>
              </a:extLst>
            </p:cNvPr>
            <p:cNvCxnSpPr>
              <a:cxnSpLocks/>
            </p:cNvCxnSpPr>
            <p:nvPr/>
          </p:nvCxnSpPr>
          <p:spPr bwMode="auto">
            <a:xfrm>
              <a:off x="7832725" y="3648075"/>
              <a:ext cx="180975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grpSp>
      <p:sp>
        <p:nvSpPr>
          <p:cNvPr id="179" name="TextBox 178">
            <a:extLst>
              <a:ext uri="{FF2B5EF4-FFF2-40B4-BE49-F238E27FC236}">
                <a16:creationId xmlns:a16="http://schemas.microsoft.com/office/drawing/2014/main" id="{06133F13-517F-49C1-B679-6A0F7EC5A767}"/>
              </a:ext>
            </a:extLst>
          </p:cNvPr>
          <p:cNvSpPr txBox="1"/>
          <p:nvPr/>
        </p:nvSpPr>
        <p:spPr>
          <a:xfrm>
            <a:off x="1283492" y="5609104"/>
            <a:ext cx="9873754" cy="1096496"/>
          </a:xfrm>
          <a:prstGeom prst="rect">
            <a:avLst/>
          </a:prstGeom>
          <a:noFill/>
        </p:spPr>
        <p:txBody>
          <a:bodyPr wrap="square" rtlCol="0">
            <a:normAutofit fontScale="85000" lnSpcReduction="20000"/>
          </a:bodyPr>
          <a:lstStyle/>
          <a:p>
            <a:r>
              <a:rPr lang="en-US" dirty="0"/>
              <a:t>Designing an abstract coronagraph:</a:t>
            </a:r>
          </a:p>
          <a:p>
            <a:pPr marL="342900" indent="-342900">
              <a:buFont typeface="+mj-lt"/>
              <a:buAutoNum type="arabicPeriod"/>
            </a:pPr>
            <a:r>
              <a:rPr lang="en-US" dirty="0"/>
              <a:t>Choose an orthonormal basis of pupil plane modes (identifying noise modes to be suppressed)</a:t>
            </a:r>
          </a:p>
          <a:p>
            <a:pPr marL="342900" indent="-342900">
              <a:buFont typeface="+mj-lt"/>
              <a:buAutoNum type="arabicPeriod"/>
            </a:pPr>
            <a:r>
              <a:rPr lang="en-US" dirty="0"/>
              <a:t>Choose desired attenuation for each mode (0 for noise modes and 1 for signal modes is best)</a:t>
            </a:r>
          </a:p>
          <a:p>
            <a:pPr marL="342900" indent="-342900">
              <a:buFont typeface="+mj-lt"/>
              <a:buAutoNum type="arabicPeriod"/>
            </a:pPr>
            <a:r>
              <a:rPr lang="en-US" dirty="0"/>
              <a:t>Choose an orthonormal basis of science plane modes onto which passed pupil plane modes are to be mapped (this will almost always be a simple imaging system for passed modes)</a:t>
            </a:r>
          </a:p>
        </p:txBody>
      </p:sp>
      <p:pic>
        <p:nvPicPr>
          <p:cNvPr id="1028" name="Picture 4" descr="HOW TO CREATE A NUMBER MATRIX EFFECT uisng windows notepad - YouTube">
            <a:extLst>
              <a:ext uri="{FF2B5EF4-FFF2-40B4-BE49-F238E27FC236}">
                <a16:creationId xmlns:a16="http://schemas.microsoft.com/office/drawing/2014/main" id="{64FB99EE-8E2F-4860-BB3B-936F4E4CA6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027F28-04F6-0582-FD7B-5CA5A80419B7}"/>
              </a:ext>
            </a:extLst>
          </p:cNvPr>
          <p:cNvSpPr txBox="1"/>
          <p:nvPr/>
        </p:nvSpPr>
        <p:spPr>
          <a:xfrm>
            <a:off x="8334375" y="6551711"/>
            <a:ext cx="3945311" cy="307777"/>
          </a:xfrm>
          <a:prstGeom prst="rect">
            <a:avLst/>
          </a:prstGeom>
          <a:noFill/>
        </p:spPr>
        <p:txBody>
          <a:bodyPr wrap="none" rtlCol="0">
            <a:spAutoFit/>
          </a:bodyPr>
          <a:lstStyle/>
          <a:p>
            <a:r>
              <a:rPr lang="en-US" sz="1400" dirty="0"/>
              <a:t>Belikov et al. 2021 (also see Guyon et al. 2006)</a:t>
            </a:r>
          </a:p>
        </p:txBody>
      </p:sp>
    </p:spTree>
    <p:custDataLst>
      <p:tags r:id="rId1"/>
    </p:custDataLst>
    <p:extLst>
      <p:ext uri="{BB962C8B-B14F-4D97-AF65-F5344CB8AC3E}">
        <p14:creationId xmlns:p14="http://schemas.microsoft.com/office/powerpoint/2010/main" val="3312758286"/>
      </p:ext>
    </p:extLst>
  </p:cSld>
  <p:clrMapOvr>
    <a:masterClrMapping/>
  </p:clrMapOvr>
  <mc:AlternateContent xmlns:mc="http://schemas.openxmlformats.org/markup-compatibility/2006" xmlns:p14="http://schemas.microsoft.com/office/powerpoint/2010/main">
    <mc:Choice Requires="p14">
      <p:transition spd="slow" p14:dur="2000" advTm="141342"/>
    </mc:Choice>
    <mc:Fallback xmlns="">
      <p:transition spd="slow" advTm="141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2000"/>
                                        <p:tgtEl>
                                          <p:spTgt spid="1028"/>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5000"/>
                                        <p:tgtEl>
                                          <p:spTgt spid="1028"/>
                                        </p:tgtEl>
                                      </p:cBhvr>
                                    </p:animEffect>
                                    <p:set>
                                      <p:cBhvr>
                                        <p:cTn id="11" dur="1" fill="hold">
                                          <p:stCondLst>
                                            <p:cond delay="4999"/>
                                          </p:stCondLst>
                                        </p:cTn>
                                        <p:tgtEl>
                                          <p:spTgt spid="102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2000"/>
                                        <p:tgtEl>
                                          <p:spTgt spid="178"/>
                                        </p:tgtEl>
                                      </p:cBhvr>
                                    </p:animEffect>
                                    <p:set>
                                      <p:cBhvr>
                                        <p:cTn id="14" dur="1" fill="hold">
                                          <p:stCondLst>
                                            <p:cond delay="1999"/>
                                          </p:stCondLst>
                                        </p:cTn>
                                        <p:tgtEl>
                                          <p:spTgt spid="17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9907-6759-4284-925E-BE00BB2B48AA}"/>
              </a:ext>
            </a:extLst>
          </p:cNvPr>
          <p:cNvSpPr>
            <a:spLocks noGrp="1"/>
          </p:cNvSpPr>
          <p:nvPr>
            <p:ph type="title"/>
          </p:nvPr>
        </p:nvSpPr>
        <p:spPr>
          <a:xfrm>
            <a:off x="1055914" y="-32426"/>
            <a:ext cx="10765972" cy="883325"/>
          </a:xfrm>
        </p:spPr>
        <p:txBody>
          <a:bodyPr/>
          <a:lstStyle/>
          <a:p>
            <a:r>
              <a:rPr lang="en-US" dirty="0"/>
              <a:t>Yield simulations of </a:t>
            </a:r>
            <a:r>
              <a:rPr lang="en-US" dirty="0" err="1"/>
              <a:t>Exo</a:t>
            </a:r>
            <a:r>
              <a:rPr lang="en-US" dirty="0"/>
              <a:t>-Earth candidates</a:t>
            </a:r>
            <a:endParaRPr lang="en-US" sz="2400" dirty="0"/>
          </a:p>
        </p:txBody>
      </p:sp>
      <p:sp>
        <p:nvSpPr>
          <p:cNvPr id="4" name="Slide Number Placeholder 3">
            <a:extLst>
              <a:ext uri="{FF2B5EF4-FFF2-40B4-BE49-F238E27FC236}">
                <a16:creationId xmlns:a16="http://schemas.microsoft.com/office/drawing/2014/main" id="{C5858244-1644-48BA-9A9B-58F4B0DE98D0}"/>
              </a:ext>
            </a:extLst>
          </p:cNvPr>
          <p:cNvSpPr>
            <a:spLocks noGrp="1"/>
          </p:cNvSpPr>
          <p:nvPr>
            <p:ph type="sldNum" sz="quarter" idx="12"/>
          </p:nvPr>
        </p:nvSpPr>
        <p:spPr>
          <a:xfrm>
            <a:off x="9347200" y="6400800"/>
            <a:ext cx="2844800" cy="457200"/>
          </a:xfrm>
        </p:spPr>
        <p:txBody>
          <a:bodyPr/>
          <a:lstStyle/>
          <a:p>
            <a:pPr>
              <a:defRPr/>
            </a:pPr>
            <a:fld id="{70F02926-2102-4D2E-896F-9FD2E9A37171}" type="slidenum">
              <a:rPr lang="en-US" smtClean="0">
                <a:solidFill>
                  <a:srgbClr val="FFFFFF"/>
                </a:solidFill>
              </a:rPr>
              <a:pPr>
                <a:defRPr/>
              </a:pPr>
              <a:t>12</a:t>
            </a:fld>
            <a:endParaRPr lang="en-US">
              <a:solidFill>
                <a:srgbClr val="FFFFFF"/>
              </a:solidFill>
            </a:endParaRPr>
          </a:p>
        </p:txBody>
      </p:sp>
      <p:pic>
        <p:nvPicPr>
          <p:cNvPr id="6" name="Picture 5">
            <a:extLst>
              <a:ext uri="{FF2B5EF4-FFF2-40B4-BE49-F238E27FC236}">
                <a16:creationId xmlns:a16="http://schemas.microsoft.com/office/drawing/2014/main" id="{8F8CCDB2-24C4-49FA-A9D6-DFEB9505CEB2}"/>
              </a:ext>
            </a:extLst>
          </p:cNvPr>
          <p:cNvPicPr>
            <a:picLocks noChangeAspect="1"/>
          </p:cNvPicPr>
          <p:nvPr/>
        </p:nvPicPr>
        <p:blipFill>
          <a:blip r:embed="rId3"/>
          <a:stretch>
            <a:fillRect/>
          </a:stretch>
        </p:blipFill>
        <p:spPr>
          <a:xfrm>
            <a:off x="38100" y="1619027"/>
            <a:ext cx="7507801" cy="5141001"/>
          </a:xfrm>
          <a:prstGeom prst="rect">
            <a:avLst/>
          </a:prstGeom>
        </p:spPr>
      </p:pic>
      <p:pic>
        <p:nvPicPr>
          <p:cNvPr id="8" name="Picture 23" descr="NASAMeatball_Sprite">
            <a:extLst>
              <a:ext uri="{FF2B5EF4-FFF2-40B4-BE49-F238E27FC236}">
                <a16:creationId xmlns:a16="http://schemas.microsoft.com/office/drawing/2014/main" id="{A57C75F4-667A-4948-BCAF-32658D6CA643}"/>
              </a:ext>
            </a:extLst>
          </p:cNvPr>
          <p:cNvPicPr>
            <a:picLocks noChangeAspect="1" noChangeArrowheads="1"/>
          </p:cNvPicPr>
          <p:nvPr/>
        </p:nvPicPr>
        <p:blipFill rotWithShape="1">
          <a:blip r:embed="rId4" cstate="print">
            <a:lum contrast="72000"/>
          </a:blip>
          <a:srcRect l="-1" r="-31097"/>
          <a:stretch/>
        </p:blipFill>
        <p:spPr bwMode="auto">
          <a:xfrm>
            <a:off x="38100" y="9525"/>
            <a:ext cx="1181100" cy="841374"/>
          </a:xfrm>
          <a:prstGeom prst="rect">
            <a:avLst/>
          </a:prstGeom>
          <a:solidFill>
            <a:schemeClr val="bg1"/>
          </a:solidFill>
        </p:spPr>
      </p:pic>
      <p:sp>
        <p:nvSpPr>
          <p:cNvPr id="15" name="Right Brace 14">
            <a:extLst>
              <a:ext uri="{FF2B5EF4-FFF2-40B4-BE49-F238E27FC236}">
                <a16:creationId xmlns:a16="http://schemas.microsoft.com/office/drawing/2014/main" id="{9CE6F79E-41B4-4346-9742-AD5DE0708307}"/>
              </a:ext>
            </a:extLst>
          </p:cNvPr>
          <p:cNvSpPr/>
          <p:nvPr/>
        </p:nvSpPr>
        <p:spPr bwMode="auto">
          <a:xfrm>
            <a:off x="7636329" y="2209799"/>
            <a:ext cx="185057" cy="1992086"/>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22CED745-74C2-4DF2-970E-41D98FB1A3C4}"/>
              </a:ext>
            </a:extLst>
          </p:cNvPr>
          <p:cNvSpPr txBox="1"/>
          <p:nvPr/>
        </p:nvSpPr>
        <p:spPr>
          <a:xfrm rot="5400000">
            <a:off x="7099906" y="2989500"/>
            <a:ext cx="1928733" cy="369332"/>
          </a:xfrm>
          <a:prstGeom prst="rect">
            <a:avLst/>
          </a:prstGeom>
          <a:noFill/>
        </p:spPr>
        <p:txBody>
          <a:bodyPr wrap="none" rtlCol="0">
            <a:spAutoFit/>
          </a:bodyPr>
          <a:lstStyle/>
          <a:p>
            <a:r>
              <a:rPr lang="en-US" dirty="0"/>
              <a:t>Baseline designs</a:t>
            </a:r>
          </a:p>
        </p:txBody>
      </p:sp>
      <p:sp>
        <p:nvSpPr>
          <p:cNvPr id="17" name="Right Brace 16">
            <a:extLst>
              <a:ext uri="{FF2B5EF4-FFF2-40B4-BE49-F238E27FC236}">
                <a16:creationId xmlns:a16="http://schemas.microsoft.com/office/drawing/2014/main" id="{4CB6AB3F-894E-4129-B801-314630CCB8C8}"/>
              </a:ext>
            </a:extLst>
          </p:cNvPr>
          <p:cNvSpPr/>
          <p:nvPr/>
        </p:nvSpPr>
        <p:spPr bwMode="auto">
          <a:xfrm rot="16200000">
            <a:off x="6634528" y="618975"/>
            <a:ext cx="227987" cy="1594759"/>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465E07F5-4974-4605-8809-E1BCAD6CF5D4}"/>
              </a:ext>
            </a:extLst>
          </p:cNvPr>
          <p:cNvSpPr txBox="1"/>
          <p:nvPr/>
        </p:nvSpPr>
        <p:spPr>
          <a:xfrm>
            <a:off x="5668738" y="976351"/>
            <a:ext cx="2454518" cy="369332"/>
          </a:xfrm>
          <a:prstGeom prst="rect">
            <a:avLst/>
          </a:prstGeom>
          <a:noFill/>
        </p:spPr>
        <p:txBody>
          <a:bodyPr wrap="none" rtlCol="0">
            <a:spAutoFit/>
          </a:bodyPr>
          <a:lstStyle/>
          <a:p>
            <a:r>
              <a:rPr lang="en-US" dirty="0"/>
              <a:t>Optimal coronagraphs</a:t>
            </a:r>
          </a:p>
        </p:txBody>
      </p:sp>
      <p:sp>
        <p:nvSpPr>
          <p:cNvPr id="19" name="TextBox 18">
            <a:extLst>
              <a:ext uri="{FF2B5EF4-FFF2-40B4-BE49-F238E27FC236}">
                <a16:creationId xmlns:a16="http://schemas.microsoft.com/office/drawing/2014/main" id="{4957CA9E-CF7A-4799-9435-2ABA5817AE81}"/>
              </a:ext>
            </a:extLst>
          </p:cNvPr>
          <p:cNvSpPr txBox="1"/>
          <p:nvPr/>
        </p:nvSpPr>
        <p:spPr>
          <a:xfrm>
            <a:off x="8307159" y="892302"/>
            <a:ext cx="3846741" cy="5724644"/>
          </a:xfrm>
          <a:prstGeom prst="rect">
            <a:avLst/>
          </a:prstGeom>
          <a:noFill/>
        </p:spPr>
        <p:txBody>
          <a:bodyPr wrap="square" rtlCol="0">
            <a:spAutoFit/>
          </a:bodyPr>
          <a:lstStyle/>
          <a:p>
            <a:pPr marL="285750" indent="-285750">
              <a:buFont typeface="Arial" panose="020B0604020202020204" pitchFamily="34" charset="0"/>
              <a:buChar char="•"/>
            </a:pPr>
            <a:r>
              <a:rPr lang="en-US" dirty="0"/>
              <a:t>Optimal coronagraphs achieve 2-4 greater yield than currently baselined coronagraphs (for a fixed bandwidth and system QE)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Gap between obstructed and unobstructed apertures can be closed!</a:t>
            </a:r>
          </a:p>
          <a:p>
            <a:pPr marL="742950" lvl="1" indent="-285750">
              <a:buFont typeface="Arial" panose="020B0604020202020204" pitchFamily="34" charset="0"/>
              <a:buChar char="•"/>
            </a:pPr>
            <a:r>
              <a:rPr lang="en-US" sz="1200" dirty="0"/>
              <a:t>Enabling larger aperture for the same cost, and/or risk reduction / cost savings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Caveats: optimal coronagraph yields </a:t>
            </a:r>
          </a:p>
          <a:p>
            <a:pPr marL="742950" lvl="1" indent="-285750">
              <a:buFont typeface="Arial" panose="020B0604020202020204" pitchFamily="34" charset="0"/>
              <a:buChar char="•"/>
            </a:pPr>
            <a:r>
              <a:rPr lang="en-US" sz="1400" dirty="0"/>
              <a:t>Show where theoretical limits are, but not how to get there practically</a:t>
            </a:r>
          </a:p>
          <a:p>
            <a:pPr marL="742950" lvl="1" indent="-285750">
              <a:buFont typeface="Arial" panose="020B0604020202020204" pitchFamily="34" charset="0"/>
              <a:buChar char="•"/>
            </a:pPr>
            <a:r>
              <a:rPr lang="en-US" sz="1400" dirty="0"/>
              <a:t>May or may not require exotic architectures</a:t>
            </a:r>
          </a:p>
          <a:p>
            <a:pPr marL="742950" lvl="1" indent="-285750">
              <a:buFont typeface="Arial" panose="020B0604020202020204" pitchFamily="34" charset="0"/>
              <a:buChar char="•"/>
            </a:pPr>
            <a:r>
              <a:rPr lang="en-US" sz="1400" dirty="0"/>
              <a:t>Are partially based on IWA improvements, which may have other limitations</a:t>
            </a:r>
          </a:p>
          <a:p>
            <a:pPr marL="742950" lvl="1" indent="-285750">
              <a:buFont typeface="Arial" panose="020B0604020202020204" pitchFamily="34" charset="0"/>
              <a:buChar char="•"/>
            </a:pPr>
            <a:r>
              <a:rPr lang="en-US" sz="1400" dirty="0"/>
              <a:t>Useful as a target, guide, and inspiration for coronagraph design</a:t>
            </a:r>
          </a:p>
          <a:p>
            <a:pPr lvl="1"/>
            <a:endParaRPr lang="en-US" dirty="0"/>
          </a:p>
        </p:txBody>
      </p:sp>
      <p:cxnSp>
        <p:nvCxnSpPr>
          <p:cNvPr id="23" name="Straight Arrow Connector 22">
            <a:extLst>
              <a:ext uri="{FF2B5EF4-FFF2-40B4-BE49-F238E27FC236}">
                <a16:creationId xmlns:a16="http://schemas.microsoft.com/office/drawing/2014/main" id="{5A57F483-4C32-4935-99C4-258DE96E2306}"/>
              </a:ext>
            </a:extLst>
          </p:cNvPr>
          <p:cNvCxnSpPr>
            <a:cxnSpLocks/>
          </p:cNvCxnSpPr>
          <p:nvPr/>
        </p:nvCxnSpPr>
        <p:spPr bwMode="auto">
          <a:xfrm flipH="1" flipV="1">
            <a:off x="4385755" y="3666931"/>
            <a:ext cx="608303" cy="797165"/>
          </a:xfrm>
          <a:prstGeom prst="straightConnector1">
            <a:avLst/>
          </a:prstGeom>
          <a:solidFill>
            <a:schemeClr val="accent1"/>
          </a:solidFill>
          <a:ln w="88900" cap="flat" cmpd="sng" algn="ctr">
            <a:solidFill>
              <a:srgbClr val="00B050"/>
            </a:solidFill>
            <a:prstDash val="solid"/>
            <a:round/>
            <a:headEnd type="none" w="med" len="med"/>
            <a:tailEnd type="triangle"/>
          </a:ln>
          <a:effectLst/>
        </p:spPr>
      </p:cxnSp>
      <p:sp>
        <p:nvSpPr>
          <p:cNvPr id="29" name="TextBox 28">
            <a:extLst>
              <a:ext uri="{FF2B5EF4-FFF2-40B4-BE49-F238E27FC236}">
                <a16:creationId xmlns:a16="http://schemas.microsoft.com/office/drawing/2014/main" id="{975B5616-CB46-43A3-81C7-4D8B2193CB10}"/>
              </a:ext>
            </a:extLst>
          </p:cNvPr>
          <p:cNvSpPr txBox="1"/>
          <p:nvPr/>
        </p:nvSpPr>
        <p:spPr>
          <a:xfrm rot="19297736">
            <a:off x="2507741" y="2574001"/>
            <a:ext cx="2285999" cy="1200329"/>
          </a:xfrm>
          <a:prstGeom prst="rect">
            <a:avLst/>
          </a:prstGeom>
          <a:noFill/>
        </p:spPr>
        <p:txBody>
          <a:bodyPr wrap="square" rtlCol="0">
            <a:spAutoFit/>
          </a:bodyPr>
          <a:lstStyle/>
          <a:p>
            <a:r>
              <a:rPr lang="en-US" dirty="0">
                <a:solidFill>
                  <a:srgbClr val="00B050"/>
                </a:solidFill>
              </a:rPr>
              <a:t>Yield enabled by continued improvements in  coronagraph design</a:t>
            </a:r>
          </a:p>
        </p:txBody>
      </p:sp>
      <p:cxnSp>
        <p:nvCxnSpPr>
          <p:cNvPr id="11" name="Straight Connector 10"/>
          <p:cNvCxnSpPr/>
          <p:nvPr/>
        </p:nvCxnSpPr>
        <p:spPr bwMode="auto">
          <a:xfrm>
            <a:off x="3792000" y="3805233"/>
            <a:ext cx="897906" cy="26028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3757276270"/>
      </p:ext>
    </p:extLst>
  </p:cSld>
  <p:clrMapOvr>
    <a:masterClrMapping/>
  </p:clrMapOvr>
  <mc:AlternateContent xmlns:mc="http://schemas.openxmlformats.org/markup-compatibility/2006" xmlns:p14="http://schemas.microsoft.com/office/powerpoint/2010/main">
    <mc:Choice Requires="p14">
      <p:transition spd="slow" p14:dur="2000" advTm="97895"/>
    </mc:Choice>
    <mc:Fallback xmlns="">
      <p:transition spd="slow" advTm="978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5F6ABB-EF76-DFBB-8FA7-B5846D46A3A2}"/>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13</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427A1C1C-13B3-CDD8-05B5-1C370F3B1FA7}"/>
              </a:ext>
            </a:extLst>
          </p:cNvPr>
          <p:cNvPicPr>
            <a:picLocks noChangeAspect="1" noChangeArrowheads="1"/>
          </p:cNvPicPr>
          <p:nvPr/>
        </p:nvPicPr>
        <p:blipFill rotWithShape="1">
          <a:blip r:embed="rId2" cstate="print">
            <a:lum contrast="72000"/>
          </a:blip>
          <a:srcRect l="-1" r="-31097"/>
          <a:stretch/>
        </p:blipFill>
        <p:spPr bwMode="auto">
          <a:xfrm>
            <a:off x="38100" y="9525"/>
            <a:ext cx="1181100" cy="841374"/>
          </a:xfrm>
          <a:prstGeom prst="rect">
            <a:avLst/>
          </a:prstGeom>
          <a:solidFill>
            <a:schemeClr val="bg1"/>
          </a:solidFill>
        </p:spPr>
      </p:pic>
      <p:sp>
        <p:nvSpPr>
          <p:cNvPr id="6" name="Title 1">
            <a:extLst>
              <a:ext uri="{FF2B5EF4-FFF2-40B4-BE49-F238E27FC236}">
                <a16:creationId xmlns:a16="http://schemas.microsoft.com/office/drawing/2014/main" id="{D8B1AB2C-2A3B-62AE-743E-6A51155119B1}"/>
              </a:ext>
            </a:extLst>
          </p:cNvPr>
          <p:cNvSpPr>
            <a:spLocks noGrp="1"/>
          </p:cNvSpPr>
          <p:nvPr>
            <p:ph type="title"/>
          </p:nvPr>
        </p:nvSpPr>
        <p:spPr>
          <a:xfrm>
            <a:off x="1047392" y="215186"/>
            <a:ext cx="10993919" cy="841374"/>
          </a:xfrm>
        </p:spPr>
        <p:txBody>
          <a:bodyPr/>
          <a:lstStyle/>
          <a:p>
            <a:r>
              <a:rPr lang="en-US" dirty="0"/>
              <a:t>What coronagraph parameters should we focus on improving?</a:t>
            </a:r>
          </a:p>
        </p:txBody>
      </p:sp>
      <p:grpSp>
        <p:nvGrpSpPr>
          <p:cNvPr id="12" name="Group 11">
            <a:extLst>
              <a:ext uri="{FF2B5EF4-FFF2-40B4-BE49-F238E27FC236}">
                <a16:creationId xmlns:a16="http://schemas.microsoft.com/office/drawing/2014/main" id="{EF712F9E-2A9C-8267-568E-A376070056AC}"/>
              </a:ext>
            </a:extLst>
          </p:cNvPr>
          <p:cNvGrpSpPr/>
          <p:nvPr/>
        </p:nvGrpSpPr>
        <p:grpSpPr>
          <a:xfrm>
            <a:off x="151440" y="1338421"/>
            <a:ext cx="5132717" cy="3778370"/>
            <a:chOff x="5641675" y="1768415"/>
            <a:chExt cx="5132717" cy="3778370"/>
          </a:xfrm>
        </p:grpSpPr>
        <p:sp>
          <p:nvSpPr>
            <p:cNvPr id="11" name="Rectangle 10">
              <a:extLst>
                <a:ext uri="{FF2B5EF4-FFF2-40B4-BE49-F238E27FC236}">
                  <a16:creationId xmlns:a16="http://schemas.microsoft.com/office/drawing/2014/main" id="{FA810230-1005-EAB5-9AF8-A401F6235331}"/>
                </a:ext>
              </a:extLst>
            </p:cNvPr>
            <p:cNvSpPr/>
            <p:nvPr/>
          </p:nvSpPr>
          <p:spPr bwMode="auto">
            <a:xfrm>
              <a:off x="5641675" y="1768415"/>
              <a:ext cx="5132717" cy="377837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65F65753-84B2-900C-D508-CAEDD1FF0994}"/>
                </a:ext>
              </a:extLst>
            </p:cNvPr>
            <p:cNvPicPr>
              <a:picLocks noChangeAspect="1"/>
            </p:cNvPicPr>
            <p:nvPr/>
          </p:nvPicPr>
          <p:blipFill rotWithShape="1">
            <a:blip r:embed="rId3"/>
            <a:srcRect l="32090" t="28553" r="24516" b="19371"/>
            <a:stretch/>
          </p:blipFill>
          <p:spPr>
            <a:xfrm>
              <a:off x="5719314" y="1871931"/>
              <a:ext cx="4925683" cy="3571336"/>
            </a:xfrm>
            <a:prstGeom prst="rect">
              <a:avLst/>
            </a:prstGeom>
          </p:spPr>
        </p:pic>
      </p:grpSp>
      <p:sp>
        <p:nvSpPr>
          <p:cNvPr id="13" name="TextBox 12">
            <a:extLst>
              <a:ext uri="{FF2B5EF4-FFF2-40B4-BE49-F238E27FC236}">
                <a16:creationId xmlns:a16="http://schemas.microsoft.com/office/drawing/2014/main" id="{7D46DBFB-8FA0-C27F-B54F-080A72B4773E}"/>
              </a:ext>
            </a:extLst>
          </p:cNvPr>
          <p:cNvSpPr txBox="1"/>
          <p:nvPr/>
        </p:nvSpPr>
        <p:spPr>
          <a:xfrm>
            <a:off x="1995938" y="5068353"/>
            <a:ext cx="1864613" cy="369332"/>
          </a:xfrm>
          <a:prstGeom prst="rect">
            <a:avLst/>
          </a:prstGeom>
          <a:noFill/>
        </p:spPr>
        <p:txBody>
          <a:bodyPr wrap="none" rtlCol="0">
            <a:spAutoFit/>
          </a:bodyPr>
          <a:lstStyle/>
          <a:p>
            <a:r>
              <a:rPr lang="en-US" dirty="0"/>
              <a:t>Stark et al. 2019</a:t>
            </a:r>
          </a:p>
        </p:txBody>
      </p:sp>
      <p:pic>
        <p:nvPicPr>
          <p:cNvPr id="15" name="Picture 14">
            <a:extLst>
              <a:ext uri="{FF2B5EF4-FFF2-40B4-BE49-F238E27FC236}">
                <a16:creationId xmlns:a16="http://schemas.microsoft.com/office/drawing/2014/main" id="{79291B80-8E53-7DE1-4901-B26B9D059FBC}"/>
              </a:ext>
            </a:extLst>
          </p:cNvPr>
          <p:cNvPicPr>
            <a:picLocks noChangeAspect="1"/>
          </p:cNvPicPr>
          <p:nvPr/>
        </p:nvPicPr>
        <p:blipFill rotWithShape="1">
          <a:blip r:embed="rId4"/>
          <a:srcRect l="27730" t="11372" r="31124" b="654"/>
          <a:stretch/>
        </p:blipFill>
        <p:spPr>
          <a:xfrm>
            <a:off x="7839260" y="1358486"/>
            <a:ext cx="1199553" cy="1549519"/>
          </a:xfrm>
          <a:prstGeom prst="rect">
            <a:avLst/>
          </a:prstGeom>
          <a:ln>
            <a:solidFill>
              <a:schemeClr val="tx1"/>
            </a:solidFill>
          </a:ln>
        </p:spPr>
      </p:pic>
      <p:sp>
        <p:nvSpPr>
          <p:cNvPr id="18" name="TextBox 17">
            <a:extLst>
              <a:ext uri="{FF2B5EF4-FFF2-40B4-BE49-F238E27FC236}">
                <a16:creationId xmlns:a16="http://schemas.microsoft.com/office/drawing/2014/main" id="{3561D865-9800-1CF4-3551-66EEBCED6DA1}"/>
              </a:ext>
            </a:extLst>
          </p:cNvPr>
          <p:cNvSpPr txBox="1"/>
          <p:nvPr/>
        </p:nvSpPr>
        <p:spPr>
          <a:xfrm>
            <a:off x="9038814" y="1942160"/>
            <a:ext cx="2852127" cy="369332"/>
          </a:xfrm>
          <a:prstGeom prst="rect">
            <a:avLst/>
          </a:prstGeom>
          <a:noFill/>
        </p:spPr>
        <p:txBody>
          <a:bodyPr wrap="none" rtlCol="0">
            <a:spAutoFit/>
          </a:bodyPr>
          <a:lstStyle/>
          <a:p>
            <a:r>
              <a:rPr lang="en-US" dirty="0"/>
              <a:t>Technology gap list, </a:t>
            </a:r>
            <a:r>
              <a:rPr lang="en-US" dirty="0" err="1"/>
              <a:t>ExEP</a:t>
            </a:r>
            <a:endParaRPr lang="en-US" dirty="0"/>
          </a:p>
        </p:txBody>
      </p:sp>
      <p:sp>
        <p:nvSpPr>
          <p:cNvPr id="19" name="TextBox 18">
            <a:extLst>
              <a:ext uri="{FF2B5EF4-FFF2-40B4-BE49-F238E27FC236}">
                <a16:creationId xmlns:a16="http://schemas.microsoft.com/office/drawing/2014/main" id="{7669780D-4D89-E1FE-CBAB-266FFA9CA592}"/>
              </a:ext>
            </a:extLst>
          </p:cNvPr>
          <p:cNvSpPr txBox="1"/>
          <p:nvPr/>
        </p:nvSpPr>
        <p:spPr>
          <a:xfrm>
            <a:off x="552947" y="5437685"/>
            <a:ext cx="11497033"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Coronagraph contrast is of course critical and challenging, but </a:t>
            </a:r>
          </a:p>
          <a:p>
            <a:pPr marL="742950" lvl="1" indent="-285750">
              <a:buFont typeface="Arial" panose="020B0604020202020204" pitchFamily="34" charset="0"/>
              <a:buChar char="•"/>
            </a:pPr>
            <a:r>
              <a:rPr lang="en-US" sz="1400" dirty="0"/>
              <a:t>diminishing returns once o(1e-10) contrast is reached (because </a:t>
            </a:r>
            <a:r>
              <a:rPr lang="en-US" sz="1400" dirty="0" err="1"/>
              <a:t>zodi</a:t>
            </a:r>
            <a:r>
              <a:rPr lang="en-US" sz="1400" dirty="0"/>
              <a:t> / </a:t>
            </a:r>
            <a:r>
              <a:rPr lang="en-US" sz="1400" dirty="0" err="1"/>
              <a:t>exozidi</a:t>
            </a:r>
            <a:r>
              <a:rPr lang="en-US" sz="1400" dirty="0"/>
              <a:t> starts to dominate)</a:t>
            </a:r>
          </a:p>
          <a:p>
            <a:pPr marL="742950" lvl="1" indent="-285750">
              <a:buFont typeface="Arial" panose="020B0604020202020204" pitchFamily="34" charset="0"/>
              <a:buChar char="•"/>
            </a:pPr>
            <a:r>
              <a:rPr lang="en-US" sz="1400" dirty="0"/>
              <a:t>is NOT fundamentally limited by coronagraph architecture (for point sources): requires primarily time and effort in the lab</a:t>
            </a:r>
          </a:p>
          <a:p>
            <a:pPr marL="285750" indent="-285750">
              <a:buFont typeface="Arial" panose="020B0604020202020204" pitchFamily="34" charset="0"/>
              <a:buChar char="•"/>
            </a:pPr>
            <a:r>
              <a:rPr lang="en-US" sz="1400" dirty="0"/>
              <a:t>Coronagraph “efficiency” (throughput, IWA, tolerance to stellar size, etc.) is also very critical</a:t>
            </a:r>
          </a:p>
          <a:p>
            <a:pPr marL="742950" lvl="1" indent="-285750">
              <a:buFont typeface="Arial" panose="020B0604020202020204" pitchFamily="34" charset="0"/>
              <a:buChar char="•"/>
            </a:pPr>
            <a:r>
              <a:rPr lang="en-US" sz="1400" dirty="0"/>
              <a:t>IS fundamentally coronagraph architecture-limited: decisions made without a thorough trade can be very costly </a:t>
            </a:r>
          </a:p>
          <a:p>
            <a:pPr marL="742950" lvl="1" indent="-285750">
              <a:buFont typeface="Arial" panose="020B0604020202020204" pitchFamily="34" charset="0"/>
              <a:buChar char="•"/>
            </a:pPr>
            <a:r>
              <a:rPr lang="en-US" sz="1400" dirty="0"/>
              <a:t>Requires continued innovation (TRL0-4)</a:t>
            </a:r>
          </a:p>
        </p:txBody>
      </p:sp>
      <p:grpSp>
        <p:nvGrpSpPr>
          <p:cNvPr id="28" name="Group 27">
            <a:extLst>
              <a:ext uri="{FF2B5EF4-FFF2-40B4-BE49-F238E27FC236}">
                <a16:creationId xmlns:a16="http://schemas.microsoft.com/office/drawing/2014/main" id="{5AC7ABEC-39DE-FB9D-FDF6-F70000A6A09B}"/>
              </a:ext>
            </a:extLst>
          </p:cNvPr>
          <p:cNvGrpSpPr/>
          <p:nvPr/>
        </p:nvGrpSpPr>
        <p:grpSpPr>
          <a:xfrm>
            <a:off x="5361797" y="2981538"/>
            <a:ext cx="6737821" cy="2337839"/>
            <a:chOff x="5361797" y="2981538"/>
            <a:chExt cx="6737821" cy="2337839"/>
          </a:xfrm>
        </p:grpSpPr>
        <p:sp>
          <p:nvSpPr>
            <p:cNvPr id="24" name="Rectangle 23">
              <a:extLst>
                <a:ext uri="{FF2B5EF4-FFF2-40B4-BE49-F238E27FC236}">
                  <a16:creationId xmlns:a16="http://schemas.microsoft.com/office/drawing/2014/main" id="{74CB03E5-E74C-DDBB-27FF-DD3EBBE5AA69}"/>
                </a:ext>
              </a:extLst>
            </p:cNvPr>
            <p:cNvSpPr/>
            <p:nvPr/>
          </p:nvSpPr>
          <p:spPr bwMode="auto">
            <a:xfrm>
              <a:off x="5361797" y="2981538"/>
              <a:ext cx="6719934" cy="233783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1" name="Picture 20">
              <a:extLst>
                <a:ext uri="{FF2B5EF4-FFF2-40B4-BE49-F238E27FC236}">
                  <a16:creationId xmlns:a16="http://schemas.microsoft.com/office/drawing/2014/main" id="{CE1960C1-8ABA-CAC0-EDC1-79BB9A552ACC}"/>
                </a:ext>
              </a:extLst>
            </p:cNvPr>
            <p:cNvPicPr>
              <a:picLocks noChangeAspect="1"/>
            </p:cNvPicPr>
            <p:nvPr/>
          </p:nvPicPr>
          <p:blipFill>
            <a:blip r:embed="rId5"/>
            <a:stretch>
              <a:fillRect/>
            </a:stretch>
          </p:blipFill>
          <p:spPr>
            <a:xfrm>
              <a:off x="5393469" y="3230420"/>
              <a:ext cx="6706149" cy="1394110"/>
            </a:xfrm>
            <a:prstGeom prst="rect">
              <a:avLst/>
            </a:prstGeom>
          </p:spPr>
        </p:pic>
        <p:pic>
          <p:nvPicPr>
            <p:cNvPr id="23" name="Picture 22">
              <a:extLst>
                <a:ext uri="{FF2B5EF4-FFF2-40B4-BE49-F238E27FC236}">
                  <a16:creationId xmlns:a16="http://schemas.microsoft.com/office/drawing/2014/main" id="{DDCBE15D-81B3-E05E-22EF-8A5B8A9D8B94}"/>
                </a:ext>
              </a:extLst>
            </p:cNvPr>
            <p:cNvPicPr>
              <a:picLocks noChangeAspect="1"/>
            </p:cNvPicPr>
            <p:nvPr/>
          </p:nvPicPr>
          <p:blipFill rotWithShape="1">
            <a:blip r:embed="rId6"/>
            <a:srcRect t="1997"/>
            <a:stretch/>
          </p:blipFill>
          <p:spPr>
            <a:xfrm>
              <a:off x="5393470" y="4568251"/>
              <a:ext cx="6656510" cy="724183"/>
            </a:xfrm>
            <a:prstGeom prst="rect">
              <a:avLst/>
            </a:prstGeom>
          </p:spPr>
        </p:pic>
        <p:pic>
          <p:nvPicPr>
            <p:cNvPr id="27" name="Picture 26">
              <a:extLst>
                <a:ext uri="{FF2B5EF4-FFF2-40B4-BE49-F238E27FC236}">
                  <a16:creationId xmlns:a16="http://schemas.microsoft.com/office/drawing/2014/main" id="{3AF0AC5D-6D29-A8F2-8011-B9C633880C5F}"/>
                </a:ext>
              </a:extLst>
            </p:cNvPr>
            <p:cNvPicPr>
              <a:picLocks noChangeAspect="1"/>
            </p:cNvPicPr>
            <p:nvPr/>
          </p:nvPicPr>
          <p:blipFill>
            <a:blip r:embed="rId7"/>
            <a:stretch>
              <a:fillRect/>
            </a:stretch>
          </p:blipFill>
          <p:spPr>
            <a:xfrm>
              <a:off x="5392278" y="3032302"/>
              <a:ext cx="6705376" cy="210294"/>
            </a:xfrm>
            <a:prstGeom prst="rect">
              <a:avLst/>
            </a:prstGeom>
          </p:spPr>
        </p:pic>
      </p:grpSp>
    </p:spTree>
    <p:extLst>
      <p:ext uri="{BB962C8B-B14F-4D97-AF65-F5344CB8AC3E}">
        <p14:creationId xmlns:p14="http://schemas.microsoft.com/office/powerpoint/2010/main" val="43974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D34-6DFA-45F0-B0F2-E3486095043A}"/>
              </a:ext>
            </a:extLst>
          </p:cNvPr>
          <p:cNvSpPr>
            <a:spLocks noGrp="1"/>
          </p:cNvSpPr>
          <p:nvPr>
            <p:ph type="title"/>
          </p:nvPr>
        </p:nvSpPr>
        <p:spPr>
          <a:xfrm>
            <a:off x="965200" y="9525"/>
            <a:ext cx="10261600" cy="1139825"/>
          </a:xfrm>
        </p:spPr>
        <p:txBody>
          <a:bodyPr/>
          <a:lstStyle/>
          <a:p>
            <a:r>
              <a:rPr lang="en-US" dirty="0"/>
              <a:t>Outline</a:t>
            </a:r>
          </a:p>
        </p:txBody>
      </p:sp>
      <p:sp>
        <p:nvSpPr>
          <p:cNvPr id="3" name="Content Placeholder 2">
            <a:extLst>
              <a:ext uri="{FF2B5EF4-FFF2-40B4-BE49-F238E27FC236}">
                <a16:creationId xmlns:a16="http://schemas.microsoft.com/office/drawing/2014/main" id="{BC5FCB79-8B90-49C9-BA8A-A1F329B1705F}"/>
              </a:ext>
            </a:extLst>
          </p:cNvPr>
          <p:cNvSpPr>
            <a:spLocks noGrp="1"/>
          </p:cNvSpPr>
          <p:nvPr>
            <p:ph idx="1"/>
          </p:nvPr>
        </p:nvSpPr>
        <p:spPr>
          <a:xfrm>
            <a:off x="628650" y="1149350"/>
            <a:ext cx="11163300" cy="4151312"/>
          </a:xfrm>
        </p:spPr>
        <p:txBody>
          <a:bodyPr/>
          <a:lstStyle/>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Motivation for continuing to improve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coronagraphic</a:t>
            </a:r>
            <a:r>
              <a:rPr lang="en-US" dirty="0">
                <a:effectLst/>
                <a:latin typeface="Calibri" panose="020F0502020204030204" pitchFamily="34" charset="0"/>
                <a:ea typeface="Times New Roman" panose="02020603050405020304" pitchFamily="18" charset="0"/>
                <a:cs typeface="Times New Roman" panose="02020603050405020304" pitchFamily="18" charset="0"/>
              </a:rPr>
              <a:t> instrument designs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How much improvement is possible (i.e. before we reach fundamental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What technologies can reach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Example technology: PIAA-Vortex coronagraph (Kevin Fogarty)</a:t>
            </a:r>
          </a:p>
        </p:txBody>
      </p:sp>
      <p:sp>
        <p:nvSpPr>
          <p:cNvPr id="4" name="Slide Number Placeholder 3">
            <a:extLst>
              <a:ext uri="{FF2B5EF4-FFF2-40B4-BE49-F238E27FC236}">
                <a16:creationId xmlns:a16="http://schemas.microsoft.com/office/drawing/2014/main" id="{E0F5E843-79E9-4984-8972-9823FEB3B981}"/>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14</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403959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6C47-0D4C-4C61-BDF5-461BDEF27594}"/>
              </a:ext>
            </a:extLst>
          </p:cNvPr>
          <p:cNvSpPr>
            <a:spLocks noGrp="1"/>
          </p:cNvSpPr>
          <p:nvPr>
            <p:ph type="title"/>
          </p:nvPr>
        </p:nvSpPr>
        <p:spPr>
          <a:xfrm>
            <a:off x="889821" y="24684"/>
            <a:ext cx="11239500" cy="736722"/>
          </a:xfrm>
        </p:spPr>
        <p:txBody>
          <a:bodyPr/>
          <a:lstStyle/>
          <a:p>
            <a:r>
              <a:rPr lang="en-US" sz="4000" dirty="0"/>
              <a:t>Which technologies may reach physics limits?</a:t>
            </a:r>
          </a:p>
        </p:txBody>
      </p:sp>
      <p:sp>
        <p:nvSpPr>
          <p:cNvPr id="4" name="Slide Number Placeholder 3">
            <a:extLst>
              <a:ext uri="{FF2B5EF4-FFF2-40B4-BE49-F238E27FC236}">
                <a16:creationId xmlns:a16="http://schemas.microsoft.com/office/drawing/2014/main" id="{ED7B9BC7-17C7-4FAE-A6BF-C5D200D5F92F}"/>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15</a:t>
            </a:fld>
            <a:endParaRPr lang="en-US">
              <a:solidFill>
                <a:srgbClr val="FFFFFF"/>
              </a:solidFill>
            </a:endParaRPr>
          </a:p>
        </p:txBody>
      </p:sp>
      <p:cxnSp>
        <p:nvCxnSpPr>
          <p:cNvPr id="6" name="Straight Arrow Connector 5">
            <a:extLst>
              <a:ext uri="{FF2B5EF4-FFF2-40B4-BE49-F238E27FC236}">
                <a16:creationId xmlns:a16="http://schemas.microsoft.com/office/drawing/2014/main" id="{05905FCB-2684-4A8D-9A26-DC06455CF6A2}"/>
              </a:ext>
            </a:extLst>
          </p:cNvPr>
          <p:cNvCxnSpPr>
            <a:cxnSpLocks/>
          </p:cNvCxnSpPr>
          <p:nvPr/>
        </p:nvCxnSpPr>
        <p:spPr bwMode="auto">
          <a:xfrm flipV="1">
            <a:off x="2434578" y="5313279"/>
            <a:ext cx="7363846" cy="16345"/>
          </a:xfrm>
          <a:prstGeom prst="straightConnector1">
            <a:avLst/>
          </a:prstGeom>
          <a:solidFill>
            <a:srgbClr val="5B9BD5"/>
          </a:solidFill>
          <a:ln w="9525" cap="flat" cmpd="sng" algn="ctr">
            <a:solidFill>
              <a:sysClr val="window" lastClr="FFFFFF"/>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CCFC5BE7-F985-4136-891C-FA4475E9AC5D}"/>
              </a:ext>
            </a:extLst>
          </p:cNvPr>
          <p:cNvCxnSpPr>
            <a:cxnSpLocks/>
          </p:cNvCxnSpPr>
          <p:nvPr/>
        </p:nvCxnSpPr>
        <p:spPr bwMode="auto">
          <a:xfrm flipV="1">
            <a:off x="2598725" y="1087131"/>
            <a:ext cx="0" cy="4427622"/>
          </a:xfrm>
          <a:prstGeom prst="straightConnector1">
            <a:avLst/>
          </a:prstGeom>
          <a:solidFill>
            <a:srgbClr val="5B9BD5"/>
          </a:solidFill>
          <a:ln w="9525" cap="flat" cmpd="sng" algn="ctr">
            <a:solidFill>
              <a:sysClr val="window" lastClr="FFFFFF"/>
            </a:solidFill>
            <a:prstDash val="solid"/>
            <a:round/>
            <a:headEnd type="none" w="med" len="med"/>
            <a:tailEnd type="triangle"/>
          </a:ln>
          <a:effectLst/>
        </p:spPr>
      </p:cxnSp>
      <p:sp>
        <p:nvSpPr>
          <p:cNvPr id="8" name="TextBox 8">
            <a:extLst>
              <a:ext uri="{FF2B5EF4-FFF2-40B4-BE49-F238E27FC236}">
                <a16:creationId xmlns:a16="http://schemas.microsoft.com/office/drawing/2014/main" id="{F0EBC9CC-20C6-4D15-929D-D01C56CEB7CF}"/>
              </a:ext>
            </a:extLst>
          </p:cNvPr>
          <p:cNvSpPr txBox="1"/>
          <p:nvPr/>
        </p:nvSpPr>
        <p:spPr>
          <a:xfrm>
            <a:off x="9780315" y="5128612"/>
            <a:ext cx="1758815"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a:t>
            </a:r>
            <a:r>
              <a:rPr kumimoji="0" lang="en-US" sz="1800" b="0" i="0" u="none" strike="noStrike" kern="0" cap="none" spc="0" normalizeH="0" baseline="0" noProof="0" dirty="0" err="1">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ime</a:t>
            </a:r>
            <a:r>
              <a:rPr lang="en-US" kern="0"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 (or</a:t>
            </a: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 $ spent)</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sp>
        <p:nvSpPr>
          <p:cNvPr id="9" name="TextBox 9">
            <a:extLst>
              <a:ext uri="{FF2B5EF4-FFF2-40B4-BE49-F238E27FC236}">
                <a16:creationId xmlns:a16="http://schemas.microsoft.com/office/drawing/2014/main" id="{856E52AC-300B-4B45-A5A9-9E0FDE7FCF4C}"/>
              </a:ext>
            </a:extLst>
          </p:cNvPr>
          <p:cNvSpPr txBox="1"/>
          <p:nvPr/>
        </p:nvSpPr>
        <p:spPr>
          <a:xfrm rot="16200000">
            <a:off x="652660" y="3009730"/>
            <a:ext cx="2877711" cy="584775"/>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Coronagraph </a:t>
            </a:r>
            <a:r>
              <a:rPr lang="en-US" kern="0"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expected yield</a:t>
            </a: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(at current level of maturity)</a:t>
            </a:r>
            <a:endParaRPr kumimoji="0" lang="en-US" sz="1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id="{FB3DD766-B175-4858-84AD-041FBC168F80}"/>
              </a:ext>
            </a:extLst>
          </p:cNvPr>
          <p:cNvCxnSpPr>
            <a:cxnSpLocks/>
          </p:cNvCxnSpPr>
          <p:nvPr/>
        </p:nvCxnSpPr>
        <p:spPr bwMode="auto">
          <a:xfrm>
            <a:off x="5593172" y="1858386"/>
            <a:ext cx="0" cy="3471237"/>
          </a:xfrm>
          <a:prstGeom prst="line">
            <a:avLst/>
          </a:prstGeom>
          <a:solidFill>
            <a:srgbClr val="5B9BD5"/>
          </a:solidFill>
          <a:ln w="9525" cap="flat" cmpd="sng" algn="ctr">
            <a:solidFill>
              <a:sysClr val="window" lastClr="FFFFFF"/>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917CC840-57DD-4FD0-AECE-972682BA5ACB}"/>
              </a:ext>
            </a:extLst>
          </p:cNvPr>
          <p:cNvCxnSpPr>
            <a:cxnSpLocks/>
            <a:stCxn id="34" idx="2"/>
          </p:cNvCxnSpPr>
          <p:nvPr/>
        </p:nvCxnSpPr>
        <p:spPr bwMode="auto">
          <a:xfrm flipH="1" flipV="1">
            <a:off x="2598727" y="1827638"/>
            <a:ext cx="7101086" cy="8232"/>
          </a:xfrm>
          <a:prstGeom prst="line">
            <a:avLst/>
          </a:prstGeom>
          <a:solidFill>
            <a:srgbClr val="5B9BD5"/>
          </a:solidFill>
          <a:ln w="9525" cap="flat" cmpd="sng" algn="ctr">
            <a:solidFill>
              <a:schemeClr val="accent5"/>
            </a:solidFill>
            <a:prstDash val="dash"/>
            <a:round/>
            <a:headEnd type="none" w="med" len="med"/>
            <a:tailEnd type="none" w="med" len="med"/>
          </a:ln>
          <a:effectLst/>
        </p:spPr>
      </p:cxnSp>
      <p:sp>
        <p:nvSpPr>
          <p:cNvPr id="14" name="TextBox 21">
            <a:extLst>
              <a:ext uri="{FF2B5EF4-FFF2-40B4-BE49-F238E27FC236}">
                <a16:creationId xmlns:a16="http://schemas.microsoft.com/office/drawing/2014/main" id="{00FE26A8-E66A-4C94-9088-76D32B77B430}"/>
              </a:ext>
            </a:extLst>
          </p:cNvPr>
          <p:cNvSpPr txBox="1"/>
          <p:nvPr/>
        </p:nvSpPr>
        <p:spPr>
          <a:xfrm>
            <a:off x="2598725" y="1479708"/>
            <a:ext cx="2863284"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FFFF"/>
                </a:solidFill>
                <a:effectLst/>
                <a:uLnTx/>
                <a:uFillTx/>
                <a:latin typeface="Calibri" panose="020F0502020204030204" pitchFamily="34" charset="0"/>
                <a:ea typeface="Times New Roman" panose="02020603050405020304" pitchFamily="18" charset="0"/>
                <a:cs typeface="Times New Roman" panose="02020603050405020304" pitchFamily="18" charset="0"/>
              </a:rPr>
              <a:t>physics-limited performance</a:t>
            </a:r>
            <a:endParaRPr kumimoji="0" lang="en-US" sz="1200" b="0" i="0" u="none" strike="noStrike" kern="0" cap="none" spc="0" normalizeH="0" baseline="0" noProof="0" dirty="0">
              <a:ln>
                <a:noFill/>
              </a:ln>
              <a:solidFill>
                <a:srgbClr val="00FFFF"/>
              </a:solidFill>
              <a:effectLst/>
              <a:uLnTx/>
              <a:uFillTx/>
              <a:latin typeface="Times New Roman" panose="02020603050405020304" pitchFamily="18" charset="0"/>
              <a:ea typeface="Times New Roman" panose="02020603050405020304" pitchFamily="18" charset="0"/>
            </a:endParaRPr>
          </a:p>
        </p:txBody>
      </p:sp>
      <p:sp>
        <p:nvSpPr>
          <p:cNvPr id="15" name="TextBox 22">
            <a:extLst>
              <a:ext uri="{FF2B5EF4-FFF2-40B4-BE49-F238E27FC236}">
                <a16:creationId xmlns:a16="http://schemas.microsoft.com/office/drawing/2014/main" id="{7FAC641C-BB54-43BB-A9C7-2CAB2375D636}"/>
              </a:ext>
            </a:extLst>
          </p:cNvPr>
          <p:cNvSpPr txBox="1"/>
          <p:nvPr/>
        </p:nvSpPr>
        <p:spPr>
          <a:xfrm>
            <a:off x="5297370" y="5368559"/>
            <a:ext cx="822012" cy="52969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now</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pic>
        <p:nvPicPr>
          <p:cNvPr id="18" name="Picture 23" descr="NASAMeatball_Sprite">
            <a:extLst>
              <a:ext uri="{FF2B5EF4-FFF2-40B4-BE49-F238E27FC236}">
                <a16:creationId xmlns:a16="http://schemas.microsoft.com/office/drawing/2014/main" id="{669590D9-E7FB-4A89-A07E-9A86AA39D402}"/>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grpSp>
        <p:nvGrpSpPr>
          <p:cNvPr id="21" name="Group 20">
            <a:extLst>
              <a:ext uri="{FF2B5EF4-FFF2-40B4-BE49-F238E27FC236}">
                <a16:creationId xmlns:a16="http://schemas.microsoft.com/office/drawing/2014/main" id="{0F858D1A-F9ED-4F46-BB2D-60A7B75D0FEA}"/>
              </a:ext>
            </a:extLst>
          </p:cNvPr>
          <p:cNvGrpSpPr/>
          <p:nvPr/>
        </p:nvGrpSpPr>
        <p:grpSpPr>
          <a:xfrm>
            <a:off x="2575497" y="3733806"/>
            <a:ext cx="6055218" cy="1595454"/>
            <a:chOff x="2973432" y="3733806"/>
            <a:chExt cx="5865768" cy="1595454"/>
          </a:xfrm>
        </p:grpSpPr>
        <p:sp>
          <p:nvSpPr>
            <p:cNvPr id="19" name="Freeform: Shape 18">
              <a:extLst>
                <a:ext uri="{FF2B5EF4-FFF2-40B4-BE49-F238E27FC236}">
                  <a16:creationId xmlns:a16="http://schemas.microsoft.com/office/drawing/2014/main" id="{99065E48-7FD2-4484-BBA0-5AE1E9F9E327}"/>
                </a:ext>
              </a:extLst>
            </p:cNvPr>
            <p:cNvSpPr/>
            <p:nvPr/>
          </p:nvSpPr>
          <p:spPr bwMode="auto">
            <a:xfrm>
              <a:off x="2973432" y="3733806"/>
              <a:ext cx="4646561" cy="1595454"/>
            </a:xfrm>
            <a:custGeom>
              <a:avLst/>
              <a:gdLst>
                <a:gd name="connsiteX0" fmla="*/ 0 w 3722146"/>
                <a:gd name="connsiteY0" fmla="*/ 2398955 h 2398955"/>
                <a:gd name="connsiteX1" fmla="*/ 1172584 w 3722146"/>
                <a:gd name="connsiteY1" fmla="*/ 2054710 h 2398955"/>
                <a:gd name="connsiteX2" fmla="*/ 1775012 w 3722146"/>
                <a:gd name="connsiteY2" fmla="*/ 1118795 h 2398955"/>
                <a:gd name="connsiteX3" fmla="*/ 2388198 w 3722146"/>
                <a:gd name="connsiteY3" fmla="*/ 204395 h 2398955"/>
                <a:gd name="connsiteX4" fmla="*/ 3722146 w 3722146"/>
                <a:gd name="connsiteY4" fmla="*/ 0 h 239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146" h="2398955">
                  <a:moveTo>
                    <a:pt x="0" y="2398955"/>
                  </a:moveTo>
                  <a:cubicBezTo>
                    <a:pt x="438374" y="2333512"/>
                    <a:pt x="876749" y="2268070"/>
                    <a:pt x="1172584" y="2054710"/>
                  </a:cubicBezTo>
                  <a:cubicBezTo>
                    <a:pt x="1468419" y="1841350"/>
                    <a:pt x="1572410" y="1427181"/>
                    <a:pt x="1775012" y="1118795"/>
                  </a:cubicBezTo>
                  <a:cubicBezTo>
                    <a:pt x="1977614" y="810409"/>
                    <a:pt x="2063676" y="390861"/>
                    <a:pt x="2388198" y="204395"/>
                  </a:cubicBezTo>
                  <a:cubicBezTo>
                    <a:pt x="2712720" y="17929"/>
                    <a:pt x="3217433" y="8964"/>
                    <a:pt x="3722146" y="0"/>
                  </a:cubicBezTo>
                </a:path>
              </a:pathLst>
            </a:custGeom>
            <a:noFill/>
            <a:ln w="9525" cap="flat" cmpd="sng" algn="ctr">
              <a:solidFill>
                <a:srgbClr val="FFC00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cxnSp>
          <p:nvCxnSpPr>
            <p:cNvPr id="20" name="Straight Connector 19">
              <a:extLst>
                <a:ext uri="{FF2B5EF4-FFF2-40B4-BE49-F238E27FC236}">
                  <a16:creationId xmlns:a16="http://schemas.microsoft.com/office/drawing/2014/main" id="{C89B39BE-5543-4FD4-8F88-4959DFEABCA4}"/>
                </a:ext>
              </a:extLst>
            </p:cNvPr>
            <p:cNvCxnSpPr>
              <a:stCxn id="19" idx="4"/>
            </p:cNvCxnSpPr>
            <p:nvPr/>
          </p:nvCxnSpPr>
          <p:spPr bwMode="auto">
            <a:xfrm>
              <a:off x="7619993" y="3733806"/>
              <a:ext cx="1219207" cy="0"/>
            </a:xfrm>
            <a:prstGeom prst="line">
              <a:avLst/>
            </a:prstGeom>
            <a:solidFill>
              <a:schemeClr val="accent1"/>
            </a:solidFill>
            <a:ln w="9525" cap="flat" cmpd="sng" algn="ctr">
              <a:solidFill>
                <a:srgbClr val="FFC000"/>
              </a:solidFill>
              <a:prstDash val="solid"/>
              <a:round/>
              <a:headEnd type="none" w="med" len="med"/>
              <a:tailEnd type="none" w="med" len="med"/>
            </a:ln>
            <a:effectLst/>
          </p:spPr>
        </p:cxnSp>
      </p:grpSp>
      <p:sp>
        <p:nvSpPr>
          <p:cNvPr id="51" name="TextBox 50">
            <a:extLst>
              <a:ext uri="{FF2B5EF4-FFF2-40B4-BE49-F238E27FC236}">
                <a16:creationId xmlns:a16="http://schemas.microsoft.com/office/drawing/2014/main" id="{6E2E9AC2-5854-4D10-BC47-1E9CA684608A}"/>
              </a:ext>
            </a:extLst>
          </p:cNvPr>
          <p:cNvSpPr txBox="1"/>
          <p:nvPr/>
        </p:nvSpPr>
        <p:spPr>
          <a:xfrm>
            <a:off x="6204899" y="1261749"/>
            <a:ext cx="1984230" cy="307777"/>
          </a:xfrm>
          <a:prstGeom prst="rect">
            <a:avLst/>
          </a:prstGeom>
          <a:noFill/>
        </p:spPr>
        <p:txBody>
          <a:bodyPr wrap="square" rtlCol="0">
            <a:spAutoFit/>
          </a:bodyPr>
          <a:lstStyle/>
          <a:p>
            <a:r>
              <a:rPr lang="en-US" sz="1400" dirty="0"/>
              <a:t>We want to be here</a:t>
            </a:r>
          </a:p>
        </p:txBody>
      </p:sp>
      <p:sp>
        <p:nvSpPr>
          <p:cNvPr id="11" name="TextBox 10">
            <a:extLst>
              <a:ext uri="{FF2B5EF4-FFF2-40B4-BE49-F238E27FC236}">
                <a16:creationId xmlns:a16="http://schemas.microsoft.com/office/drawing/2014/main" id="{AD6A3398-738E-4E05-9858-C566C057EA83}"/>
              </a:ext>
            </a:extLst>
          </p:cNvPr>
          <p:cNvSpPr txBox="1"/>
          <p:nvPr/>
        </p:nvSpPr>
        <p:spPr>
          <a:xfrm>
            <a:off x="3912686" y="3794476"/>
            <a:ext cx="1370888" cy="830997"/>
          </a:xfrm>
          <a:prstGeom prst="rect">
            <a:avLst/>
          </a:prstGeom>
          <a:noFill/>
        </p:spPr>
        <p:txBody>
          <a:bodyPr wrap="none" rtlCol="0">
            <a:spAutoFit/>
          </a:bodyPr>
          <a:lstStyle/>
          <a:p>
            <a:r>
              <a:rPr lang="en-US" sz="1200" dirty="0">
                <a:solidFill>
                  <a:srgbClr val="FFC000"/>
                </a:solidFill>
              </a:rPr>
              <a:t>Currently mature </a:t>
            </a:r>
          </a:p>
          <a:p>
            <a:r>
              <a:rPr lang="en-US" sz="1200" dirty="0">
                <a:solidFill>
                  <a:srgbClr val="FFC000"/>
                </a:solidFill>
              </a:rPr>
              <a:t>coronagraph</a:t>
            </a:r>
          </a:p>
          <a:p>
            <a:r>
              <a:rPr lang="en-US" sz="1200" dirty="0">
                <a:solidFill>
                  <a:srgbClr val="FFC000"/>
                </a:solidFill>
              </a:rPr>
              <a:t>Technologies</a:t>
            </a:r>
          </a:p>
          <a:p>
            <a:r>
              <a:rPr lang="en-US" sz="1200" dirty="0">
                <a:solidFill>
                  <a:srgbClr val="FFC000"/>
                </a:solidFill>
              </a:rPr>
              <a:t>(~TRL5+)</a:t>
            </a:r>
          </a:p>
        </p:txBody>
      </p:sp>
      <p:cxnSp>
        <p:nvCxnSpPr>
          <p:cNvPr id="17" name="Straight Connector 16">
            <a:extLst>
              <a:ext uri="{FF2B5EF4-FFF2-40B4-BE49-F238E27FC236}">
                <a16:creationId xmlns:a16="http://schemas.microsoft.com/office/drawing/2014/main" id="{49796B8C-8695-4B0E-B9F7-EF14335375F7}"/>
              </a:ext>
            </a:extLst>
          </p:cNvPr>
          <p:cNvCxnSpPr/>
          <p:nvPr/>
        </p:nvCxnSpPr>
        <p:spPr bwMode="auto">
          <a:xfrm>
            <a:off x="7578029" y="5255560"/>
            <a:ext cx="0" cy="15136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2AD5DDF8-9A26-441B-B1B9-11B009D87ED9}"/>
              </a:ext>
            </a:extLst>
          </p:cNvPr>
          <p:cNvSpPr txBox="1"/>
          <p:nvPr/>
        </p:nvSpPr>
        <p:spPr>
          <a:xfrm>
            <a:off x="7229214" y="5372928"/>
            <a:ext cx="697627" cy="369332"/>
          </a:xfrm>
          <a:prstGeom prst="rect">
            <a:avLst/>
          </a:prstGeom>
          <a:noFill/>
        </p:spPr>
        <p:txBody>
          <a:bodyPr wrap="none" rtlCol="0">
            <a:spAutoFit/>
          </a:bodyPr>
          <a:lstStyle/>
          <a:p>
            <a:r>
              <a:rPr lang="en-US" dirty="0"/>
              <a:t>2030</a:t>
            </a:r>
          </a:p>
        </p:txBody>
      </p:sp>
      <p:sp>
        <p:nvSpPr>
          <p:cNvPr id="26" name="Freeform: Shape 25">
            <a:extLst>
              <a:ext uri="{FF2B5EF4-FFF2-40B4-BE49-F238E27FC236}">
                <a16:creationId xmlns:a16="http://schemas.microsoft.com/office/drawing/2014/main" id="{0886165B-8CCB-49D1-82EE-D0FEC1C0A84C}"/>
              </a:ext>
            </a:extLst>
          </p:cNvPr>
          <p:cNvSpPr/>
          <p:nvPr/>
        </p:nvSpPr>
        <p:spPr bwMode="auto">
          <a:xfrm>
            <a:off x="6382871" y="1849041"/>
            <a:ext cx="2204744" cy="1588426"/>
          </a:xfrm>
          <a:custGeom>
            <a:avLst/>
            <a:gdLst>
              <a:gd name="connsiteX0" fmla="*/ 0 w 2252133"/>
              <a:gd name="connsiteY0" fmla="*/ 1244606 h 1244606"/>
              <a:gd name="connsiteX1" fmla="*/ 677333 w 2252133"/>
              <a:gd name="connsiteY1" fmla="*/ 203206 h 1244606"/>
              <a:gd name="connsiteX2" fmla="*/ 2252133 w 2252133"/>
              <a:gd name="connsiteY2" fmla="*/ 6 h 1244606"/>
              <a:gd name="connsiteX3" fmla="*/ 2252133 w 2252133"/>
              <a:gd name="connsiteY3" fmla="*/ 6 h 1244606"/>
            </a:gdLst>
            <a:ahLst/>
            <a:cxnLst>
              <a:cxn ang="0">
                <a:pos x="connsiteX0" y="connsiteY0"/>
              </a:cxn>
              <a:cxn ang="0">
                <a:pos x="connsiteX1" y="connsiteY1"/>
              </a:cxn>
              <a:cxn ang="0">
                <a:pos x="connsiteX2" y="connsiteY2"/>
              </a:cxn>
              <a:cxn ang="0">
                <a:pos x="connsiteX3" y="connsiteY3"/>
              </a:cxn>
            </a:cxnLst>
            <a:rect l="l" t="t" r="r" b="b"/>
            <a:pathLst>
              <a:path w="2252133" h="1244606">
                <a:moveTo>
                  <a:pt x="0" y="1244606"/>
                </a:moveTo>
                <a:cubicBezTo>
                  <a:pt x="150989" y="827622"/>
                  <a:pt x="301978" y="410639"/>
                  <a:pt x="677333" y="203206"/>
                </a:cubicBezTo>
                <a:cubicBezTo>
                  <a:pt x="1052688" y="-4227"/>
                  <a:pt x="2252133" y="6"/>
                  <a:pt x="2252133" y="6"/>
                </a:cubicBezTo>
                <a:lnTo>
                  <a:pt x="2252133" y="6"/>
                </a:lnTo>
              </a:path>
            </a:pathLst>
          </a:custGeom>
          <a:noFill/>
          <a:ln w="9525" cap="flat" cmpd="sng" algn="ctr">
            <a:solidFill>
              <a:schemeClr val="bg2">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Freeform: Shape 27">
            <a:extLst>
              <a:ext uri="{FF2B5EF4-FFF2-40B4-BE49-F238E27FC236}">
                <a16:creationId xmlns:a16="http://schemas.microsoft.com/office/drawing/2014/main" id="{629FA59C-5C80-47BA-927F-3B96E0D3CA21}"/>
              </a:ext>
            </a:extLst>
          </p:cNvPr>
          <p:cNvSpPr/>
          <p:nvPr/>
        </p:nvSpPr>
        <p:spPr bwMode="auto">
          <a:xfrm>
            <a:off x="5226425" y="5019471"/>
            <a:ext cx="1150646" cy="305564"/>
          </a:xfrm>
          <a:custGeom>
            <a:avLst/>
            <a:gdLst>
              <a:gd name="connsiteX0" fmla="*/ 0 w 2223247"/>
              <a:gd name="connsiteY0" fmla="*/ 1819835 h 1819835"/>
              <a:gd name="connsiteX1" fmla="*/ 1389530 w 2223247"/>
              <a:gd name="connsiteY1" fmla="*/ 1246094 h 1819835"/>
              <a:gd name="connsiteX2" fmla="*/ 2223247 w 2223247"/>
              <a:gd name="connsiteY2" fmla="*/ 0 h 1819835"/>
            </a:gdLst>
            <a:ahLst/>
            <a:cxnLst>
              <a:cxn ang="0">
                <a:pos x="connsiteX0" y="connsiteY0"/>
              </a:cxn>
              <a:cxn ang="0">
                <a:pos x="connsiteX1" y="connsiteY1"/>
              </a:cxn>
              <a:cxn ang="0">
                <a:pos x="connsiteX2" y="connsiteY2"/>
              </a:cxn>
            </a:cxnLst>
            <a:rect l="l" t="t" r="r" b="b"/>
            <a:pathLst>
              <a:path w="2223247" h="1819835">
                <a:moveTo>
                  <a:pt x="0" y="1819835"/>
                </a:moveTo>
                <a:cubicBezTo>
                  <a:pt x="509494" y="1684617"/>
                  <a:pt x="1018989" y="1549400"/>
                  <a:pt x="1389530" y="1246094"/>
                </a:cubicBezTo>
                <a:cubicBezTo>
                  <a:pt x="1760071" y="942788"/>
                  <a:pt x="1991659" y="471394"/>
                  <a:pt x="2223247" y="0"/>
                </a:cubicBezTo>
              </a:path>
            </a:pathLst>
          </a:cu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Freeform: Shape 44">
            <a:extLst>
              <a:ext uri="{FF2B5EF4-FFF2-40B4-BE49-F238E27FC236}">
                <a16:creationId xmlns:a16="http://schemas.microsoft.com/office/drawing/2014/main" id="{3B6DB0F4-67A8-4393-9CCB-E490303EFBC7}"/>
              </a:ext>
            </a:extLst>
          </p:cNvPr>
          <p:cNvSpPr/>
          <p:nvPr/>
        </p:nvSpPr>
        <p:spPr bwMode="auto">
          <a:xfrm>
            <a:off x="3653074" y="3495855"/>
            <a:ext cx="2724015" cy="1819835"/>
          </a:xfrm>
          <a:custGeom>
            <a:avLst/>
            <a:gdLst>
              <a:gd name="connsiteX0" fmla="*/ 0 w 2223247"/>
              <a:gd name="connsiteY0" fmla="*/ 1819835 h 1819835"/>
              <a:gd name="connsiteX1" fmla="*/ 1389530 w 2223247"/>
              <a:gd name="connsiteY1" fmla="*/ 1246094 h 1819835"/>
              <a:gd name="connsiteX2" fmla="*/ 2223247 w 2223247"/>
              <a:gd name="connsiteY2" fmla="*/ 0 h 1819835"/>
            </a:gdLst>
            <a:ahLst/>
            <a:cxnLst>
              <a:cxn ang="0">
                <a:pos x="connsiteX0" y="connsiteY0"/>
              </a:cxn>
              <a:cxn ang="0">
                <a:pos x="connsiteX1" y="connsiteY1"/>
              </a:cxn>
              <a:cxn ang="0">
                <a:pos x="connsiteX2" y="connsiteY2"/>
              </a:cxn>
            </a:cxnLst>
            <a:rect l="l" t="t" r="r" b="b"/>
            <a:pathLst>
              <a:path w="2223247" h="1819835">
                <a:moveTo>
                  <a:pt x="0" y="1819835"/>
                </a:moveTo>
                <a:cubicBezTo>
                  <a:pt x="509494" y="1684617"/>
                  <a:pt x="1018989" y="1549400"/>
                  <a:pt x="1389530" y="1246094"/>
                </a:cubicBezTo>
                <a:cubicBezTo>
                  <a:pt x="1760071" y="942788"/>
                  <a:pt x="1991659" y="471394"/>
                  <a:pt x="2223247" y="0"/>
                </a:cubicBezTo>
              </a:path>
            </a:pathLst>
          </a:custGeom>
          <a:no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Freeform: Shape 45">
            <a:extLst>
              <a:ext uri="{FF2B5EF4-FFF2-40B4-BE49-F238E27FC236}">
                <a16:creationId xmlns:a16="http://schemas.microsoft.com/office/drawing/2014/main" id="{29984B3E-7E14-41BB-9901-34FD87B7B79D}"/>
              </a:ext>
            </a:extLst>
          </p:cNvPr>
          <p:cNvSpPr/>
          <p:nvPr/>
        </p:nvSpPr>
        <p:spPr bwMode="auto">
          <a:xfrm>
            <a:off x="6377089" y="2815030"/>
            <a:ext cx="2204744" cy="685498"/>
          </a:xfrm>
          <a:custGeom>
            <a:avLst/>
            <a:gdLst>
              <a:gd name="connsiteX0" fmla="*/ 0 w 2252133"/>
              <a:gd name="connsiteY0" fmla="*/ 1244606 h 1244606"/>
              <a:gd name="connsiteX1" fmla="*/ 677333 w 2252133"/>
              <a:gd name="connsiteY1" fmla="*/ 203206 h 1244606"/>
              <a:gd name="connsiteX2" fmla="*/ 2252133 w 2252133"/>
              <a:gd name="connsiteY2" fmla="*/ 6 h 1244606"/>
              <a:gd name="connsiteX3" fmla="*/ 2252133 w 2252133"/>
              <a:gd name="connsiteY3" fmla="*/ 6 h 1244606"/>
            </a:gdLst>
            <a:ahLst/>
            <a:cxnLst>
              <a:cxn ang="0">
                <a:pos x="connsiteX0" y="connsiteY0"/>
              </a:cxn>
              <a:cxn ang="0">
                <a:pos x="connsiteX1" y="connsiteY1"/>
              </a:cxn>
              <a:cxn ang="0">
                <a:pos x="connsiteX2" y="connsiteY2"/>
              </a:cxn>
              <a:cxn ang="0">
                <a:pos x="connsiteX3" y="connsiteY3"/>
              </a:cxn>
            </a:cxnLst>
            <a:rect l="l" t="t" r="r" b="b"/>
            <a:pathLst>
              <a:path w="2252133" h="1244606">
                <a:moveTo>
                  <a:pt x="0" y="1244606"/>
                </a:moveTo>
                <a:cubicBezTo>
                  <a:pt x="150989" y="827622"/>
                  <a:pt x="301978" y="410639"/>
                  <a:pt x="677333" y="203206"/>
                </a:cubicBezTo>
                <a:cubicBezTo>
                  <a:pt x="1052688" y="-4227"/>
                  <a:pt x="2252133" y="6"/>
                  <a:pt x="2252133" y="6"/>
                </a:cubicBezTo>
                <a:lnTo>
                  <a:pt x="2252133" y="6"/>
                </a:lnTo>
              </a:path>
            </a:pathLst>
          </a:custGeom>
          <a:noFill/>
          <a:ln w="9525" cap="flat" cmpd="sng" algn="ctr">
            <a:solidFill>
              <a:schemeClr val="bg2">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208D64AE-6722-4925-ACF0-1DCED0CB2F02}"/>
              </a:ext>
            </a:extLst>
          </p:cNvPr>
          <p:cNvSpPr txBox="1"/>
          <p:nvPr/>
        </p:nvSpPr>
        <p:spPr>
          <a:xfrm>
            <a:off x="6509571" y="2755860"/>
            <a:ext cx="312906" cy="369332"/>
          </a:xfrm>
          <a:prstGeom prst="rect">
            <a:avLst/>
          </a:prstGeom>
          <a:noFill/>
        </p:spPr>
        <p:txBody>
          <a:bodyPr wrap="none" rtlCol="0">
            <a:spAutoFit/>
          </a:bodyPr>
          <a:lstStyle/>
          <a:p>
            <a:r>
              <a:rPr lang="en-US" dirty="0">
                <a:solidFill>
                  <a:schemeClr val="bg2">
                    <a:lumMod val="40000"/>
                    <a:lumOff val="60000"/>
                  </a:schemeClr>
                </a:solidFill>
              </a:rPr>
              <a:t>?</a:t>
            </a:r>
          </a:p>
        </p:txBody>
      </p:sp>
      <p:sp>
        <p:nvSpPr>
          <p:cNvPr id="34" name="Freeform: Shape 33">
            <a:extLst>
              <a:ext uri="{FF2B5EF4-FFF2-40B4-BE49-F238E27FC236}">
                <a16:creationId xmlns:a16="http://schemas.microsoft.com/office/drawing/2014/main" id="{027D584B-5195-46EA-8C8C-07AE5256FE32}"/>
              </a:ext>
            </a:extLst>
          </p:cNvPr>
          <p:cNvSpPr/>
          <p:nvPr/>
        </p:nvSpPr>
        <p:spPr bwMode="auto">
          <a:xfrm>
            <a:off x="6382871" y="1835471"/>
            <a:ext cx="3316942" cy="3175799"/>
          </a:xfrm>
          <a:custGeom>
            <a:avLst/>
            <a:gdLst>
              <a:gd name="connsiteX0" fmla="*/ 0 w 5190564"/>
              <a:gd name="connsiteY0" fmla="*/ 3326324 h 3326324"/>
              <a:gd name="connsiteX1" fmla="*/ 3648635 w 5190564"/>
              <a:gd name="connsiteY1" fmla="*/ 520371 h 3326324"/>
              <a:gd name="connsiteX2" fmla="*/ 5190564 w 5190564"/>
              <a:gd name="connsiteY2" fmla="*/ 418 h 3326324"/>
              <a:gd name="connsiteX3" fmla="*/ 5190564 w 5190564"/>
              <a:gd name="connsiteY3" fmla="*/ 418 h 3326324"/>
            </a:gdLst>
            <a:ahLst/>
            <a:cxnLst>
              <a:cxn ang="0">
                <a:pos x="connsiteX0" y="connsiteY0"/>
              </a:cxn>
              <a:cxn ang="0">
                <a:pos x="connsiteX1" y="connsiteY1"/>
              </a:cxn>
              <a:cxn ang="0">
                <a:pos x="connsiteX2" y="connsiteY2"/>
              </a:cxn>
              <a:cxn ang="0">
                <a:pos x="connsiteX3" y="connsiteY3"/>
              </a:cxn>
            </a:cxnLst>
            <a:rect l="l" t="t" r="r" b="b"/>
            <a:pathLst>
              <a:path w="5190564" h="3326324">
                <a:moveTo>
                  <a:pt x="0" y="3326324"/>
                </a:moveTo>
                <a:cubicBezTo>
                  <a:pt x="1391770" y="2200506"/>
                  <a:pt x="2783541" y="1074689"/>
                  <a:pt x="3648635" y="520371"/>
                </a:cubicBezTo>
                <a:cubicBezTo>
                  <a:pt x="4513729" y="-33947"/>
                  <a:pt x="5190564" y="418"/>
                  <a:pt x="5190564" y="418"/>
                </a:cubicBezTo>
                <a:lnTo>
                  <a:pt x="5190564" y="418"/>
                </a:ln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6" name="Straight Connector 55">
            <a:extLst>
              <a:ext uri="{FF2B5EF4-FFF2-40B4-BE49-F238E27FC236}">
                <a16:creationId xmlns:a16="http://schemas.microsoft.com/office/drawing/2014/main" id="{FB03CB25-663C-46F2-9D50-E58CBA24B814}"/>
              </a:ext>
            </a:extLst>
          </p:cNvPr>
          <p:cNvCxnSpPr>
            <a:cxnSpLocks/>
          </p:cNvCxnSpPr>
          <p:nvPr/>
        </p:nvCxnSpPr>
        <p:spPr bwMode="auto">
          <a:xfrm>
            <a:off x="8563903" y="2815030"/>
            <a:ext cx="1135910" cy="0"/>
          </a:xfrm>
          <a:prstGeom prst="line">
            <a:avLst/>
          </a:prstGeom>
          <a:solidFill>
            <a:schemeClr val="accent1"/>
          </a:solidFill>
          <a:ln w="9525" cap="flat" cmpd="sng" algn="ctr">
            <a:solidFill>
              <a:schemeClr val="bg2">
                <a:lumMod val="40000"/>
                <a:lumOff val="60000"/>
              </a:schemeClr>
            </a:solidFill>
            <a:prstDash val="dash"/>
            <a:round/>
            <a:headEnd type="none" w="med" len="med"/>
            <a:tailEnd type="none" w="med" len="med"/>
          </a:ln>
          <a:effectLst/>
        </p:spPr>
      </p:cxnSp>
      <p:sp>
        <p:nvSpPr>
          <p:cNvPr id="57" name="TextBox 56">
            <a:extLst>
              <a:ext uri="{FF2B5EF4-FFF2-40B4-BE49-F238E27FC236}">
                <a16:creationId xmlns:a16="http://schemas.microsoft.com/office/drawing/2014/main" id="{608CD29C-D51D-472A-B455-9B1BE7FB9B21}"/>
              </a:ext>
            </a:extLst>
          </p:cNvPr>
          <p:cNvSpPr txBox="1"/>
          <p:nvPr/>
        </p:nvSpPr>
        <p:spPr>
          <a:xfrm>
            <a:off x="6492454" y="4346867"/>
            <a:ext cx="312906" cy="369332"/>
          </a:xfrm>
          <a:prstGeom prst="rect">
            <a:avLst/>
          </a:prstGeom>
          <a:noFill/>
        </p:spPr>
        <p:txBody>
          <a:bodyPr wrap="none" rtlCol="0">
            <a:spAutoFit/>
          </a:bodyPr>
          <a:lstStyle/>
          <a:p>
            <a:r>
              <a:rPr lang="en-US" dirty="0">
                <a:solidFill>
                  <a:srgbClr val="00B050"/>
                </a:solidFill>
              </a:rPr>
              <a:t>?</a:t>
            </a:r>
          </a:p>
        </p:txBody>
      </p:sp>
      <p:cxnSp>
        <p:nvCxnSpPr>
          <p:cNvPr id="59" name="Straight Connector 58">
            <a:extLst>
              <a:ext uri="{FF2B5EF4-FFF2-40B4-BE49-F238E27FC236}">
                <a16:creationId xmlns:a16="http://schemas.microsoft.com/office/drawing/2014/main" id="{293DC14C-BF61-4E26-977B-D64BFA9188C1}"/>
              </a:ext>
            </a:extLst>
          </p:cNvPr>
          <p:cNvCxnSpPr>
            <a:cxnSpLocks/>
          </p:cNvCxnSpPr>
          <p:nvPr/>
        </p:nvCxnSpPr>
        <p:spPr bwMode="auto">
          <a:xfrm>
            <a:off x="8630715" y="3733806"/>
            <a:ext cx="1069098" cy="0"/>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64E6D4F8-DD94-4164-B80E-01DDA1A9A147}"/>
              </a:ext>
            </a:extLst>
          </p:cNvPr>
          <p:cNvCxnSpPr>
            <a:cxnSpLocks/>
          </p:cNvCxnSpPr>
          <p:nvPr/>
        </p:nvCxnSpPr>
        <p:spPr bwMode="auto">
          <a:xfrm>
            <a:off x="7197014" y="1543775"/>
            <a:ext cx="381014" cy="35247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0" name="Freeform: Shape 69">
            <a:extLst>
              <a:ext uri="{FF2B5EF4-FFF2-40B4-BE49-F238E27FC236}">
                <a16:creationId xmlns:a16="http://schemas.microsoft.com/office/drawing/2014/main" id="{15DCDA8F-85D2-420B-93BD-E16626B33C48}"/>
              </a:ext>
            </a:extLst>
          </p:cNvPr>
          <p:cNvSpPr/>
          <p:nvPr/>
        </p:nvSpPr>
        <p:spPr bwMode="auto">
          <a:xfrm>
            <a:off x="6399207" y="1945341"/>
            <a:ext cx="1156297" cy="3003260"/>
          </a:xfrm>
          <a:custGeom>
            <a:avLst/>
            <a:gdLst>
              <a:gd name="connsiteX0" fmla="*/ 0 w 5190564"/>
              <a:gd name="connsiteY0" fmla="*/ 3326324 h 3326324"/>
              <a:gd name="connsiteX1" fmla="*/ 3648635 w 5190564"/>
              <a:gd name="connsiteY1" fmla="*/ 520371 h 3326324"/>
              <a:gd name="connsiteX2" fmla="*/ 5190564 w 5190564"/>
              <a:gd name="connsiteY2" fmla="*/ 418 h 3326324"/>
              <a:gd name="connsiteX3" fmla="*/ 5190564 w 5190564"/>
              <a:gd name="connsiteY3" fmla="*/ 418 h 3326324"/>
            </a:gdLst>
            <a:ahLst/>
            <a:cxnLst>
              <a:cxn ang="0">
                <a:pos x="connsiteX0" y="connsiteY0"/>
              </a:cxn>
              <a:cxn ang="0">
                <a:pos x="connsiteX1" y="connsiteY1"/>
              </a:cxn>
              <a:cxn ang="0">
                <a:pos x="connsiteX2" y="connsiteY2"/>
              </a:cxn>
              <a:cxn ang="0">
                <a:pos x="connsiteX3" y="connsiteY3"/>
              </a:cxn>
            </a:cxnLst>
            <a:rect l="l" t="t" r="r" b="b"/>
            <a:pathLst>
              <a:path w="5190564" h="3326324">
                <a:moveTo>
                  <a:pt x="0" y="3326324"/>
                </a:moveTo>
                <a:cubicBezTo>
                  <a:pt x="1391770" y="2200506"/>
                  <a:pt x="2783541" y="1074689"/>
                  <a:pt x="3648635" y="520371"/>
                </a:cubicBezTo>
                <a:cubicBezTo>
                  <a:pt x="4513729" y="-33947"/>
                  <a:pt x="5190564" y="418"/>
                  <a:pt x="5190564" y="418"/>
                </a:cubicBezTo>
                <a:lnTo>
                  <a:pt x="5190564" y="418"/>
                </a:ln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135FD6E5-0CC5-4CE2-B3A4-64D954852759}"/>
              </a:ext>
            </a:extLst>
          </p:cNvPr>
          <p:cNvSpPr txBox="1"/>
          <p:nvPr/>
        </p:nvSpPr>
        <p:spPr>
          <a:xfrm>
            <a:off x="6439825" y="4677717"/>
            <a:ext cx="1946367" cy="646331"/>
          </a:xfrm>
          <a:prstGeom prst="rect">
            <a:avLst/>
          </a:prstGeom>
          <a:noFill/>
        </p:spPr>
        <p:txBody>
          <a:bodyPr wrap="none" rtlCol="0">
            <a:spAutoFit/>
          </a:bodyPr>
          <a:lstStyle/>
          <a:p>
            <a:r>
              <a:rPr lang="en-US" sz="1200" dirty="0">
                <a:solidFill>
                  <a:srgbClr val="00B050"/>
                </a:solidFill>
              </a:rPr>
              <a:t>Theoretically optimal </a:t>
            </a:r>
          </a:p>
          <a:p>
            <a:r>
              <a:rPr lang="en-US" sz="1200" dirty="0">
                <a:solidFill>
                  <a:srgbClr val="00B050"/>
                </a:solidFill>
              </a:rPr>
              <a:t>coronagraph technologies</a:t>
            </a:r>
          </a:p>
          <a:p>
            <a:r>
              <a:rPr lang="en-US" sz="1200" dirty="0">
                <a:solidFill>
                  <a:srgbClr val="00B050"/>
                </a:solidFill>
              </a:rPr>
              <a:t>(e.g. photonic chips)</a:t>
            </a:r>
          </a:p>
        </p:txBody>
      </p:sp>
      <p:sp>
        <p:nvSpPr>
          <p:cNvPr id="72" name="TextBox 71">
            <a:extLst>
              <a:ext uri="{FF2B5EF4-FFF2-40B4-BE49-F238E27FC236}">
                <a16:creationId xmlns:a16="http://schemas.microsoft.com/office/drawing/2014/main" id="{E10CA1F1-F68F-4FFC-88AA-957A5FA744A7}"/>
              </a:ext>
            </a:extLst>
          </p:cNvPr>
          <p:cNvSpPr txBox="1"/>
          <p:nvPr/>
        </p:nvSpPr>
        <p:spPr>
          <a:xfrm>
            <a:off x="5598955" y="3156206"/>
            <a:ext cx="1080745" cy="646331"/>
          </a:xfrm>
          <a:prstGeom prst="rect">
            <a:avLst/>
          </a:prstGeom>
          <a:noFill/>
        </p:spPr>
        <p:txBody>
          <a:bodyPr wrap="none" rtlCol="0">
            <a:spAutoFit/>
          </a:bodyPr>
          <a:lstStyle/>
          <a:p>
            <a:r>
              <a:rPr lang="en-US" sz="1200" dirty="0">
                <a:solidFill>
                  <a:schemeClr val="bg2">
                    <a:lumMod val="40000"/>
                    <a:lumOff val="60000"/>
                  </a:schemeClr>
                </a:solidFill>
              </a:rPr>
              <a:t>Maturing </a:t>
            </a:r>
          </a:p>
          <a:p>
            <a:r>
              <a:rPr lang="en-US" sz="1200" dirty="0">
                <a:solidFill>
                  <a:schemeClr val="bg2">
                    <a:lumMod val="40000"/>
                    <a:lumOff val="60000"/>
                  </a:schemeClr>
                </a:solidFill>
              </a:rPr>
              <a:t>Architectures</a:t>
            </a:r>
          </a:p>
          <a:p>
            <a:r>
              <a:rPr lang="en-US" sz="1200" dirty="0">
                <a:solidFill>
                  <a:schemeClr val="bg2">
                    <a:lumMod val="40000"/>
                    <a:lumOff val="60000"/>
                  </a:schemeClr>
                </a:solidFill>
              </a:rPr>
              <a:t>(&lt;TRL5)</a:t>
            </a:r>
          </a:p>
        </p:txBody>
      </p:sp>
      <p:cxnSp>
        <p:nvCxnSpPr>
          <p:cNvPr id="74" name="Straight Arrow Connector 73">
            <a:extLst>
              <a:ext uri="{FF2B5EF4-FFF2-40B4-BE49-F238E27FC236}">
                <a16:creationId xmlns:a16="http://schemas.microsoft.com/office/drawing/2014/main" id="{31203636-D88E-4F41-B29E-E4892CBFE202}"/>
              </a:ext>
            </a:extLst>
          </p:cNvPr>
          <p:cNvCxnSpPr/>
          <p:nvPr/>
        </p:nvCxnSpPr>
        <p:spPr bwMode="auto">
          <a:xfrm>
            <a:off x="10291482" y="1858386"/>
            <a:ext cx="0" cy="187542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75" name="TextBox 74">
            <a:extLst>
              <a:ext uri="{FF2B5EF4-FFF2-40B4-BE49-F238E27FC236}">
                <a16:creationId xmlns:a16="http://schemas.microsoft.com/office/drawing/2014/main" id="{049D5FEF-7CD4-4FEB-89A6-924446B3C5E1}"/>
              </a:ext>
            </a:extLst>
          </p:cNvPr>
          <p:cNvSpPr txBox="1"/>
          <p:nvPr/>
        </p:nvSpPr>
        <p:spPr>
          <a:xfrm>
            <a:off x="10291482" y="2334431"/>
            <a:ext cx="1378689" cy="738664"/>
          </a:xfrm>
          <a:prstGeom prst="rect">
            <a:avLst/>
          </a:prstGeom>
          <a:noFill/>
        </p:spPr>
        <p:txBody>
          <a:bodyPr wrap="square" rtlCol="0">
            <a:spAutoFit/>
          </a:bodyPr>
          <a:lstStyle/>
          <a:p>
            <a:r>
              <a:rPr lang="en-US" sz="1400" dirty="0"/>
              <a:t>Current technology gap</a:t>
            </a:r>
          </a:p>
        </p:txBody>
      </p:sp>
      <p:sp>
        <p:nvSpPr>
          <p:cNvPr id="36" name="TextBox 35">
            <a:extLst>
              <a:ext uri="{FF2B5EF4-FFF2-40B4-BE49-F238E27FC236}">
                <a16:creationId xmlns:a16="http://schemas.microsoft.com/office/drawing/2014/main" id="{AD0CBB5F-CDD0-F0AF-E058-E21AE1DFDACC}"/>
              </a:ext>
            </a:extLst>
          </p:cNvPr>
          <p:cNvSpPr txBox="1"/>
          <p:nvPr/>
        </p:nvSpPr>
        <p:spPr>
          <a:xfrm>
            <a:off x="815059" y="5683473"/>
            <a:ext cx="10561881" cy="954107"/>
          </a:xfrm>
          <a:prstGeom prst="rect">
            <a:avLst/>
          </a:prstGeom>
          <a:noFill/>
        </p:spPr>
        <p:txBody>
          <a:bodyPr wrap="square">
            <a:spAutoFit/>
          </a:bodyPr>
          <a:lstStyle/>
          <a:p>
            <a:pPr marL="1200150" lvl="2" indent="-285750">
              <a:buFont typeface="Arial" panose="020B0604020202020204" pitchFamily="34" charset="0"/>
              <a:buChar char="•"/>
            </a:pPr>
            <a:r>
              <a:rPr lang="en-US" sz="1400" dirty="0">
                <a:solidFill>
                  <a:schemeClr val="bg2">
                    <a:lumMod val="40000"/>
                    <a:lumOff val="60000"/>
                  </a:schemeClr>
                </a:solidFill>
              </a:rPr>
              <a:t>Blue</a:t>
            </a:r>
            <a:r>
              <a:rPr lang="en-US" sz="1400" dirty="0"/>
              <a:t> and </a:t>
            </a:r>
            <a:r>
              <a:rPr lang="en-US" sz="1400" dirty="0">
                <a:solidFill>
                  <a:srgbClr val="00B050"/>
                </a:solidFill>
              </a:rPr>
              <a:t>green</a:t>
            </a:r>
            <a:r>
              <a:rPr lang="en-US" sz="1400" dirty="0"/>
              <a:t> probably require churning through ~20+ technologies/architectures (because many may fail)</a:t>
            </a:r>
          </a:p>
          <a:p>
            <a:pPr marL="1657350" lvl="3" indent="-285750">
              <a:buFont typeface="Arial" panose="020B0604020202020204" pitchFamily="34" charset="0"/>
              <a:buChar char="•"/>
            </a:pPr>
            <a:r>
              <a:rPr lang="en-US" sz="1400" dirty="0"/>
              <a:t>an order of magnitude more effort than what can be supported by current ROSES calls</a:t>
            </a:r>
          </a:p>
          <a:p>
            <a:pPr marL="1657350" lvl="3" indent="-285750">
              <a:buFont typeface="Arial" panose="020B0604020202020204" pitchFamily="34" charset="0"/>
              <a:buChar char="•"/>
            </a:pPr>
            <a:r>
              <a:rPr lang="en-US" sz="1400" dirty="0"/>
              <a:t>Still a tiny fraction of mission cost</a:t>
            </a:r>
          </a:p>
          <a:p>
            <a:pPr marL="1200150" lvl="2" indent="-285750">
              <a:buFont typeface="Arial" panose="020B0604020202020204" pitchFamily="34" charset="0"/>
              <a:buChar char="•"/>
            </a:pPr>
            <a:r>
              <a:rPr lang="en-US" sz="1400" dirty="0"/>
              <a:t>Should not be afraid of &lt;TRL3 technologies: “In Exoplanets, 4 years is a lifetime” – Eric Mamajek</a:t>
            </a:r>
          </a:p>
        </p:txBody>
      </p:sp>
      <p:sp>
        <p:nvSpPr>
          <p:cNvPr id="38" name="Freeform: Shape 37">
            <a:extLst>
              <a:ext uri="{FF2B5EF4-FFF2-40B4-BE49-F238E27FC236}">
                <a16:creationId xmlns:a16="http://schemas.microsoft.com/office/drawing/2014/main" id="{41229038-F069-C910-C902-B97CEF3617E0}"/>
              </a:ext>
            </a:extLst>
          </p:cNvPr>
          <p:cNvSpPr/>
          <p:nvPr/>
        </p:nvSpPr>
        <p:spPr bwMode="auto">
          <a:xfrm>
            <a:off x="5959919" y="3930143"/>
            <a:ext cx="2639843" cy="233279"/>
          </a:xfrm>
          <a:custGeom>
            <a:avLst/>
            <a:gdLst>
              <a:gd name="connsiteX0" fmla="*/ 0 w 2252133"/>
              <a:gd name="connsiteY0" fmla="*/ 1244606 h 1244606"/>
              <a:gd name="connsiteX1" fmla="*/ 677333 w 2252133"/>
              <a:gd name="connsiteY1" fmla="*/ 203206 h 1244606"/>
              <a:gd name="connsiteX2" fmla="*/ 2252133 w 2252133"/>
              <a:gd name="connsiteY2" fmla="*/ 6 h 1244606"/>
              <a:gd name="connsiteX3" fmla="*/ 2252133 w 2252133"/>
              <a:gd name="connsiteY3" fmla="*/ 6 h 1244606"/>
            </a:gdLst>
            <a:ahLst/>
            <a:cxnLst>
              <a:cxn ang="0">
                <a:pos x="connsiteX0" y="connsiteY0"/>
              </a:cxn>
              <a:cxn ang="0">
                <a:pos x="connsiteX1" y="connsiteY1"/>
              </a:cxn>
              <a:cxn ang="0">
                <a:pos x="connsiteX2" y="connsiteY2"/>
              </a:cxn>
              <a:cxn ang="0">
                <a:pos x="connsiteX3" y="connsiteY3"/>
              </a:cxn>
            </a:cxnLst>
            <a:rect l="l" t="t" r="r" b="b"/>
            <a:pathLst>
              <a:path w="2252133" h="1244606">
                <a:moveTo>
                  <a:pt x="0" y="1244606"/>
                </a:moveTo>
                <a:cubicBezTo>
                  <a:pt x="150989" y="827622"/>
                  <a:pt x="301978" y="410639"/>
                  <a:pt x="677333" y="203206"/>
                </a:cubicBezTo>
                <a:cubicBezTo>
                  <a:pt x="1052688" y="-4227"/>
                  <a:pt x="2252133" y="6"/>
                  <a:pt x="2252133" y="6"/>
                </a:cubicBezTo>
                <a:lnTo>
                  <a:pt x="2252133" y="6"/>
                </a:lnTo>
              </a:path>
            </a:pathLst>
          </a:custGeom>
          <a:noFill/>
          <a:ln w="9525" cap="flat" cmpd="sng" algn="ctr">
            <a:solidFill>
              <a:schemeClr val="bg2">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9" name="Straight Connector 38">
            <a:extLst>
              <a:ext uri="{FF2B5EF4-FFF2-40B4-BE49-F238E27FC236}">
                <a16:creationId xmlns:a16="http://schemas.microsoft.com/office/drawing/2014/main" id="{40D4AA17-38BB-330D-C491-5E0BAD95DD32}"/>
              </a:ext>
            </a:extLst>
          </p:cNvPr>
          <p:cNvCxnSpPr>
            <a:cxnSpLocks/>
          </p:cNvCxnSpPr>
          <p:nvPr/>
        </p:nvCxnSpPr>
        <p:spPr bwMode="auto">
          <a:xfrm>
            <a:off x="8328221" y="3930144"/>
            <a:ext cx="1389522" cy="0"/>
          </a:xfrm>
          <a:prstGeom prst="line">
            <a:avLst/>
          </a:prstGeom>
          <a:solidFill>
            <a:schemeClr val="accent1"/>
          </a:solidFill>
          <a:ln w="9525" cap="flat" cmpd="sng" algn="ctr">
            <a:solidFill>
              <a:schemeClr val="bg2">
                <a:lumMod val="40000"/>
                <a:lumOff val="60000"/>
              </a:schemeClr>
            </a:solidFill>
            <a:prstDash val="dash"/>
            <a:round/>
            <a:headEnd type="none" w="med" len="med"/>
            <a:tailEnd type="none" w="med" len="med"/>
          </a:ln>
          <a:effectLst/>
        </p:spPr>
      </p:cxnSp>
    </p:spTree>
    <p:extLst>
      <p:ext uri="{BB962C8B-B14F-4D97-AF65-F5344CB8AC3E}">
        <p14:creationId xmlns:p14="http://schemas.microsoft.com/office/powerpoint/2010/main" val="61819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583F-9225-AE7F-2B1A-028C86BE8C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FA4C22-F32D-0685-64F1-6BF41F02A83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07DAAE9-716E-81D1-1466-8F46A468A52B}"/>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16</a:t>
            </a:fld>
            <a:endParaRPr lang="en-US">
              <a:solidFill>
                <a:srgbClr val="FFFFFF"/>
              </a:solidFill>
            </a:endParaRPr>
          </a:p>
        </p:txBody>
      </p:sp>
      <p:pic>
        <p:nvPicPr>
          <p:cNvPr id="5" name="Picture 4">
            <a:extLst>
              <a:ext uri="{FF2B5EF4-FFF2-40B4-BE49-F238E27FC236}">
                <a16:creationId xmlns:a16="http://schemas.microsoft.com/office/drawing/2014/main" id="{A99FAEA6-E65F-462B-880A-A03E1E8956D3}"/>
              </a:ext>
            </a:extLst>
          </p:cNvPr>
          <p:cNvPicPr>
            <a:picLocks noChangeAspect="1"/>
          </p:cNvPicPr>
          <p:nvPr/>
        </p:nvPicPr>
        <p:blipFill>
          <a:blip r:embed="rId2"/>
          <a:stretch>
            <a:fillRect/>
          </a:stretch>
        </p:blipFill>
        <p:spPr>
          <a:xfrm>
            <a:off x="0" y="0"/>
            <a:ext cx="12192000" cy="6898506"/>
          </a:xfrm>
          <a:prstGeom prst="rect">
            <a:avLst/>
          </a:prstGeom>
        </p:spPr>
      </p:pic>
      <p:sp>
        <p:nvSpPr>
          <p:cNvPr id="6" name="TextBox 5">
            <a:extLst>
              <a:ext uri="{FF2B5EF4-FFF2-40B4-BE49-F238E27FC236}">
                <a16:creationId xmlns:a16="http://schemas.microsoft.com/office/drawing/2014/main" id="{CE238465-BAA7-0398-75A9-80B22E2F4028}"/>
              </a:ext>
            </a:extLst>
          </p:cNvPr>
          <p:cNvSpPr txBox="1"/>
          <p:nvPr/>
        </p:nvSpPr>
        <p:spPr>
          <a:xfrm>
            <a:off x="10305906" y="6488668"/>
            <a:ext cx="1886094" cy="369332"/>
          </a:xfrm>
          <a:prstGeom prst="rect">
            <a:avLst/>
          </a:prstGeom>
          <a:noFill/>
        </p:spPr>
        <p:txBody>
          <a:bodyPr wrap="none" rtlCol="0">
            <a:spAutoFit/>
          </a:bodyPr>
          <a:lstStyle/>
          <a:p>
            <a:r>
              <a:rPr lang="en-US" dirty="0">
                <a:solidFill>
                  <a:schemeClr val="bg1"/>
                </a:solidFill>
              </a:rPr>
              <a:t>(Jeff Jewel, JPL)</a:t>
            </a:r>
          </a:p>
        </p:txBody>
      </p:sp>
    </p:spTree>
    <p:extLst>
      <p:ext uri="{BB962C8B-B14F-4D97-AF65-F5344CB8AC3E}">
        <p14:creationId xmlns:p14="http://schemas.microsoft.com/office/powerpoint/2010/main" val="307726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D34-6DFA-45F0-B0F2-E3486095043A}"/>
              </a:ext>
            </a:extLst>
          </p:cNvPr>
          <p:cNvSpPr>
            <a:spLocks noGrp="1"/>
          </p:cNvSpPr>
          <p:nvPr>
            <p:ph type="title"/>
          </p:nvPr>
        </p:nvSpPr>
        <p:spPr>
          <a:xfrm>
            <a:off x="965200" y="9525"/>
            <a:ext cx="10261600" cy="1139825"/>
          </a:xfrm>
        </p:spPr>
        <p:txBody>
          <a:bodyPr/>
          <a:lstStyle/>
          <a:p>
            <a:r>
              <a:rPr lang="en-US" dirty="0"/>
              <a:t>Outline</a:t>
            </a:r>
          </a:p>
        </p:txBody>
      </p:sp>
      <p:sp>
        <p:nvSpPr>
          <p:cNvPr id="3" name="Content Placeholder 2">
            <a:extLst>
              <a:ext uri="{FF2B5EF4-FFF2-40B4-BE49-F238E27FC236}">
                <a16:creationId xmlns:a16="http://schemas.microsoft.com/office/drawing/2014/main" id="{BC5FCB79-8B90-49C9-BA8A-A1F329B1705F}"/>
              </a:ext>
            </a:extLst>
          </p:cNvPr>
          <p:cNvSpPr>
            <a:spLocks noGrp="1"/>
          </p:cNvSpPr>
          <p:nvPr>
            <p:ph idx="1"/>
          </p:nvPr>
        </p:nvSpPr>
        <p:spPr>
          <a:xfrm>
            <a:off x="628650" y="1149350"/>
            <a:ext cx="11163300" cy="4151312"/>
          </a:xfrm>
        </p:spPr>
        <p:txBody>
          <a:bodyPr/>
          <a:lstStyle/>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Motivation for continuing to improve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coronagraphic</a:t>
            </a:r>
            <a:r>
              <a:rPr lang="en-US" dirty="0">
                <a:effectLst/>
                <a:latin typeface="Calibri" panose="020F0502020204030204" pitchFamily="34" charset="0"/>
                <a:ea typeface="Times New Roman" panose="02020603050405020304" pitchFamily="18" charset="0"/>
                <a:cs typeface="Times New Roman" panose="02020603050405020304" pitchFamily="18" charset="0"/>
              </a:rPr>
              <a:t> instrument designs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How much improvement is possible (i.e. before we reach fundamental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What technologies can reach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Example technology: PIAA-Vortex coronagraph (Kevin Fogarty)</a:t>
            </a:r>
          </a:p>
        </p:txBody>
      </p:sp>
      <p:sp>
        <p:nvSpPr>
          <p:cNvPr id="4" name="Slide Number Placeholder 3">
            <a:extLst>
              <a:ext uri="{FF2B5EF4-FFF2-40B4-BE49-F238E27FC236}">
                <a16:creationId xmlns:a16="http://schemas.microsoft.com/office/drawing/2014/main" id="{E0F5E843-79E9-4984-8972-9823FEB3B981}"/>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17</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333356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1E2C-4F2B-0DC0-1BF7-13BF8DCDBB85}"/>
              </a:ext>
            </a:extLst>
          </p:cNvPr>
          <p:cNvSpPr>
            <a:spLocks noGrp="1"/>
          </p:cNvSpPr>
          <p:nvPr>
            <p:ph type="title"/>
          </p:nvPr>
        </p:nvSpPr>
        <p:spPr>
          <a:xfrm>
            <a:off x="914400" y="253547"/>
            <a:ext cx="10261600" cy="1139825"/>
          </a:xfrm>
        </p:spPr>
        <p:txBody>
          <a:bodyPr/>
          <a:lstStyle/>
          <a:p>
            <a:r>
              <a:rPr lang="en-US" dirty="0"/>
              <a:t>PIAA-Vortex Coronagraph: High Performance on Obstructed Pupils</a:t>
            </a:r>
          </a:p>
        </p:txBody>
      </p:sp>
      <p:sp>
        <p:nvSpPr>
          <p:cNvPr id="3" name="Content Placeholder 2">
            <a:extLst>
              <a:ext uri="{FF2B5EF4-FFF2-40B4-BE49-F238E27FC236}">
                <a16:creationId xmlns:a16="http://schemas.microsoft.com/office/drawing/2014/main" id="{C1839759-99E9-2497-A562-ED7804E0E3BD}"/>
              </a:ext>
            </a:extLst>
          </p:cNvPr>
          <p:cNvSpPr>
            <a:spLocks noGrp="1"/>
          </p:cNvSpPr>
          <p:nvPr>
            <p:ph sz="half" idx="1"/>
          </p:nvPr>
        </p:nvSpPr>
        <p:spPr>
          <a:xfrm>
            <a:off x="195943" y="1600205"/>
            <a:ext cx="5798457" cy="4530725"/>
          </a:xfrm>
        </p:spPr>
        <p:txBody>
          <a:bodyPr/>
          <a:lstStyle/>
          <a:p>
            <a:r>
              <a:rPr lang="en-US" sz="2400" dirty="0"/>
              <a:t>Enables an obstructed aperture version of Astro2020 flagship, with yields potentially comparable to unobstructed apertures.</a:t>
            </a:r>
          </a:p>
          <a:p>
            <a:pPr lvl="1"/>
            <a:r>
              <a:rPr lang="en-US" sz="2000" dirty="0"/>
              <a:t>Mitigates several key mission risks</a:t>
            </a:r>
          </a:p>
          <a:p>
            <a:pPr lvl="1"/>
            <a:r>
              <a:rPr lang="en-US" sz="2000" dirty="0"/>
              <a:t>Access to on-axis trade space may improve science performance</a:t>
            </a:r>
          </a:p>
          <a:p>
            <a:r>
              <a:rPr lang="en-US" sz="2400" dirty="0"/>
              <a:t>Based on high-maturity components, but requires more design optimization and system-level testing.</a:t>
            </a:r>
          </a:p>
          <a:p>
            <a:r>
              <a:rPr lang="en-US" sz="2400" dirty="0"/>
              <a:t>Addresses the trade-off between throughput, sensitivity, and IWA that limits on-axis performance. </a:t>
            </a:r>
          </a:p>
        </p:txBody>
      </p:sp>
      <p:sp>
        <p:nvSpPr>
          <p:cNvPr id="4" name="Slide Number Placeholder 3">
            <a:extLst>
              <a:ext uri="{FF2B5EF4-FFF2-40B4-BE49-F238E27FC236}">
                <a16:creationId xmlns:a16="http://schemas.microsoft.com/office/drawing/2014/main" id="{B1C64BE8-1765-F185-83DC-F7A3449B3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02926-2102-4D2E-896F-9FD2E9A37171}" type="slidenum">
              <a:rPr kumimoji="0" lang="en-US" sz="1000" b="0" i="0"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30" name="Picture 29">
            <a:extLst>
              <a:ext uri="{FF2B5EF4-FFF2-40B4-BE49-F238E27FC236}">
                <a16:creationId xmlns:a16="http://schemas.microsoft.com/office/drawing/2014/main" id="{846E3386-DB25-BA0B-455E-818015A78D1A}"/>
              </a:ext>
            </a:extLst>
          </p:cNvPr>
          <p:cNvPicPr>
            <a:picLocks noChangeAspect="1"/>
          </p:cNvPicPr>
          <p:nvPr/>
        </p:nvPicPr>
        <p:blipFill rotWithShape="1">
          <a:blip r:embed="rId3"/>
          <a:srcRect l="6179" t="1842" r="5245" b="5463"/>
          <a:stretch/>
        </p:blipFill>
        <p:spPr>
          <a:xfrm>
            <a:off x="8661400" y="1662556"/>
            <a:ext cx="2514600" cy="2525959"/>
          </a:xfrm>
          <a:prstGeom prst="rect">
            <a:avLst/>
          </a:prstGeom>
        </p:spPr>
      </p:pic>
      <p:pic>
        <p:nvPicPr>
          <p:cNvPr id="1026" name="Picture 2" descr="Three years of harvest with the vector vortex coronagraph in the thermal  infrared">
            <a:extLst>
              <a:ext uri="{FF2B5EF4-FFF2-40B4-BE49-F238E27FC236}">
                <a16:creationId xmlns:a16="http://schemas.microsoft.com/office/drawing/2014/main" id="{7CB90119-438D-F6CC-73E4-02402CBF8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823" y="4406802"/>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1DAB02A-608B-4646-A1B5-4A6E4D6E2175}"/>
              </a:ext>
            </a:extLst>
          </p:cNvPr>
          <p:cNvSpPr txBox="1"/>
          <p:nvPr/>
        </p:nvSpPr>
        <p:spPr>
          <a:xfrm>
            <a:off x="5879270" y="6248400"/>
            <a:ext cx="1826141" cy="307777"/>
          </a:xfrm>
          <a:prstGeom prst="rect">
            <a:avLst/>
          </a:prstGeom>
          <a:noFill/>
        </p:spPr>
        <p:txBody>
          <a:bodyPr wrap="square" rtlCol="0">
            <a:spAutoFit/>
          </a:bodyPr>
          <a:lstStyle/>
          <a:p>
            <a:r>
              <a:rPr lang="en-US" sz="1400" dirty="0" err="1"/>
              <a:t>Absil</a:t>
            </a:r>
            <a:r>
              <a:rPr lang="en-US" sz="1400" dirty="0"/>
              <a:t> et al. 2017</a:t>
            </a:r>
          </a:p>
        </p:txBody>
      </p:sp>
      <p:sp>
        <p:nvSpPr>
          <p:cNvPr id="34" name="TextBox 33">
            <a:extLst>
              <a:ext uri="{FF2B5EF4-FFF2-40B4-BE49-F238E27FC236}">
                <a16:creationId xmlns:a16="http://schemas.microsoft.com/office/drawing/2014/main" id="{C3602488-8EA8-C0DF-DF59-FCB8039E33FD}"/>
              </a:ext>
            </a:extLst>
          </p:cNvPr>
          <p:cNvSpPr txBox="1"/>
          <p:nvPr/>
        </p:nvSpPr>
        <p:spPr>
          <a:xfrm>
            <a:off x="8556453" y="6190593"/>
            <a:ext cx="1826141" cy="307777"/>
          </a:xfrm>
          <a:prstGeom prst="rect">
            <a:avLst/>
          </a:prstGeom>
          <a:noFill/>
        </p:spPr>
        <p:txBody>
          <a:bodyPr wrap="square" rtlCol="0">
            <a:spAutoFit/>
          </a:bodyPr>
          <a:lstStyle/>
          <a:p>
            <a:r>
              <a:rPr lang="en-US" sz="1400" dirty="0"/>
              <a:t>Belikov et al. 2010</a:t>
            </a:r>
          </a:p>
        </p:txBody>
      </p:sp>
      <p:pic>
        <p:nvPicPr>
          <p:cNvPr id="35" name="Picture 34">
            <a:extLst>
              <a:ext uri="{FF2B5EF4-FFF2-40B4-BE49-F238E27FC236}">
                <a16:creationId xmlns:a16="http://schemas.microsoft.com/office/drawing/2014/main" id="{5605CCF1-5D9B-2F70-C610-776F8923219D}"/>
              </a:ext>
            </a:extLst>
          </p:cNvPr>
          <p:cNvPicPr>
            <a:picLocks noChangeAspect="1"/>
          </p:cNvPicPr>
          <p:nvPr/>
        </p:nvPicPr>
        <p:blipFill rotWithShape="1">
          <a:blip r:embed="rId5">
            <a:clrChange>
              <a:clrFrom>
                <a:srgbClr val="3D26A8"/>
              </a:clrFrom>
              <a:clrTo>
                <a:srgbClr val="3D26A8">
                  <a:alpha val="0"/>
                </a:srgbClr>
              </a:clrTo>
            </a:clrChange>
            <a:grayscl/>
          </a:blip>
          <a:srcRect l="29293" t="23523" r="20962" b="24875"/>
          <a:stretch/>
        </p:blipFill>
        <p:spPr>
          <a:xfrm>
            <a:off x="5919275" y="1600205"/>
            <a:ext cx="2607357" cy="2829587"/>
          </a:xfrm>
          <a:prstGeom prst="rect">
            <a:avLst/>
          </a:prstGeom>
        </p:spPr>
      </p:pic>
      <p:pic>
        <p:nvPicPr>
          <p:cNvPr id="33" name="Picture 32">
            <a:extLst>
              <a:ext uri="{FF2B5EF4-FFF2-40B4-BE49-F238E27FC236}">
                <a16:creationId xmlns:a16="http://schemas.microsoft.com/office/drawing/2014/main" id="{73679914-83AA-0B72-16AC-91DAE01F431E}"/>
              </a:ext>
            </a:extLst>
          </p:cNvPr>
          <p:cNvPicPr>
            <a:picLocks noChangeAspect="1"/>
          </p:cNvPicPr>
          <p:nvPr/>
        </p:nvPicPr>
        <p:blipFill>
          <a:blip r:embed="rId6"/>
          <a:stretch>
            <a:fillRect/>
          </a:stretch>
        </p:blipFill>
        <p:spPr>
          <a:xfrm>
            <a:off x="8556453" y="4406802"/>
            <a:ext cx="3396410" cy="1790700"/>
          </a:xfrm>
          <a:prstGeom prst="rect">
            <a:avLst/>
          </a:prstGeom>
        </p:spPr>
      </p:pic>
      <p:pic>
        <p:nvPicPr>
          <p:cNvPr id="11"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7"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338988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5280C1-F61B-681B-8B47-BCE8AA59271C}"/>
              </a:ext>
            </a:extLst>
          </p:cNvPr>
          <p:cNvSpPr/>
          <p:nvPr/>
        </p:nvSpPr>
        <p:spPr bwMode="auto">
          <a:xfrm>
            <a:off x="1068638" y="1972022"/>
            <a:ext cx="9866310" cy="4655047"/>
          </a:xfrm>
          <a:prstGeom prst="rect">
            <a:avLst/>
          </a:prstGeom>
          <a:solidFill>
            <a:schemeClr val="tx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3906E2DA-6FFA-42D9-8993-7BCD23AAE7CB}"/>
              </a:ext>
            </a:extLst>
          </p:cNvPr>
          <p:cNvSpPr>
            <a:spLocks noGrp="1"/>
          </p:cNvSpPr>
          <p:nvPr>
            <p:ph type="title"/>
          </p:nvPr>
        </p:nvSpPr>
        <p:spPr>
          <a:xfrm>
            <a:off x="1133482" y="-12528"/>
            <a:ext cx="11020418" cy="1356360"/>
          </a:xfrm>
        </p:spPr>
        <p:txBody>
          <a:bodyPr>
            <a:normAutofit fontScale="90000"/>
          </a:bodyPr>
          <a:lstStyle/>
          <a:p>
            <a:r>
              <a:rPr lang="en-US" dirty="0"/>
              <a:t>PIAA-Vortex combines the advantages of PIAA and Vortex coronagraphs</a:t>
            </a:r>
          </a:p>
        </p:txBody>
      </p:sp>
      <p:pic>
        <p:nvPicPr>
          <p:cNvPr id="89" name="Picture 88">
            <a:extLst>
              <a:ext uri="{FF2B5EF4-FFF2-40B4-BE49-F238E27FC236}">
                <a16:creationId xmlns:a16="http://schemas.microsoft.com/office/drawing/2014/main" id="{DA08AF96-C057-415A-B427-F2268CBFF7F3}"/>
              </a:ext>
            </a:extLst>
          </p:cNvPr>
          <p:cNvPicPr>
            <a:picLocks noChangeAspect="1"/>
          </p:cNvPicPr>
          <p:nvPr/>
        </p:nvPicPr>
        <p:blipFill>
          <a:blip r:embed="rId2"/>
          <a:stretch>
            <a:fillRect/>
          </a:stretch>
        </p:blipFill>
        <p:spPr>
          <a:xfrm>
            <a:off x="7675847" y="2844958"/>
            <a:ext cx="3205474" cy="2404105"/>
          </a:xfrm>
          <a:prstGeom prst="rect">
            <a:avLst/>
          </a:prstGeom>
        </p:spPr>
      </p:pic>
      <p:grpSp>
        <p:nvGrpSpPr>
          <p:cNvPr id="131" name="Group 130">
            <a:extLst>
              <a:ext uri="{FF2B5EF4-FFF2-40B4-BE49-F238E27FC236}">
                <a16:creationId xmlns:a16="http://schemas.microsoft.com/office/drawing/2014/main" id="{642CD3F6-BA28-1447-0365-3E82D165D822}"/>
              </a:ext>
            </a:extLst>
          </p:cNvPr>
          <p:cNvGrpSpPr>
            <a:grpSpLocks noChangeAspect="1"/>
          </p:cNvGrpSpPr>
          <p:nvPr/>
        </p:nvGrpSpPr>
        <p:grpSpPr>
          <a:xfrm>
            <a:off x="1199578" y="1993947"/>
            <a:ext cx="6219824" cy="4633122"/>
            <a:chOff x="2021944" y="1794957"/>
            <a:chExt cx="5618396" cy="4185121"/>
          </a:xfrm>
        </p:grpSpPr>
        <p:cxnSp>
          <p:nvCxnSpPr>
            <p:cNvPr id="132" name="Straight Connector 131">
              <a:extLst>
                <a:ext uri="{FF2B5EF4-FFF2-40B4-BE49-F238E27FC236}">
                  <a16:creationId xmlns:a16="http://schemas.microsoft.com/office/drawing/2014/main" id="{6DB62DF8-3EC1-3AC2-F615-4CAFC1B769B1}"/>
                </a:ext>
              </a:extLst>
            </p:cNvPr>
            <p:cNvCxnSpPr>
              <a:cxnSpLocks/>
            </p:cNvCxnSpPr>
            <p:nvPr/>
          </p:nvCxnSpPr>
          <p:spPr>
            <a:xfrm rot="10800000" flipV="1">
              <a:off x="3862747" y="2412643"/>
              <a:ext cx="914400" cy="5428"/>
            </a:xfrm>
            <a:prstGeom prst="line">
              <a:avLst/>
            </a:prstGeom>
            <a:noFill/>
            <a:ln w="38100" cap="flat" cmpd="sng" algn="ctr">
              <a:solidFill>
                <a:sysClr val="windowText" lastClr="000000"/>
              </a:solidFill>
              <a:prstDash val="solid"/>
            </a:ln>
            <a:effectLst/>
          </p:spPr>
        </p:cxnSp>
        <p:cxnSp>
          <p:nvCxnSpPr>
            <p:cNvPr id="133" name="Straight Connector 132">
              <a:extLst>
                <a:ext uri="{FF2B5EF4-FFF2-40B4-BE49-F238E27FC236}">
                  <a16:creationId xmlns:a16="http://schemas.microsoft.com/office/drawing/2014/main" id="{2710869C-BDE9-F3A5-BDB5-BEF629268632}"/>
                </a:ext>
              </a:extLst>
            </p:cNvPr>
            <p:cNvCxnSpPr>
              <a:cxnSpLocks/>
            </p:cNvCxnSpPr>
            <p:nvPr/>
          </p:nvCxnSpPr>
          <p:spPr>
            <a:xfrm rot="10800000">
              <a:off x="3873009" y="2781018"/>
              <a:ext cx="1234440" cy="1"/>
            </a:xfrm>
            <a:prstGeom prst="line">
              <a:avLst/>
            </a:prstGeom>
            <a:noFill/>
            <a:ln w="38100" cap="flat" cmpd="sng" algn="ctr">
              <a:solidFill>
                <a:sysClr val="windowText" lastClr="000000"/>
              </a:solidFill>
              <a:prstDash val="solid"/>
            </a:ln>
            <a:effectLst/>
          </p:spPr>
        </p:cxnSp>
        <p:cxnSp>
          <p:nvCxnSpPr>
            <p:cNvPr id="134" name="Straight Connector 133">
              <a:extLst>
                <a:ext uri="{FF2B5EF4-FFF2-40B4-BE49-F238E27FC236}">
                  <a16:creationId xmlns:a16="http://schemas.microsoft.com/office/drawing/2014/main" id="{AADAF117-EDE8-374D-A740-DD4DC56E8CEB}"/>
                </a:ext>
              </a:extLst>
            </p:cNvPr>
            <p:cNvCxnSpPr>
              <a:cxnSpLocks/>
            </p:cNvCxnSpPr>
            <p:nvPr/>
          </p:nvCxnSpPr>
          <p:spPr>
            <a:xfrm rot="8100000" flipV="1">
              <a:off x="3824103" y="3309540"/>
              <a:ext cx="1536192" cy="5428"/>
            </a:xfrm>
            <a:prstGeom prst="line">
              <a:avLst/>
            </a:prstGeom>
            <a:noFill/>
            <a:ln w="38100" cap="flat" cmpd="sng" algn="ctr">
              <a:solidFill>
                <a:sysClr val="windowText" lastClr="000000"/>
              </a:solidFill>
              <a:prstDash val="solid"/>
            </a:ln>
            <a:effectLst/>
          </p:spPr>
        </p:cxnSp>
        <p:cxnSp>
          <p:nvCxnSpPr>
            <p:cNvPr id="135" name="Straight Connector 134">
              <a:extLst>
                <a:ext uri="{FF2B5EF4-FFF2-40B4-BE49-F238E27FC236}">
                  <a16:creationId xmlns:a16="http://schemas.microsoft.com/office/drawing/2014/main" id="{99C2BC21-AAF6-7BE4-FD37-D4D5CB3A0F31}"/>
                </a:ext>
              </a:extLst>
            </p:cNvPr>
            <p:cNvCxnSpPr>
              <a:cxnSpLocks/>
            </p:cNvCxnSpPr>
            <p:nvPr/>
          </p:nvCxnSpPr>
          <p:spPr>
            <a:xfrm rot="8100000" flipV="1">
              <a:off x="3478869" y="2953110"/>
              <a:ext cx="1536192" cy="5428"/>
            </a:xfrm>
            <a:prstGeom prst="line">
              <a:avLst/>
            </a:prstGeom>
            <a:noFill/>
            <a:ln w="38100" cap="flat" cmpd="sng" algn="ctr">
              <a:solidFill>
                <a:sysClr val="windowText" lastClr="000000"/>
              </a:solidFill>
              <a:prstDash val="solid"/>
            </a:ln>
            <a:effectLst/>
          </p:spPr>
        </p:cxnSp>
        <p:sp>
          <p:nvSpPr>
            <p:cNvPr id="136" name="TextBox 135">
              <a:extLst>
                <a:ext uri="{FF2B5EF4-FFF2-40B4-BE49-F238E27FC236}">
                  <a16:creationId xmlns:a16="http://schemas.microsoft.com/office/drawing/2014/main" id="{CA3AF2F0-B678-1841-54DE-93647EFBC8FC}"/>
                </a:ext>
              </a:extLst>
            </p:cNvPr>
            <p:cNvSpPr txBox="1"/>
            <p:nvPr/>
          </p:nvSpPr>
          <p:spPr>
            <a:xfrm>
              <a:off x="4426316" y="4022891"/>
              <a:ext cx="220445" cy="1661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(A)</a:t>
              </a:r>
            </a:p>
          </p:txBody>
        </p:sp>
        <p:sp>
          <p:nvSpPr>
            <p:cNvPr id="137" name="TextBox 136">
              <a:extLst>
                <a:ext uri="{FF2B5EF4-FFF2-40B4-BE49-F238E27FC236}">
                  <a16:creationId xmlns:a16="http://schemas.microsoft.com/office/drawing/2014/main" id="{1A622E64-0EF9-49D3-D0C6-0DEA4BBD37C2}"/>
                </a:ext>
              </a:extLst>
            </p:cNvPr>
            <p:cNvSpPr txBox="1"/>
            <p:nvPr/>
          </p:nvSpPr>
          <p:spPr>
            <a:xfrm>
              <a:off x="5210348" y="4014137"/>
              <a:ext cx="216598" cy="1661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(B)</a:t>
              </a:r>
            </a:p>
          </p:txBody>
        </p:sp>
        <p:sp>
          <p:nvSpPr>
            <p:cNvPr id="138" name="TextBox 137">
              <a:extLst>
                <a:ext uri="{FF2B5EF4-FFF2-40B4-BE49-F238E27FC236}">
                  <a16:creationId xmlns:a16="http://schemas.microsoft.com/office/drawing/2014/main" id="{2BC2A789-E835-6E88-FED8-A7AF5CDF31E2}"/>
                </a:ext>
              </a:extLst>
            </p:cNvPr>
            <p:cNvSpPr txBox="1"/>
            <p:nvPr/>
          </p:nvSpPr>
          <p:spPr>
            <a:xfrm>
              <a:off x="6241237" y="4037247"/>
              <a:ext cx="215636" cy="1661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(C)</a:t>
              </a:r>
            </a:p>
          </p:txBody>
        </p:sp>
        <p:sp>
          <p:nvSpPr>
            <p:cNvPr id="139" name="TextBox 138">
              <a:extLst>
                <a:ext uri="{FF2B5EF4-FFF2-40B4-BE49-F238E27FC236}">
                  <a16:creationId xmlns:a16="http://schemas.microsoft.com/office/drawing/2014/main" id="{22160A31-BE7C-0003-535E-61BE60DBA5AF}"/>
                </a:ext>
              </a:extLst>
            </p:cNvPr>
            <p:cNvSpPr txBox="1"/>
            <p:nvPr/>
          </p:nvSpPr>
          <p:spPr>
            <a:xfrm>
              <a:off x="7186295" y="4027196"/>
              <a:ext cx="453024" cy="2876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(D)</a:t>
              </a:r>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BABF12A3-A618-3EC8-2D12-3BB4E2A92FC3}"/>
                    </a:ext>
                  </a:extLst>
                </p:cNvPr>
                <p:cNvSpPr txBox="1"/>
                <p:nvPr/>
              </p:nvSpPr>
              <p:spPr>
                <a:xfrm>
                  <a:off x="3830734" y="4257337"/>
                  <a:ext cx="136461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rPr>
                    <a:t>PIAA-Apodized Pupil Plane</a:t>
                  </a: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𝐴</m:t>
                        </m:r>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𝑥</m:t>
                            </m:r>
                          </m:e>
                        </m:acc>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𝑦</m:t>
                            </m:r>
                          </m:e>
                        </m:acc>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endParaRPr>
                </a:p>
              </p:txBody>
            </p:sp>
          </mc:Choice>
          <mc:Fallback xmlns="">
            <p:sp>
              <p:nvSpPr>
                <p:cNvPr id="46" name="TextBox 45">
                  <a:extLst>
                    <a:ext uri="{FF2B5EF4-FFF2-40B4-BE49-F238E27FC236}">
                      <a16:creationId xmlns:a16="http://schemas.microsoft.com/office/drawing/2014/main" id="{CAF8F5FC-78A8-4548-9A8D-F60BFC758FAA}"/>
                    </a:ext>
                  </a:extLst>
                </p:cNvPr>
                <p:cNvSpPr txBox="1">
                  <a:spLocks noRot="1" noChangeAspect="1" noMove="1" noResize="1" noEditPoints="1" noAdjustHandles="1" noChangeArrowheads="1" noChangeShapeType="1" noTextEdit="1"/>
                </p:cNvSpPr>
                <p:nvPr/>
              </p:nvSpPr>
              <p:spPr>
                <a:xfrm>
                  <a:off x="3830734" y="4257337"/>
                  <a:ext cx="1364616" cy="553998"/>
                </a:xfrm>
                <a:prstGeom prst="rect">
                  <a:avLst/>
                </a:prstGeom>
                <a:blipFill>
                  <a:blip r:embed="rId3"/>
                  <a:stretch>
                    <a:fillRect/>
                  </a:stretch>
                </a:blipFill>
              </p:spPr>
              <p:txBody>
                <a:bodyPr/>
                <a:lstStyle/>
                <a:p>
                  <a:r>
                    <a:rPr lang="en-US">
                      <a:noFill/>
                    </a:rPr>
                    <a:t> </a:t>
                  </a:r>
                </a:p>
              </p:txBody>
            </p:sp>
          </mc:Fallback>
        </mc:AlternateContent>
        <p:sp>
          <p:nvSpPr>
            <p:cNvPr id="141" name="TextBox 140">
              <a:extLst>
                <a:ext uri="{FF2B5EF4-FFF2-40B4-BE49-F238E27FC236}">
                  <a16:creationId xmlns:a16="http://schemas.microsoft.com/office/drawing/2014/main" id="{CB25506B-1971-7FF0-E1E3-718C71AF38D0}"/>
                </a:ext>
              </a:extLst>
            </p:cNvPr>
            <p:cNvSpPr txBox="1"/>
            <p:nvPr/>
          </p:nvSpPr>
          <p:spPr>
            <a:xfrm>
              <a:off x="6029212" y="4257337"/>
              <a:ext cx="72167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entury Gothic" panose="020F0302020204030204"/>
                  <a:ea typeface="+mn-ea"/>
                  <a:cs typeface="+mn-cs"/>
                </a:rPr>
                <a:t>Lyot</a:t>
              </a:r>
              <a:r>
                <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rPr>
                <a:t> Stop</a:t>
              </a:r>
            </a:p>
          </p:txBody>
        </p:sp>
        <p:sp>
          <p:nvSpPr>
            <p:cNvPr id="142" name="TextBox 141">
              <a:extLst>
                <a:ext uri="{FF2B5EF4-FFF2-40B4-BE49-F238E27FC236}">
                  <a16:creationId xmlns:a16="http://schemas.microsoft.com/office/drawing/2014/main" id="{347713CB-BB2F-AA51-703E-9A82E549517D}"/>
                </a:ext>
              </a:extLst>
            </p:cNvPr>
            <p:cNvSpPr txBox="1"/>
            <p:nvPr/>
          </p:nvSpPr>
          <p:spPr>
            <a:xfrm>
              <a:off x="5147817" y="4211275"/>
              <a:ext cx="553357"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rPr>
                <a:t>Vortex</a:t>
              </a:r>
            </a:p>
          </p:txBody>
        </p:sp>
        <p:sp>
          <p:nvSpPr>
            <p:cNvPr id="143" name="TextBox 142">
              <a:extLst>
                <a:ext uri="{FF2B5EF4-FFF2-40B4-BE49-F238E27FC236}">
                  <a16:creationId xmlns:a16="http://schemas.microsoft.com/office/drawing/2014/main" id="{1B50AC2D-A62F-8A36-B255-C64D92A0651D}"/>
                </a:ext>
              </a:extLst>
            </p:cNvPr>
            <p:cNvSpPr txBox="1"/>
            <p:nvPr/>
          </p:nvSpPr>
          <p:spPr>
            <a:xfrm>
              <a:off x="4805641" y="4054004"/>
              <a:ext cx="198324" cy="1661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494BA"/>
                  </a:solidFill>
                  <a:effectLst/>
                  <a:uLnTx/>
                  <a:uFillTx/>
                  <a:latin typeface="Century Gothic" panose="020F0302020204030204"/>
                  <a:ea typeface="+mn-ea"/>
                  <a:cs typeface="+mn-cs"/>
                </a:rPr>
                <a:t>FT</a:t>
              </a:r>
            </a:p>
          </p:txBody>
        </p:sp>
        <p:sp>
          <p:nvSpPr>
            <p:cNvPr id="144" name="Rectangle 143">
              <a:extLst>
                <a:ext uri="{FF2B5EF4-FFF2-40B4-BE49-F238E27FC236}">
                  <a16:creationId xmlns:a16="http://schemas.microsoft.com/office/drawing/2014/main" id="{955B3DA6-3808-B72F-1E35-F298D01EDDCA}"/>
                </a:ext>
              </a:extLst>
            </p:cNvPr>
            <p:cNvSpPr/>
            <p:nvPr/>
          </p:nvSpPr>
          <p:spPr>
            <a:xfrm>
              <a:off x="5636667" y="4027455"/>
              <a:ext cx="198324" cy="1661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494BA"/>
                  </a:solidFill>
                  <a:effectLst/>
                  <a:uLnTx/>
                  <a:uFillTx/>
                  <a:latin typeface="Century Gothic" panose="020F0302020204030204"/>
                  <a:ea typeface="+mn-ea"/>
                  <a:cs typeface="+mn-cs"/>
                </a:rPr>
                <a:t>FT</a:t>
              </a:r>
            </a:p>
          </p:txBody>
        </p:sp>
        <p:sp>
          <p:nvSpPr>
            <p:cNvPr id="145" name="Rectangle 144">
              <a:extLst>
                <a:ext uri="{FF2B5EF4-FFF2-40B4-BE49-F238E27FC236}">
                  <a16:creationId xmlns:a16="http://schemas.microsoft.com/office/drawing/2014/main" id="{7812B947-3B9F-2F7A-1A4B-E8067ECF6E29}"/>
                </a:ext>
              </a:extLst>
            </p:cNvPr>
            <p:cNvSpPr/>
            <p:nvPr/>
          </p:nvSpPr>
          <p:spPr>
            <a:xfrm>
              <a:off x="6820449" y="3993274"/>
              <a:ext cx="198324" cy="1661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494BA"/>
                  </a:solidFill>
                  <a:effectLst/>
                  <a:uLnTx/>
                  <a:uFillTx/>
                  <a:latin typeface="Century Gothic" panose="020F0302020204030204"/>
                  <a:ea typeface="+mn-ea"/>
                  <a:cs typeface="+mn-cs"/>
                </a:rPr>
                <a:t>FT</a:t>
              </a:r>
            </a:p>
          </p:txBody>
        </p:sp>
        <p:cxnSp>
          <p:nvCxnSpPr>
            <p:cNvPr id="146" name="Straight Connector 145">
              <a:extLst>
                <a:ext uri="{FF2B5EF4-FFF2-40B4-BE49-F238E27FC236}">
                  <a16:creationId xmlns:a16="http://schemas.microsoft.com/office/drawing/2014/main" id="{FF711C25-1E12-AD0B-C612-29596ECCC745}"/>
                </a:ext>
              </a:extLst>
            </p:cNvPr>
            <p:cNvCxnSpPr>
              <a:cxnSpLocks/>
            </p:cNvCxnSpPr>
            <p:nvPr/>
          </p:nvCxnSpPr>
          <p:spPr>
            <a:xfrm rot="10800000" flipV="1">
              <a:off x="3708624" y="3488626"/>
              <a:ext cx="3209544" cy="5428"/>
            </a:xfrm>
            <a:prstGeom prst="line">
              <a:avLst/>
            </a:prstGeom>
            <a:noFill/>
            <a:ln w="38100" cap="flat" cmpd="sng" algn="ctr">
              <a:solidFill>
                <a:sysClr val="windowText" lastClr="000000"/>
              </a:solidFill>
              <a:prstDash val="solid"/>
            </a:ln>
            <a:effectLst/>
          </p:spPr>
        </p:cxnSp>
        <p:cxnSp>
          <p:nvCxnSpPr>
            <p:cNvPr id="147" name="Straight Connector 146">
              <a:extLst>
                <a:ext uri="{FF2B5EF4-FFF2-40B4-BE49-F238E27FC236}">
                  <a16:creationId xmlns:a16="http://schemas.microsoft.com/office/drawing/2014/main" id="{E3BC8CA3-22E6-DF5C-5736-54BE099D25A5}"/>
                </a:ext>
              </a:extLst>
            </p:cNvPr>
            <p:cNvCxnSpPr>
              <a:cxnSpLocks/>
            </p:cNvCxnSpPr>
            <p:nvPr/>
          </p:nvCxnSpPr>
          <p:spPr>
            <a:xfrm rot="10800000">
              <a:off x="4054268" y="3857002"/>
              <a:ext cx="2863900" cy="1"/>
            </a:xfrm>
            <a:prstGeom prst="line">
              <a:avLst/>
            </a:prstGeom>
            <a:noFill/>
            <a:ln w="38100" cap="flat" cmpd="sng" algn="ctr">
              <a:solidFill>
                <a:sysClr val="windowText" lastClr="000000"/>
              </a:solidFill>
              <a:prstDash val="solid"/>
            </a:ln>
            <a:effectLst/>
          </p:spPr>
        </p:cxnSp>
        <p:cxnSp>
          <p:nvCxnSpPr>
            <p:cNvPr id="148" name="Straight Connector 147">
              <a:extLst>
                <a:ext uri="{FF2B5EF4-FFF2-40B4-BE49-F238E27FC236}">
                  <a16:creationId xmlns:a16="http://schemas.microsoft.com/office/drawing/2014/main" id="{D8BAAB0A-4983-947B-D990-09FE912731CD}"/>
                </a:ext>
              </a:extLst>
            </p:cNvPr>
            <p:cNvCxnSpPr>
              <a:cxnSpLocks/>
            </p:cNvCxnSpPr>
            <p:nvPr/>
          </p:nvCxnSpPr>
          <p:spPr>
            <a:xfrm>
              <a:off x="4902315" y="3488623"/>
              <a:ext cx="862772" cy="0"/>
            </a:xfrm>
            <a:prstGeom prst="line">
              <a:avLst/>
            </a:prstGeom>
            <a:noFill/>
            <a:ln w="50800" cap="flat" cmpd="sng" algn="ctr">
              <a:solidFill>
                <a:sysClr val="window" lastClr="FFFFFF"/>
              </a:solidFill>
              <a:prstDash val="solid"/>
            </a:ln>
            <a:effectLst/>
          </p:spPr>
        </p:cxnSp>
        <p:cxnSp>
          <p:nvCxnSpPr>
            <p:cNvPr id="149" name="Straight Connector 148">
              <a:extLst>
                <a:ext uri="{FF2B5EF4-FFF2-40B4-BE49-F238E27FC236}">
                  <a16:creationId xmlns:a16="http://schemas.microsoft.com/office/drawing/2014/main" id="{3F652106-0F98-3380-25F0-0FA318D3E669}"/>
                </a:ext>
              </a:extLst>
            </p:cNvPr>
            <p:cNvCxnSpPr>
              <a:cxnSpLocks/>
            </p:cNvCxnSpPr>
            <p:nvPr/>
          </p:nvCxnSpPr>
          <p:spPr>
            <a:xfrm>
              <a:off x="4894475" y="3857002"/>
              <a:ext cx="862772" cy="0"/>
            </a:xfrm>
            <a:prstGeom prst="line">
              <a:avLst/>
            </a:prstGeom>
            <a:noFill/>
            <a:ln w="44450" cap="flat" cmpd="sng" algn="ctr">
              <a:solidFill>
                <a:sysClr val="window" lastClr="FFFFFF"/>
              </a:solidFill>
              <a:prstDash val="solid"/>
            </a:ln>
            <a:effectLst/>
          </p:spPr>
        </p:cxnSp>
        <p:cxnSp>
          <p:nvCxnSpPr>
            <p:cNvPr id="150" name="Straight Connector 149">
              <a:extLst>
                <a:ext uri="{FF2B5EF4-FFF2-40B4-BE49-F238E27FC236}">
                  <a16:creationId xmlns:a16="http://schemas.microsoft.com/office/drawing/2014/main" id="{BD9390A7-DD84-436B-66CE-1305E9940986}"/>
                </a:ext>
              </a:extLst>
            </p:cNvPr>
            <p:cNvCxnSpPr/>
            <p:nvPr/>
          </p:nvCxnSpPr>
          <p:spPr>
            <a:xfrm>
              <a:off x="4902314" y="3488628"/>
              <a:ext cx="854933" cy="370510"/>
            </a:xfrm>
            <a:prstGeom prst="line">
              <a:avLst/>
            </a:prstGeom>
            <a:noFill/>
            <a:ln w="38100" cap="flat" cmpd="sng" algn="ctr">
              <a:solidFill>
                <a:sysClr val="windowText" lastClr="000000"/>
              </a:solidFill>
              <a:prstDash val="solid"/>
            </a:ln>
            <a:effectLst/>
          </p:spPr>
        </p:cxnSp>
        <p:cxnSp>
          <p:nvCxnSpPr>
            <p:cNvPr id="151" name="Straight Connector 150">
              <a:extLst>
                <a:ext uri="{FF2B5EF4-FFF2-40B4-BE49-F238E27FC236}">
                  <a16:creationId xmlns:a16="http://schemas.microsoft.com/office/drawing/2014/main" id="{166EAC28-E70E-4E22-C3D9-410E22EA9E15}"/>
                </a:ext>
              </a:extLst>
            </p:cNvPr>
            <p:cNvCxnSpPr>
              <a:cxnSpLocks/>
            </p:cNvCxnSpPr>
            <p:nvPr/>
          </p:nvCxnSpPr>
          <p:spPr>
            <a:xfrm flipV="1">
              <a:off x="4902314" y="3488627"/>
              <a:ext cx="854933" cy="370511"/>
            </a:xfrm>
            <a:prstGeom prst="line">
              <a:avLst/>
            </a:prstGeom>
            <a:noFill/>
            <a:ln w="38100" cap="flat" cmpd="sng" algn="ctr">
              <a:solidFill>
                <a:sysClr val="windowText" lastClr="000000"/>
              </a:solidFill>
              <a:prstDash val="solid"/>
            </a:ln>
            <a:effectLst/>
          </p:spPr>
        </p:cxnSp>
        <p:cxnSp>
          <p:nvCxnSpPr>
            <p:cNvPr id="152" name="Straight Connector 151">
              <a:extLst>
                <a:ext uri="{FF2B5EF4-FFF2-40B4-BE49-F238E27FC236}">
                  <a16:creationId xmlns:a16="http://schemas.microsoft.com/office/drawing/2014/main" id="{825BF131-BF4A-7DD3-2734-64624C0428C3}"/>
                </a:ext>
              </a:extLst>
            </p:cNvPr>
            <p:cNvCxnSpPr>
              <a:cxnSpLocks/>
            </p:cNvCxnSpPr>
            <p:nvPr/>
          </p:nvCxnSpPr>
          <p:spPr>
            <a:xfrm>
              <a:off x="6918169" y="3488628"/>
              <a:ext cx="452707" cy="186801"/>
            </a:xfrm>
            <a:prstGeom prst="line">
              <a:avLst/>
            </a:prstGeom>
            <a:noFill/>
            <a:ln w="38100" cap="flat" cmpd="sng" algn="ctr">
              <a:solidFill>
                <a:sysClr val="windowText" lastClr="000000"/>
              </a:solidFill>
              <a:prstDash val="solid"/>
            </a:ln>
            <a:effectLst/>
          </p:spPr>
        </p:cxnSp>
        <p:cxnSp>
          <p:nvCxnSpPr>
            <p:cNvPr id="153" name="Straight Connector 152">
              <a:extLst>
                <a:ext uri="{FF2B5EF4-FFF2-40B4-BE49-F238E27FC236}">
                  <a16:creationId xmlns:a16="http://schemas.microsoft.com/office/drawing/2014/main" id="{39D82E4A-F037-0970-190A-C3866B18BA08}"/>
                </a:ext>
              </a:extLst>
            </p:cNvPr>
            <p:cNvCxnSpPr>
              <a:cxnSpLocks/>
            </p:cNvCxnSpPr>
            <p:nvPr/>
          </p:nvCxnSpPr>
          <p:spPr>
            <a:xfrm flipV="1">
              <a:off x="6918168" y="3671030"/>
              <a:ext cx="452707" cy="188108"/>
            </a:xfrm>
            <a:prstGeom prst="line">
              <a:avLst/>
            </a:prstGeom>
            <a:noFill/>
            <a:ln w="38100" cap="flat" cmpd="sng" algn="ctr">
              <a:solidFill>
                <a:sysClr val="windowText" lastClr="000000"/>
              </a:solidFill>
              <a:prstDash val="solid"/>
            </a:ln>
            <a:effectLst/>
          </p:spPr>
        </p:cxnSp>
        <p:cxnSp>
          <p:nvCxnSpPr>
            <p:cNvPr id="154" name="Straight Connector 153">
              <a:extLst>
                <a:ext uri="{FF2B5EF4-FFF2-40B4-BE49-F238E27FC236}">
                  <a16:creationId xmlns:a16="http://schemas.microsoft.com/office/drawing/2014/main" id="{C0A71A54-7BBD-4B7B-99B1-08F5D4DAD1F5}"/>
                </a:ext>
              </a:extLst>
            </p:cNvPr>
            <p:cNvCxnSpPr>
              <a:cxnSpLocks/>
            </p:cNvCxnSpPr>
            <p:nvPr/>
          </p:nvCxnSpPr>
          <p:spPr>
            <a:xfrm>
              <a:off x="4530921" y="3490172"/>
              <a:ext cx="0" cy="380962"/>
            </a:xfrm>
            <a:prstGeom prst="line">
              <a:avLst/>
            </a:prstGeom>
            <a:noFill/>
            <a:ln w="38100" cap="flat" cmpd="sng" algn="ctr">
              <a:solidFill>
                <a:srgbClr val="FF0000"/>
              </a:solidFill>
              <a:prstDash val="solid"/>
            </a:ln>
            <a:effectLst/>
          </p:spPr>
        </p:cxnSp>
        <p:cxnSp>
          <p:nvCxnSpPr>
            <p:cNvPr id="155" name="Straight Connector 154">
              <a:extLst>
                <a:ext uri="{FF2B5EF4-FFF2-40B4-BE49-F238E27FC236}">
                  <a16:creationId xmlns:a16="http://schemas.microsoft.com/office/drawing/2014/main" id="{0E04B746-965C-FF97-E009-593C81B73059}"/>
                </a:ext>
              </a:extLst>
            </p:cNvPr>
            <p:cNvCxnSpPr>
              <a:cxnSpLocks/>
            </p:cNvCxnSpPr>
            <p:nvPr/>
          </p:nvCxnSpPr>
          <p:spPr>
            <a:xfrm>
              <a:off x="5333700" y="3488626"/>
              <a:ext cx="0" cy="380962"/>
            </a:xfrm>
            <a:prstGeom prst="line">
              <a:avLst/>
            </a:prstGeom>
            <a:noFill/>
            <a:ln w="38100" cap="flat" cmpd="sng" algn="ctr">
              <a:solidFill>
                <a:srgbClr val="FF0000"/>
              </a:solidFill>
              <a:prstDash val="solid"/>
            </a:ln>
            <a:effectLst/>
          </p:spPr>
        </p:cxnSp>
        <p:cxnSp>
          <p:nvCxnSpPr>
            <p:cNvPr id="156" name="Straight Connector 155">
              <a:extLst>
                <a:ext uri="{FF2B5EF4-FFF2-40B4-BE49-F238E27FC236}">
                  <a16:creationId xmlns:a16="http://schemas.microsoft.com/office/drawing/2014/main" id="{069E9AFE-9081-AE5C-77BE-8A5D94D8F2AA}"/>
                </a:ext>
              </a:extLst>
            </p:cNvPr>
            <p:cNvCxnSpPr>
              <a:cxnSpLocks/>
            </p:cNvCxnSpPr>
            <p:nvPr/>
          </p:nvCxnSpPr>
          <p:spPr>
            <a:xfrm>
              <a:off x="6356957" y="3488626"/>
              <a:ext cx="0" cy="380962"/>
            </a:xfrm>
            <a:prstGeom prst="line">
              <a:avLst/>
            </a:prstGeom>
            <a:noFill/>
            <a:ln w="38100" cap="flat" cmpd="sng" algn="ctr">
              <a:solidFill>
                <a:srgbClr val="FF0000"/>
              </a:solidFill>
              <a:prstDash val="solid"/>
            </a:ln>
            <a:effectLst/>
          </p:spPr>
        </p:cxnSp>
        <p:sp>
          <p:nvSpPr>
            <p:cNvPr id="157" name="TextBox 156">
              <a:extLst>
                <a:ext uri="{FF2B5EF4-FFF2-40B4-BE49-F238E27FC236}">
                  <a16:creationId xmlns:a16="http://schemas.microsoft.com/office/drawing/2014/main" id="{551ED7C1-83B7-7A30-E4A0-8CC311EC131E}"/>
                </a:ext>
              </a:extLst>
            </p:cNvPr>
            <p:cNvSpPr txBox="1"/>
            <p:nvPr/>
          </p:nvSpPr>
          <p:spPr>
            <a:xfrm>
              <a:off x="7101411" y="4190332"/>
              <a:ext cx="53892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rPr>
                <a:t>Image</a:t>
              </a:r>
            </a:p>
          </p:txBody>
        </p:sp>
        <p:cxnSp>
          <p:nvCxnSpPr>
            <p:cNvPr id="158" name="Straight Arrow Connector 157">
              <a:extLst>
                <a:ext uri="{FF2B5EF4-FFF2-40B4-BE49-F238E27FC236}">
                  <a16:creationId xmlns:a16="http://schemas.microsoft.com/office/drawing/2014/main" id="{8CBA406C-F085-7E0F-8AC2-46674D00D7BE}"/>
                </a:ext>
              </a:extLst>
            </p:cNvPr>
            <p:cNvCxnSpPr/>
            <p:nvPr/>
          </p:nvCxnSpPr>
          <p:spPr>
            <a:xfrm>
              <a:off x="4902314" y="3323557"/>
              <a:ext cx="0" cy="694944"/>
            </a:xfrm>
            <a:prstGeom prst="straightConnector1">
              <a:avLst/>
            </a:prstGeom>
            <a:noFill/>
            <a:ln w="38100" cap="flat" cmpd="sng" algn="ctr">
              <a:solidFill>
                <a:srgbClr val="3494BA"/>
              </a:solidFill>
              <a:prstDash val="solid"/>
              <a:headEnd type="triangle"/>
              <a:tailEnd type="triangle"/>
            </a:ln>
            <a:effectLst/>
          </p:spPr>
        </p:cxnSp>
        <p:cxnSp>
          <p:nvCxnSpPr>
            <p:cNvPr id="159" name="Straight Arrow Connector 158">
              <a:extLst>
                <a:ext uri="{FF2B5EF4-FFF2-40B4-BE49-F238E27FC236}">
                  <a16:creationId xmlns:a16="http://schemas.microsoft.com/office/drawing/2014/main" id="{553B94D8-297D-27D5-CA0A-F65CB82BCA26}"/>
                </a:ext>
              </a:extLst>
            </p:cNvPr>
            <p:cNvCxnSpPr/>
            <p:nvPr/>
          </p:nvCxnSpPr>
          <p:spPr>
            <a:xfrm>
              <a:off x="5756260" y="3333181"/>
              <a:ext cx="0" cy="694944"/>
            </a:xfrm>
            <a:prstGeom prst="straightConnector1">
              <a:avLst/>
            </a:prstGeom>
            <a:noFill/>
            <a:ln w="38100" cap="flat" cmpd="sng" algn="ctr">
              <a:solidFill>
                <a:srgbClr val="3494BA"/>
              </a:solidFill>
              <a:prstDash val="solid"/>
              <a:headEnd type="triangle"/>
              <a:tailEnd type="triangle"/>
            </a:ln>
            <a:effectLst/>
          </p:spPr>
        </p:cxnSp>
        <p:cxnSp>
          <p:nvCxnSpPr>
            <p:cNvPr id="160" name="Straight Arrow Connector 159">
              <a:extLst>
                <a:ext uri="{FF2B5EF4-FFF2-40B4-BE49-F238E27FC236}">
                  <a16:creationId xmlns:a16="http://schemas.microsoft.com/office/drawing/2014/main" id="{927B335C-C3F8-934F-2AD6-AFDEB7E6D6CC}"/>
                </a:ext>
              </a:extLst>
            </p:cNvPr>
            <p:cNvCxnSpPr/>
            <p:nvPr/>
          </p:nvCxnSpPr>
          <p:spPr>
            <a:xfrm>
              <a:off x="6918168" y="3333181"/>
              <a:ext cx="0" cy="694944"/>
            </a:xfrm>
            <a:prstGeom prst="straightConnector1">
              <a:avLst/>
            </a:prstGeom>
            <a:noFill/>
            <a:ln w="38100" cap="flat" cmpd="sng" algn="ctr">
              <a:solidFill>
                <a:srgbClr val="3494BA"/>
              </a:solidFill>
              <a:prstDash val="solid"/>
              <a:headEnd type="triangle"/>
              <a:tailEnd type="triangle"/>
            </a:ln>
            <a:effectLst/>
          </p:spPr>
        </p:cxnSp>
        <p:grpSp>
          <p:nvGrpSpPr>
            <p:cNvPr id="161" name="Group 160">
              <a:extLst>
                <a:ext uri="{FF2B5EF4-FFF2-40B4-BE49-F238E27FC236}">
                  <a16:creationId xmlns:a16="http://schemas.microsoft.com/office/drawing/2014/main" id="{CEA564B5-1152-319B-4111-1023B574699F}"/>
                </a:ext>
              </a:extLst>
            </p:cNvPr>
            <p:cNvGrpSpPr/>
            <p:nvPr/>
          </p:nvGrpSpPr>
          <p:grpSpPr>
            <a:xfrm rot="8100000">
              <a:off x="4941163" y="2314009"/>
              <a:ext cx="93269" cy="493776"/>
              <a:chOff x="1445493" y="4674994"/>
              <a:chExt cx="462654" cy="1912678"/>
            </a:xfrm>
          </p:grpSpPr>
          <p:cxnSp>
            <p:nvCxnSpPr>
              <p:cNvPr id="171" name="Connector: Curved 170">
                <a:extLst>
                  <a:ext uri="{FF2B5EF4-FFF2-40B4-BE49-F238E27FC236}">
                    <a16:creationId xmlns:a16="http://schemas.microsoft.com/office/drawing/2014/main" id="{2D2F8358-D23F-6E2B-7359-56140249E217}"/>
                  </a:ext>
                </a:extLst>
              </p:cNvPr>
              <p:cNvCxnSpPr>
                <a:cxnSpLocks/>
              </p:cNvCxnSpPr>
              <p:nvPr/>
            </p:nvCxnSpPr>
            <p:spPr>
              <a:xfrm rot="16200000" flipH="1">
                <a:off x="1199017" y="5878542"/>
                <a:ext cx="955606" cy="462654"/>
              </a:xfrm>
              <a:prstGeom prst="curvedConnector3">
                <a:avLst>
                  <a:gd name="adj1" fmla="val 17778"/>
                </a:avLst>
              </a:prstGeom>
              <a:noFill/>
              <a:ln w="38100" cap="flat" cmpd="sng" algn="ctr">
                <a:solidFill>
                  <a:srgbClr val="FF0000"/>
                </a:solidFill>
                <a:prstDash val="solid"/>
              </a:ln>
              <a:effectLst/>
            </p:spPr>
          </p:cxnSp>
          <p:cxnSp>
            <p:nvCxnSpPr>
              <p:cNvPr id="172" name="Connector: Curved 171">
                <a:extLst>
                  <a:ext uri="{FF2B5EF4-FFF2-40B4-BE49-F238E27FC236}">
                    <a16:creationId xmlns:a16="http://schemas.microsoft.com/office/drawing/2014/main" id="{A7CF0F2B-5E6A-B066-4008-F0CE2B6A6F19}"/>
                  </a:ext>
                </a:extLst>
              </p:cNvPr>
              <p:cNvCxnSpPr>
                <a:cxnSpLocks/>
              </p:cNvCxnSpPr>
              <p:nvPr/>
            </p:nvCxnSpPr>
            <p:spPr>
              <a:xfrm rot="16200000" flipH="1">
                <a:off x="1199017" y="4921470"/>
                <a:ext cx="955606" cy="462654"/>
              </a:xfrm>
              <a:prstGeom prst="curvedConnector3">
                <a:avLst>
                  <a:gd name="adj1" fmla="val 17778"/>
                </a:avLst>
              </a:prstGeom>
              <a:noFill/>
              <a:ln w="38100" cap="flat" cmpd="sng" algn="ctr">
                <a:solidFill>
                  <a:srgbClr val="FF0000"/>
                </a:solidFill>
                <a:prstDash val="solid"/>
              </a:ln>
              <a:effectLst>
                <a:outerShdw blurRad="50800" dist="50800" dir="5400000" algn="ctr" rotWithShape="0">
                  <a:srgbClr val="FF0000"/>
                </a:outerShdw>
              </a:effectLst>
              <a:scene3d>
                <a:camera prst="perspectiveFront" fov="0">
                  <a:rot lat="0" lon="10800000" rev="0"/>
                </a:camera>
                <a:lightRig rig="brightRoom" dir="t"/>
              </a:scene3d>
              <a:sp3d prstMaterial="matte"/>
            </p:spPr>
          </p:cxnSp>
        </p:grpSp>
        <p:grpSp>
          <p:nvGrpSpPr>
            <p:cNvPr id="162" name="Group 161">
              <a:extLst>
                <a:ext uri="{FF2B5EF4-FFF2-40B4-BE49-F238E27FC236}">
                  <a16:creationId xmlns:a16="http://schemas.microsoft.com/office/drawing/2014/main" id="{40ACAB34-296C-4488-D6DE-01271226D530}"/>
                </a:ext>
              </a:extLst>
            </p:cNvPr>
            <p:cNvGrpSpPr/>
            <p:nvPr/>
          </p:nvGrpSpPr>
          <p:grpSpPr>
            <a:xfrm rot="18900000">
              <a:off x="3799037" y="3454554"/>
              <a:ext cx="92807" cy="493776"/>
              <a:chOff x="1908147" y="1517787"/>
              <a:chExt cx="471985" cy="1911213"/>
            </a:xfrm>
          </p:grpSpPr>
          <p:cxnSp>
            <p:nvCxnSpPr>
              <p:cNvPr id="169" name="Connector: Curved 168">
                <a:extLst>
                  <a:ext uri="{FF2B5EF4-FFF2-40B4-BE49-F238E27FC236}">
                    <a16:creationId xmlns:a16="http://schemas.microsoft.com/office/drawing/2014/main" id="{A797DC39-0ED3-C13E-DDE3-02A62324BD72}"/>
                  </a:ext>
                </a:extLst>
              </p:cNvPr>
              <p:cNvCxnSpPr>
                <a:cxnSpLocks/>
              </p:cNvCxnSpPr>
              <p:nvPr/>
            </p:nvCxnSpPr>
            <p:spPr>
              <a:xfrm rot="16200000" flipH="1">
                <a:off x="1661671" y="2719870"/>
                <a:ext cx="955606" cy="462654"/>
              </a:xfrm>
              <a:prstGeom prst="curvedConnector3">
                <a:avLst>
                  <a:gd name="adj1" fmla="val 50000"/>
                </a:avLst>
              </a:prstGeom>
              <a:noFill/>
              <a:ln w="38100" cap="flat" cmpd="sng" algn="ctr">
                <a:solidFill>
                  <a:srgbClr val="FF0000"/>
                </a:solidFill>
                <a:prstDash val="solid"/>
              </a:ln>
              <a:effectLst/>
            </p:spPr>
          </p:cxnSp>
          <p:cxnSp>
            <p:nvCxnSpPr>
              <p:cNvPr id="170" name="Connector: Curved 169">
                <a:extLst>
                  <a:ext uri="{FF2B5EF4-FFF2-40B4-BE49-F238E27FC236}">
                    <a16:creationId xmlns:a16="http://schemas.microsoft.com/office/drawing/2014/main" id="{66F9484C-61E1-D6EA-3DDF-6B9EC00A62C0}"/>
                  </a:ext>
                </a:extLst>
              </p:cNvPr>
              <p:cNvCxnSpPr>
                <a:cxnSpLocks/>
              </p:cNvCxnSpPr>
              <p:nvPr/>
            </p:nvCxnSpPr>
            <p:spPr>
              <a:xfrm rot="16200000" flipH="1">
                <a:off x="1671002" y="1764263"/>
                <a:ext cx="955606" cy="462654"/>
              </a:xfrm>
              <a:prstGeom prst="curvedConnector3">
                <a:avLst>
                  <a:gd name="adj1" fmla="val 50000"/>
                </a:avLst>
              </a:prstGeom>
              <a:noFill/>
              <a:ln w="38100" cap="flat" cmpd="sng" algn="ctr">
                <a:solidFill>
                  <a:srgbClr val="FF0000"/>
                </a:solidFill>
                <a:prstDash val="solid"/>
              </a:ln>
              <a:effectLst/>
              <a:scene3d>
                <a:camera prst="orthographicFront">
                  <a:rot lat="0" lon="10800000" rev="0"/>
                </a:camera>
                <a:lightRig rig="brightRoom" dir="t"/>
              </a:scene3d>
            </p:spPr>
          </p:cxnSp>
        </p:grpSp>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73DDFC1B-064F-9FBA-4DC0-5AFE05263586}"/>
                    </a:ext>
                  </a:extLst>
                </p:cNvPr>
                <p:cNvSpPr txBox="1"/>
                <p:nvPr/>
              </p:nvSpPr>
              <p:spPr>
                <a:xfrm>
                  <a:off x="5033230" y="2176370"/>
                  <a:ext cx="702599"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rPr>
                    <a:t>PIAA Mirror 1</a:t>
                  </a: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endParaRPr>
                </a:p>
              </p:txBody>
            </p:sp>
          </mc:Choice>
          <mc:Fallback xmlns="">
            <p:sp>
              <p:nvSpPr>
                <p:cNvPr id="73" name="TextBox 72">
                  <a:extLst>
                    <a:ext uri="{FF2B5EF4-FFF2-40B4-BE49-F238E27FC236}">
                      <a16:creationId xmlns:a16="http://schemas.microsoft.com/office/drawing/2014/main" id="{A74E206D-C065-49F8-A8DF-83E336BD1CA0}"/>
                    </a:ext>
                  </a:extLst>
                </p:cNvPr>
                <p:cNvSpPr txBox="1">
                  <a:spLocks noRot="1" noChangeAspect="1" noMove="1" noResize="1" noEditPoints="1" noAdjustHandles="1" noChangeArrowheads="1" noChangeShapeType="1" noTextEdit="1"/>
                </p:cNvSpPr>
                <p:nvPr/>
              </p:nvSpPr>
              <p:spPr>
                <a:xfrm>
                  <a:off x="5033230" y="2176370"/>
                  <a:ext cx="702599"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96E150DA-334A-DAC2-16FC-C1AC265B3DD7}"/>
                    </a:ext>
                  </a:extLst>
                </p:cNvPr>
                <p:cNvSpPr txBox="1"/>
                <p:nvPr/>
              </p:nvSpPr>
              <p:spPr>
                <a:xfrm>
                  <a:off x="3115384" y="3649499"/>
                  <a:ext cx="70269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entury Gothic" panose="020F0302020204030204"/>
                      <a:ea typeface="+mn-ea"/>
                      <a:cs typeface="+mn-cs"/>
                    </a:rPr>
                    <a:t>PIAA Mirror 2</a:t>
                  </a: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𝑥</m:t>
                            </m:r>
                          </m:e>
                        </m:acc>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𝑦</m:t>
                            </m:r>
                          </m:e>
                        </m:acc>
                        <m:r>
                          <a:rPr kumimoji="0" lang="en-US" sz="1000" b="0" i="1" u="none" strike="noStrike" kern="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endParaRPr>
                </a:p>
              </p:txBody>
            </p:sp>
          </mc:Choice>
          <mc:Fallback xmlns="">
            <p:sp>
              <p:nvSpPr>
                <p:cNvPr id="74" name="TextBox 73">
                  <a:extLst>
                    <a:ext uri="{FF2B5EF4-FFF2-40B4-BE49-F238E27FC236}">
                      <a16:creationId xmlns:a16="http://schemas.microsoft.com/office/drawing/2014/main" id="{F82D21A0-4EBB-4E58-AC3B-A87D269AD0BE}"/>
                    </a:ext>
                  </a:extLst>
                </p:cNvPr>
                <p:cNvSpPr txBox="1">
                  <a:spLocks noRot="1" noChangeAspect="1" noMove="1" noResize="1" noEditPoints="1" noAdjustHandles="1" noChangeArrowheads="1" noChangeShapeType="1" noTextEdit="1"/>
                </p:cNvSpPr>
                <p:nvPr/>
              </p:nvSpPr>
              <p:spPr>
                <a:xfrm>
                  <a:off x="3115384" y="3649499"/>
                  <a:ext cx="702697" cy="553998"/>
                </a:xfrm>
                <a:prstGeom prst="rect">
                  <a:avLst/>
                </a:prstGeom>
                <a:blipFill>
                  <a:blip r:embed="rId5"/>
                  <a:stretch>
                    <a:fillRect/>
                  </a:stretch>
                </a:blipFill>
              </p:spPr>
              <p:txBody>
                <a:bodyPr/>
                <a:lstStyle/>
                <a:p>
                  <a:r>
                    <a:rPr lang="en-US">
                      <a:noFill/>
                    </a:rPr>
                    <a:t> </a:t>
                  </a:r>
                </a:p>
              </p:txBody>
            </p:sp>
          </mc:Fallback>
        </mc:AlternateContent>
        <p:pic>
          <p:nvPicPr>
            <p:cNvPr id="165" name="Picture 164">
              <a:extLst>
                <a:ext uri="{FF2B5EF4-FFF2-40B4-BE49-F238E27FC236}">
                  <a16:creationId xmlns:a16="http://schemas.microsoft.com/office/drawing/2014/main" id="{D13FE0A4-1A0B-560C-6874-878A05C6F20C}"/>
                </a:ext>
              </a:extLst>
            </p:cNvPr>
            <p:cNvPicPr>
              <a:picLocks noChangeAspect="1"/>
            </p:cNvPicPr>
            <p:nvPr/>
          </p:nvPicPr>
          <p:blipFill>
            <a:blip r:embed="rId6"/>
            <a:stretch>
              <a:fillRect/>
            </a:stretch>
          </p:blipFill>
          <p:spPr>
            <a:xfrm>
              <a:off x="5756260" y="1794957"/>
              <a:ext cx="1866900" cy="1400175"/>
            </a:xfrm>
            <a:prstGeom prst="rect">
              <a:avLst/>
            </a:prstGeom>
          </p:spPr>
        </p:pic>
        <p:pic>
          <p:nvPicPr>
            <p:cNvPr id="166" name="Picture 165">
              <a:extLst>
                <a:ext uri="{FF2B5EF4-FFF2-40B4-BE49-F238E27FC236}">
                  <a16:creationId xmlns:a16="http://schemas.microsoft.com/office/drawing/2014/main" id="{9AB2100F-F81D-0627-871D-81C41763E544}"/>
                </a:ext>
              </a:extLst>
            </p:cNvPr>
            <p:cNvPicPr>
              <a:picLocks noChangeAspect="1"/>
            </p:cNvPicPr>
            <p:nvPr/>
          </p:nvPicPr>
          <p:blipFill>
            <a:blip r:embed="rId7"/>
            <a:stretch>
              <a:fillRect/>
            </a:stretch>
          </p:blipFill>
          <p:spPr>
            <a:xfrm>
              <a:off x="2021944" y="4362630"/>
              <a:ext cx="1866900" cy="1400175"/>
            </a:xfrm>
            <a:prstGeom prst="rect">
              <a:avLst/>
            </a:prstGeom>
          </p:spPr>
        </p:pic>
        <p:pic>
          <p:nvPicPr>
            <p:cNvPr id="167" name="Picture 166">
              <a:extLst>
                <a:ext uri="{FF2B5EF4-FFF2-40B4-BE49-F238E27FC236}">
                  <a16:creationId xmlns:a16="http://schemas.microsoft.com/office/drawing/2014/main" id="{30DD1DE4-64B4-2370-E667-D95185547B6E}"/>
                </a:ext>
              </a:extLst>
            </p:cNvPr>
            <p:cNvPicPr>
              <a:picLocks noChangeAspect="1"/>
            </p:cNvPicPr>
            <p:nvPr/>
          </p:nvPicPr>
          <p:blipFill rotWithShape="1">
            <a:blip r:embed="rId8"/>
            <a:srcRect l="29293" t="23523" r="20962" b="24875"/>
            <a:stretch/>
          </p:blipFill>
          <p:spPr>
            <a:xfrm>
              <a:off x="2193282" y="1965960"/>
              <a:ext cx="1569423" cy="1341292"/>
            </a:xfrm>
            <a:prstGeom prst="rect">
              <a:avLst/>
            </a:prstGeom>
          </p:spPr>
        </p:pic>
        <p:pic>
          <p:nvPicPr>
            <p:cNvPr id="168" name="Picture 167">
              <a:extLst>
                <a:ext uri="{FF2B5EF4-FFF2-40B4-BE49-F238E27FC236}">
                  <a16:creationId xmlns:a16="http://schemas.microsoft.com/office/drawing/2014/main" id="{CA21CB86-AFE4-EF5B-7DDE-0AB49304FE63}"/>
                </a:ext>
              </a:extLst>
            </p:cNvPr>
            <p:cNvPicPr>
              <a:picLocks noChangeAspect="1"/>
            </p:cNvPicPr>
            <p:nvPr/>
          </p:nvPicPr>
          <p:blipFill>
            <a:blip r:embed="rId9"/>
            <a:stretch>
              <a:fillRect/>
            </a:stretch>
          </p:blipFill>
          <p:spPr>
            <a:xfrm>
              <a:off x="5451264" y="4571902"/>
              <a:ext cx="1877567" cy="1408176"/>
            </a:xfrm>
            <a:prstGeom prst="rect">
              <a:avLst/>
            </a:prstGeom>
          </p:spPr>
        </p:pic>
      </p:grpSp>
      <p:pic>
        <p:nvPicPr>
          <p:cNvPr id="47"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10"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63758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D34-6DFA-45F0-B0F2-E3486095043A}"/>
              </a:ext>
            </a:extLst>
          </p:cNvPr>
          <p:cNvSpPr>
            <a:spLocks noGrp="1"/>
          </p:cNvSpPr>
          <p:nvPr>
            <p:ph type="title"/>
          </p:nvPr>
        </p:nvSpPr>
        <p:spPr>
          <a:xfrm>
            <a:off x="965200" y="9525"/>
            <a:ext cx="10261600" cy="1139825"/>
          </a:xfrm>
        </p:spPr>
        <p:txBody>
          <a:bodyPr/>
          <a:lstStyle/>
          <a:p>
            <a:r>
              <a:rPr lang="en-US" dirty="0"/>
              <a:t>Outline</a:t>
            </a:r>
          </a:p>
        </p:txBody>
      </p:sp>
      <p:sp>
        <p:nvSpPr>
          <p:cNvPr id="3" name="Content Placeholder 2">
            <a:extLst>
              <a:ext uri="{FF2B5EF4-FFF2-40B4-BE49-F238E27FC236}">
                <a16:creationId xmlns:a16="http://schemas.microsoft.com/office/drawing/2014/main" id="{BC5FCB79-8B90-49C9-BA8A-A1F329B1705F}"/>
              </a:ext>
            </a:extLst>
          </p:cNvPr>
          <p:cNvSpPr>
            <a:spLocks noGrp="1"/>
          </p:cNvSpPr>
          <p:nvPr>
            <p:ph idx="1"/>
          </p:nvPr>
        </p:nvSpPr>
        <p:spPr>
          <a:xfrm>
            <a:off x="628650" y="1149350"/>
            <a:ext cx="11163300" cy="4151312"/>
          </a:xfrm>
        </p:spPr>
        <p:txBody>
          <a:bodyPr/>
          <a:lstStyle/>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Motivation for continuing to improve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coronagraphic</a:t>
            </a:r>
            <a:r>
              <a:rPr lang="en-US" dirty="0">
                <a:effectLst/>
                <a:latin typeface="Calibri" panose="020F0502020204030204" pitchFamily="34" charset="0"/>
                <a:ea typeface="Times New Roman" panose="02020603050405020304" pitchFamily="18" charset="0"/>
                <a:cs typeface="Times New Roman" panose="02020603050405020304" pitchFamily="18" charset="0"/>
              </a:rPr>
              <a:t> instrument designs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How much improvement is possible (i.e. before we reach fundamental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What technologies can reach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Example technology: PIAA-Vortex coronagraph (Kevin Fogarty)</a:t>
            </a:r>
          </a:p>
        </p:txBody>
      </p:sp>
      <p:sp>
        <p:nvSpPr>
          <p:cNvPr id="4" name="Slide Number Placeholder 3">
            <a:extLst>
              <a:ext uri="{FF2B5EF4-FFF2-40B4-BE49-F238E27FC236}">
                <a16:creationId xmlns:a16="http://schemas.microsoft.com/office/drawing/2014/main" id="{E0F5E843-79E9-4984-8972-9823FEB3B981}"/>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2</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349916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C6BF2E-0477-7B8B-B4B0-DD08E36210CF}"/>
              </a:ext>
            </a:extLst>
          </p:cNvPr>
          <p:cNvSpPr/>
          <p:nvPr/>
        </p:nvSpPr>
        <p:spPr bwMode="auto">
          <a:xfrm>
            <a:off x="209322" y="1818778"/>
            <a:ext cx="11799064" cy="4655047"/>
          </a:xfrm>
          <a:prstGeom prst="rect">
            <a:avLst/>
          </a:prstGeom>
          <a:solidFill>
            <a:schemeClr val="tx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4" name="Picture 3">
            <a:extLst>
              <a:ext uri="{FF2B5EF4-FFF2-40B4-BE49-F238E27FC236}">
                <a16:creationId xmlns:a16="http://schemas.microsoft.com/office/drawing/2014/main" id="{BD78C722-ACB0-4047-A933-DD6A76CDE22A}"/>
              </a:ext>
            </a:extLst>
          </p:cNvPr>
          <p:cNvPicPr>
            <a:picLocks noChangeAspect="1"/>
          </p:cNvPicPr>
          <p:nvPr/>
        </p:nvPicPr>
        <p:blipFill rotWithShape="1">
          <a:blip r:embed="rId2"/>
          <a:srcRect l="9254" t="3079" r="7635" b="7032"/>
          <a:stretch/>
        </p:blipFill>
        <p:spPr>
          <a:xfrm>
            <a:off x="647703" y="2476536"/>
            <a:ext cx="6146231" cy="3339529"/>
          </a:xfrm>
          <a:prstGeom prst="rect">
            <a:avLst/>
          </a:prstGeom>
        </p:spPr>
      </p:pic>
      <p:grpSp>
        <p:nvGrpSpPr>
          <p:cNvPr id="5" name="Group 4">
            <a:extLst>
              <a:ext uri="{FF2B5EF4-FFF2-40B4-BE49-F238E27FC236}">
                <a16:creationId xmlns:a16="http://schemas.microsoft.com/office/drawing/2014/main" id="{72684B22-8164-4841-8EBE-1F17335BA9AE}"/>
              </a:ext>
            </a:extLst>
          </p:cNvPr>
          <p:cNvGrpSpPr>
            <a:grpSpLocks noChangeAspect="1"/>
          </p:cNvGrpSpPr>
          <p:nvPr/>
        </p:nvGrpSpPr>
        <p:grpSpPr>
          <a:xfrm>
            <a:off x="6659232" y="2251710"/>
            <a:ext cx="5109858" cy="3901440"/>
            <a:chOff x="5668634" y="1955829"/>
            <a:chExt cx="5723428" cy="4369908"/>
          </a:xfrm>
        </p:grpSpPr>
        <p:pic>
          <p:nvPicPr>
            <p:cNvPr id="6" name="Content Placeholder 4">
              <a:extLst>
                <a:ext uri="{FF2B5EF4-FFF2-40B4-BE49-F238E27FC236}">
                  <a16:creationId xmlns:a16="http://schemas.microsoft.com/office/drawing/2014/main" id="{698F1D2D-C10B-4D0A-8749-2EB9A8A35F4A}"/>
                </a:ext>
              </a:extLst>
            </p:cNvPr>
            <p:cNvPicPr>
              <a:picLocks noChangeAspect="1"/>
            </p:cNvPicPr>
            <p:nvPr/>
          </p:nvPicPr>
          <p:blipFill>
            <a:blip r:embed="rId3">
              <a:alphaModFix/>
            </a:blip>
            <a:stretch>
              <a:fillRect/>
            </a:stretch>
          </p:blipFill>
          <p:spPr>
            <a:xfrm>
              <a:off x="5668634" y="1955829"/>
              <a:ext cx="5723428" cy="4292571"/>
            </a:xfrm>
            <a:prstGeom prst="rect">
              <a:avLst/>
            </a:prstGeom>
          </p:spPr>
        </p:pic>
        <p:pic>
          <p:nvPicPr>
            <p:cNvPr id="7" name="Picture 4">
              <a:extLst>
                <a:ext uri="{FF2B5EF4-FFF2-40B4-BE49-F238E27FC236}">
                  <a16:creationId xmlns:a16="http://schemas.microsoft.com/office/drawing/2014/main" id="{8DB8F6AD-FCBA-47B4-B978-9F5C8C952FB9}"/>
                </a:ext>
              </a:extLst>
            </p:cNvPr>
            <p:cNvPicPr>
              <a:picLocks noChangeAspect="1" noChangeArrowheads="1"/>
            </p:cNvPicPr>
            <p:nvPr/>
          </p:nvPicPr>
          <p:blipFill rotWithShape="1">
            <a:blip r:embed="rId4" r:link="rId6">
              <a:alphaModFix amt="75000"/>
              <a:extLst>
                <a:ext uri="{BEBA8EAE-BF5A-486C-A8C5-ECC9F3942E4B}">
                  <a14:imgProps xmlns:a14="http://schemas.microsoft.com/office/drawing/2010/main">
                    <a14:imgLayer r:embed="rId5">
                      <a14:imgEffect>
                        <a14:colorTemperature colorTemp="5900"/>
                      </a14:imgEffect>
                      <a14:imgEffect>
                        <a14:saturation sat="99000"/>
                      </a14:imgEffect>
                    </a14:imgLayer>
                  </a14:imgProps>
                </a:ext>
                <a:ext uri="{28A0092B-C50C-407E-A947-70E740481C1C}">
                  <a14:useLocalDpi xmlns:a14="http://schemas.microsoft.com/office/drawing/2010/main" val="0"/>
                </a:ext>
              </a:extLst>
            </a:blip>
            <a:srcRect l="12870" t="8687" r="9628" b="11823"/>
            <a:stretch>
              <a:fillRect/>
            </a:stretch>
          </p:blipFill>
          <p:spPr bwMode="auto">
            <a:xfrm>
              <a:off x="8468438" y="4278573"/>
              <a:ext cx="1603610" cy="204716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id="{37EE14CB-C478-41B6-8EC9-3191DB8DE013}"/>
              </a:ext>
            </a:extLst>
          </p:cNvPr>
          <p:cNvSpPr>
            <a:spLocks noGrp="1"/>
          </p:cNvSpPr>
          <p:nvPr>
            <p:ph type="title"/>
          </p:nvPr>
        </p:nvSpPr>
        <p:spPr>
          <a:xfrm>
            <a:off x="1171582" y="-44923"/>
            <a:ext cx="11020418" cy="1356360"/>
          </a:xfrm>
        </p:spPr>
        <p:txBody>
          <a:bodyPr>
            <a:normAutofit fontScale="90000"/>
          </a:bodyPr>
          <a:lstStyle/>
          <a:p>
            <a:r>
              <a:rPr lang="en-US" dirty="0"/>
              <a:t>PIAA-Vortex enables robustness to tip/tilt errors and stellar angular size</a:t>
            </a:r>
          </a:p>
        </p:txBody>
      </p:sp>
      <p:pic>
        <p:nvPicPr>
          <p:cNvPr id="9"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7"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18089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50110-ED00-D442-FC13-DCE5FDF96DD7}"/>
              </a:ext>
            </a:extLst>
          </p:cNvPr>
          <p:cNvSpPr>
            <a:spLocks noGrp="1"/>
          </p:cNvSpPr>
          <p:nvPr>
            <p:ph idx="1"/>
          </p:nvPr>
        </p:nvSpPr>
        <p:spPr/>
        <p:txBody>
          <a:bodyPr/>
          <a:lstStyle/>
          <a:p>
            <a:r>
              <a:rPr lang="en-US" dirty="0"/>
              <a:t>We expect an on-axis yield improvement over existing designs of a factor of &gt; 1.6</a:t>
            </a:r>
          </a:p>
          <a:p>
            <a:pPr lvl="1"/>
            <a:r>
              <a:rPr lang="en-US" sz="2000" dirty="0"/>
              <a:t>Parametric extrapolation of yield from apodized vortex (accounting for better throughput, etc.) with obstruction, but ignoring struts and segments for now…</a:t>
            </a:r>
          </a:p>
          <a:p>
            <a:r>
              <a:rPr lang="en-US" baseline="0" dirty="0"/>
              <a:t>Relaxation of requirements on tip/tilt and stellar angular size by factor of ~10.</a:t>
            </a:r>
            <a:endParaRPr lang="en-US" dirty="0"/>
          </a:p>
          <a:p>
            <a:r>
              <a:rPr lang="en-US" dirty="0"/>
              <a:t>Stay tuned for more in-depth presentation of results at SPIE Montreal.</a:t>
            </a:r>
          </a:p>
        </p:txBody>
      </p:sp>
      <p:sp>
        <p:nvSpPr>
          <p:cNvPr id="4" name="Slide Number Placeholder 3">
            <a:extLst>
              <a:ext uri="{FF2B5EF4-FFF2-40B4-BE49-F238E27FC236}">
                <a16:creationId xmlns:a16="http://schemas.microsoft.com/office/drawing/2014/main" id="{DFBF3B6B-7D06-6881-182C-1DDDD62C2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02926-2102-4D2E-896F-9FD2E9A37171}" type="slidenum">
              <a:rPr kumimoji="0" lang="en-US" sz="1000" b="0" i="0"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Title 1">
            <a:extLst>
              <a:ext uri="{FF2B5EF4-FFF2-40B4-BE49-F238E27FC236}">
                <a16:creationId xmlns:a16="http://schemas.microsoft.com/office/drawing/2014/main" id="{C6715E5D-911E-73D3-4504-7A2A41B819D3}"/>
              </a:ext>
            </a:extLst>
          </p:cNvPr>
          <p:cNvSpPr>
            <a:spLocks noGrp="1"/>
          </p:cNvSpPr>
          <p:nvPr>
            <p:ph type="title"/>
          </p:nvPr>
        </p:nvSpPr>
        <p:spPr>
          <a:xfrm>
            <a:off x="1219200" y="85727"/>
            <a:ext cx="10261600" cy="1139825"/>
          </a:xfrm>
        </p:spPr>
        <p:txBody>
          <a:bodyPr>
            <a:normAutofit fontScale="90000"/>
          </a:bodyPr>
          <a:lstStyle/>
          <a:p>
            <a:r>
              <a:rPr lang="en-US" dirty="0"/>
              <a:t>PIAA-Vortex aims to improve yields and lower Astro2020 risk.</a:t>
            </a:r>
          </a:p>
        </p:txBody>
      </p:sp>
      <p:pic>
        <p:nvPicPr>
          <p:cNvPr id="6"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192738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E33B-807D-49C9-802A-447EBB982914}"/>
              </a:ext>
            </a:extLst>
          </p:cNvPr>
          <p:cNvSpPr>
            <a:spLocks noGrp="1"/>
          </p:cNvSpPr>
          <p:nvPr>
            <p:ph type="title"/>
          </p:nvPr>
        </p:nvSpPr>
        <p:spPr>
          <a:xfrm>
            <a:off x="965200" y="0"/>
            <a:ext cx="10261600" cy="1139825"/>
          </a:xfrm>
        </p:spPr>
        <p:txBody>
          <a:bodyPr/>
          <a:lstStyle/>
          <a:p>
            <a:r>
              <a:rPr lang="en-US" sz="3200" dirty="0"/>
              <a:t>There are other technologies improve Astro2020 flagship CGI performance</a:t>
            </a:r>
          </a:p>
        </p:txBody>
      </p:sp>
      <p:sp>
        <p:nvSpPr>
          <p:cNvPr id="3" name="Content Placeholder 2">
            <a:extLst>
              <a:ext uri="{FF2B5EF4-FFF2-40B4-BE49-F238E27FC236}">
                <a16:creationId xmlns:a16="http://schemas.microsoft.com/office/drawing/2014/main" id="{0655183F-5C7B-4C74-AAC2-67CAC82D8551}"/>
              </a:ext>
            </a:extLst>
          </p:cNvPr>
          <p:cNvSpPr>
            <a:spLocks noGrp="1"/>
          </p:cNvSpPr>
          <p:nvPr>
            <p:ph idx="1"/>
          </p:nvPr>
        </p:nvSpPr>
        <p:spPr>
          <a:xfrm>
            <a:off x="609600" y="1335286"/>
            <a:ext cx="10972800" cy="5091151"/>
          </a:xfrm>
        </p:spPr>
        <p:txBody>
          <a:bodyPr>
            <a:normAutofit fontScale="62500" lnSpcReduction="20000"/>
          </a:bodyPr>
          <a:lstStyle/>
          <a:p>
            <a:r>
              <a:rPr lang="en-US" dirty="0"/>
              <a:t>Several other promising coronagraph architectures</a:t>
            </a:r>
          </a:p>
          <a:p>
            <a:endParaRPr lang="en-US" dirty="0"/>
          </a:p>
          <a:p>
            <a:r>
              <a:rPr lang="en-US" dirty="0"/>
              <a:t>Spectral bandwidth</a:t>
            </a:r>
          </a:p>
          <a:p>
            <a:pPr lvl="1"/>
            <a:r>
              <a:rPr lang="en-US" dirty="0"/>
              <a:t>No fundamental limit (can be “brute-forced” by many narrowband CGIs in parallel)</a:t>
            </a:r>
          </a:p>
          <a:p>
            <a:endParaRPr lang="en-US" dirty="0"/>
          </a:p>
          <a:p>
            <a:r>
              <a:rPr lang="en-US" dirty="0"/>
              <a:t>Binary star suppression</a:t>
            </a:r>
          </a:p>
          <a:p>
            <a:endParaRPr lang="en-US" dirty="0"/>
          </a:p>
          <a:p>
            <a:r>
              <a:rPr lang="en-US" dirty="0"/>
              <a:t>More efficient wavefront control methods</a:t>
            </a:r>
          </a:p>
          <a:p>
            <a:pPr lvl="1"/>
            <a:r>
              <a:rPr lang="en-US" dirty="0"/>
              <a:t>Pogorelyuk et al. 2020</a:t>
            </a:r>
          </a:p>
          <a:p>
            <a:pPr lvl="1"/>
            <a:r>
              <a:rPr lang="en-US" dirty="0"/>
              <a:t>Fogarty et al.</a:t>
            </a:r>
          </a:p>
          <a:p>
            <a:pPr lvl="1"/>
            <a:r>
              <a:rPr lang="en-US" dirty="0"/>
              <a:t>etc.</a:t>
            </a:r>
          </a:p>
          <a:p>
            <a:endParaRPr lang="en-US" dirty="0"/>
          </a:p>
          <a:p>
            <a:r>
              <a:rPr lang="en-US" dirty="0"/>
              <a:t>Better quantum efficiency of CGI components (coatings, cameras, etc.)</a:t>
            </a:r>
          </a:p>
          <a:p>
            <a:endParaRPr lang="en-US" dirty="0"/>
          </a:p>
          <a:p>
            <a:r>
              <a:rPr lang="en-US" dirty="0"/>
              <a:t>Post-processing and DRM improvements</a:t>
            </a:r>
          </a:p>
          <a:p>
            <a:endParaRPr lang="en-US" dirty="0"/>
          </a:p>
          <a:p>
            <a:r>
              <a:rPr lang="en-US" dirty="0"/>
              <a:t>…</a:t>
            </a:r>
          </a:p>
        </p:txBody>
      </p:sp>
      <p:sp>
        <p:nvSpPr>
          <p:cNvPr id="4" name="Slide Number Placeholder 3">
            <a:extLst>
              <a:ext uri="{FF2B5EF4-FFF2-40B4-BE49-F238E27FC236}">
                <a16:creationId xmlns:a16="http://schemas.microsoft.com/office/drawing/2014/main" id="{2D5E1682-D611-4E35-ABCD-A86080CC4279}"/>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22</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3C592FB0-B810-49DA-9B26-26C3261C5854}"/>
              </a:ext>
            </a:extLst>
          </p:cNvPr>
          <p:cNvPicPr>
            <a:picLocks noChangeAspect="1" noChangeArrowheads="1"/>
          </p:cNvPicPr>
          <p:nvPr/>
        </p:nvPicPr>
        <p:blipFill rotWithShape="1">
          <a:blip r:embed="rId2"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85229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2434-1DA6-4D48-8E17-8BA73C7E28BF}"/>
              </a:ext>
            </a:extLst>
          </p:cNvPr>
          <p:cNvSpPr>
            <a:spLocks noGrp="1"/>
          </p:cNvSpPr>
          <p:nvPr>
            <p:ph type="title"/>
          </p:nvPr>
        </p:nvSpPr>
        <p:spPr>
          <a:xfrm>
            <a:off x="965200" y="9526"/>
            <a:ext cx="10261600" cy="718061"/>
          </a:xfrm>
        </p:spPr>
        <p:txBody>
          <a:bodyPr/>
          <a:lstStyle/>
          <a:p>
            <a:r>
              <a:rPr lang="en-US" dirty="0"/>
              <a:t>Conclusions</a:t>
            </a:r>
          </a:p>
        </p:txBody>
      </p:sp>
      <p:sp>
        <p:nvSpPr>
          <p:cNvPr id="3" name="Content Placeholder 2">
            <a:extLst>
              <a:ext uri="{FF2B5EF4-FFF2-40B4-BE49-F238E27FC236}">
                <a16:creationId xmlns:a16="http://schemas.microsoft.com/office/drawing/2014/main" id="{BECDE959-A033-449D-8FA8-63A0D148ACB3}"/>
              </a:ext>
            </a:extLst>
          </p:cNvPr>
          <p:cNvSpPr>
            <a:spLocks noGrp="1"/>
          </p:cNvSpPr>
          <p:nvPr>
            <p:ph idx="1"/>
          </p:nvPr>
        </p:nvSpPr>
        <p:spPr>
          <a:xfrm>
            <a:off x="4358513" y="850899"/>
            <a:ext cx="7696200" cy="6053098"/>
          </a:xfrm>
        </p:spPr>
        <p:txBody>
          <a:bodyPr>
            <a:normAutofit fontScale="55000" lnSpcReduction="20000"/>
          </a:bodyPr>
          <a:lstStyle/>
          <a:p>
            <a:r>
              <a:rPr lang="en-US" dirty="0"/>
              <a:t>On a flagship, there is very high value in improving instruments (all the way to physics limits)</a:t>
            </a:r>
          </a:p>
          <a:p>
            <a:pPr lvl="1"/>
            <a:r>
              <a:rPr lang="en-US" dirty="0"/>
              <a:t>Instrument is a small fraction of mission cost, but high impact on performance</a:t>
            </a:r>
          </a:p>
          <a:p>
            <a:pPr lvl="1"/>
            <a:r>
              <a:rPr lang="en-US" dirty="0"/>
              <a:t>A more powerful instrument can also significantly relax mission requirements and reduce risk</a:t>
            </a:r>
          </a:p>
          <a:p>
            <a:endParaRPr lang="en-US" dirty="0"/>
          </a:p>
          <a:p>
            <a:r>
              <a:rPr lang="en-US" dirty="0" err="1"/>
              <a:t>Coronagraphic</a:t>
            </a:r>
            <a:r>
              <a:rPr lang="en-US" dirty="0"/>
              <a:t> state of the art is still far from physics limits</a:t>
            </a:r>
          </a:p>
          <a:p>
            <a:pPr lvl="1"/>
            <a:r>
              <a:rPr lang="en-US" dirty="0"/>
              <a:t>2-4x </a:t>
            </a:r>
            <a:r>
              <a:rPr lang="en-US" dirty="0" err="1"/>
              <a:t>exoEarth</a:t>
            </a:r>
            <a:r>
              <a:rPr lang="en-US" dirty="0"/>
              <a:t> yield improvement still possible, simply by improving coronagraph efficiency</a:t>
            </a:r>
          </a:p>
          <a:p>
            <a:pPr lvl="1"/>
            <a:r>
              <a:rPr lang="en-US" dirty="0"/>
              <a:t>Additional improvements are possible from bandwidth, WFC, QE, etc.</a:t>
            </a:r>
          </a:p>
          <a:p>
            <a:endParaRPr lang="en-US" dirty="0"/>
          </a:p>
          <a:p>
            <a:r>
              <a:rPr lang="en-US" dirty="0"/>
              <a:t>There are many technologies can result in a breakthrough in performance:</a:t>
            </a:r>
          </a:p>
          <a:p>
            <a:pPr lvl="1"/>
            <a:r>
              <a:rPr lang="en-US" dirty="0"/>
              <a:t>Existing coronagraph architectures still have plenty of mileage left (but unclear whether they can reach physics limits)</a:t>
            </a:r>
          </a:p>
          <a:p>
            <a:pPr lvl="1"/>
            <a:r>
              <a:rPr lang="en-US" dirty="0"/>
              <a:t>Emerging technologies such as photonic chips are on the horizon, may be possible to raise to TRL6 by 2030 (especially by interdisciplinary engagement with telecommunications engineers)</a:t>
            </a:r>
          </a:p>
          <a:p>
            <a:pPr marL="457188" lvl="1" indent="0">
              <a:buNone/>
            </a:pPr>
            <a:endParaRPr lang="en-US" dirty="0"/>
          </a:p>
          <a:p>
            <a:r>
              <a:rPr lang="en-US" dirty="0"/>
              <a:t>Need to accelerate technology innovation for Astro2020 mission</a:t>
            </a:r>
          </a:p>
          <a:p>
            <a:pPr lvl="1"/>
            <a:r>
              <a:rPr lang="en-US" dirty="0"/>
              <a:t>A coordinated effort, rather than independent groups</a:t>
            </a:r>
          </a:p>
          <a:p>
            <a:pPr lvl="1"/>
            <a:r>
              <a:rPr lang="en-US" dirty="0"/>
              <a:t>Taking full advantage of this opportunity probably requires pursuing dozens of technologies -- an order of magnitude greater effort than current ROSES opportunities can support</a:t>
            </a:r>
          </a:p>
        </p:txBody>
      </p:sp>
      <p:sp>
        <p:nvSpPr>
          <p:cNvPr id="4" name="Slide Number Placeholder 3">
            <a:extLst>
              <a:ext uri="{FF2B5EF4-FFF2-40B4-BE49-F238E27FC236}">
                <a16:creationId xmlns:a16="http://schemas.microsoft.com/office/drawing/2014/main" id="{933A0F48-C401-47EA-A2A4-034731CE60A4}"/>
              </a:ext>
            </a:extLst>
          </p:cNvPr>
          <p:cNvSpPr>
            <a:spLocks noGrp="1"/>
          </p:cNvSpPr>
          <p:nvPr>
            <p:ph type="sldNum" sz="quarter" idx="12"/>
          </p:nvPr>
        </p:nvSpPr>
        <p:spPr>
          <a:xfrm>
            <a:off x="9347200" y="6446797"/>
            <a:ext cx="2844800" cy="457200"/>
          </a:xfrm>
        </p:spPr>
        <p:txBody>
          <a:bodyPr/>
          <a:lstStyle/>
          <a:p>
            <a:pPr>
              <a:defRPr/>
            </a:pPr>
            <a:fld id="{70F02926-2102-4D2E-896F-9FD2E9A37171}" type="slidenum">
              <a:rPr lang="en-US" smtClean="0">
                <a:solidFill>
                  <a:srgbClr val="FFFFFF"/>
                </a:solidFill>
              </a:rPr>
              <a:pPr>
                <a:defRPr/>
              </a:pPr>
              <a:t>23</a:t>
            </a:fld>
            <a:endParaRPr lang="en-US" dirty="0">
              <a:solidFill>
                <a:srgbClr val="FFFFFF"/>
              </a:solidFill>
            </a:endParaRPr>
          </a:p>
        </p:txBody>
      </p:sp>
      <p:pic>
        <p:nvPicPr>
          <p:cNvPr id="5" name="Picture 23" descr="NASAMeatball_Sprite">
            <a:extLst>
              <a:ext uri="{FF2B5EF4-FFF2-40B4-BE49-F238E27FC236}">
                <a16:creationId xmlns:a16="http://schemas.microsoft.com/office/drawing/2014/main" id="{A303A737-C318-4794-B50E-EEEB4D8C830A}"/>
              </a:ext>
            </a:extLst>
          </p:cNvPr>
          <p:cNvPicPr>
            <a:picLocks noChangeAspect="1" noChangeArrowheads="1"/>
          </p:cNvPicPr>
          <p:nvPr/>
        </p:nvPicPr>
        <p:blipFill rotWithShape="1">
          <a:blip r:embed="rId2" cstate="print">
            <a:lum contrast="72000"/>
          </a:blip>
          <a:srcRect l="-1" r="-31097"/>
          <a:stretch/>
        </p:blipFill>
        <p:spPr bwMode="auto">
          <a:xfrm>
            <a:off x="38100" y="9525"/>
            <a:ext cx="1181100" cy="841374"/>
          </a:xfrm>
          <a:prstGeom prst="rect">
            <a:avLst/>
          </a:prstGeom>
          <a:solidFill>
            <a:schemeClr val="bg1"/>
          </a:solidFill>
        </p:spPr>
      </p:pic>
      <p:pic>
        <p:nvPicPr>
          <p:cNvPr id="33" name="Picture 32">
            <a:extLst>
              <a:ext uri="{FF2B5EF4-FFF2-40B4-BE49-F238E27FC236}">
                <a16:creationId xmlns:a16="http://schemas.microsoft.com/office/drawing/2014/main" id="{44BA0961-151B-4006-AB97-FEFA0A486DE1}"/>
              </a:ext>
            </a:extLst>
          </p:cNvPr>
          <p:cNvPicPr>
            <a:picLocks noChangeAspect="1"/>
          </p:cNvPicPr>
          <p:nvPr/>
        </p:nvPicPr>
        <p:blipFill>
          <a:blip r:embed="rId3"/>
          <a:stretch>
            <a:fillRect/>
          </a:stretch>
        </p:blipFill>
        <p:spPr>
          <a:xfrm>
            <a:off x="965200" y="309756"/>
            <a:ext cx="2844800" cy="1947990"/>
          </a:xfrm>
          <a:prstGeom prst="rect">
            <a:avLst/>
          </a:prstGeom>
        </p:spPr>
      </p:pic>
      <p:pic>
        <p:nvPicPr>
          <p:cNvPr id="6" name="Picture 5"/>
          <p:cNvPicPr>
            <a:picLocks noChangeAspect="1"/>
          </p:cNvPicPr>
          <p:nvPr/>
        </p:nvPicPr>
        <p:blipFill>
          <a:blip r:embed="rId4"/>
          <a:stretch>
            <a:fillRect/>
          </a:stretch>
        </p:blipFill>
        <p:spPr>
          <a:xfrm>
            <a:off x="774962" y="2257746"/>
            <a:ext cx="3035038" cy="1500699"/>
          </a:xfrm>
          <a:prstGeom prst="rect">
            <a:avLst/>
          </a:prstGeom>
        </p:spPr>
      </p:pic>
      <p:pic>
        <p:nvPicPr>
          <p:cNvPr id="49" name="Picture 48">
            <a:extLst>
              <a:ext uri="{FF2B5EF4-FFF2-40B4-BE49-F238E27FC236}">
                <a16:creationId xmlns:a16="http://schemas.microsoft.com/office/drawing/2014/main" id="{301C6D57-3756-4337-A76A-02258B3452AB}"/>
              </a:ext>
            </a:extLst>
          </p:cNvPr>
          <p:cNvPicPr>
            <a:picLocks noChangeAspect="1"/>
          </p:cNvPicPr>
          <p:nvPr/>
        </p:nvPicPr>
        <p:blipFill>
          <a:blip r:embed="rId5"/>
          <a:stretch>
            <a:fillRect/>
          </a:stretch>
        </p:blipFill>
        <p:spPr>
          <a:xfrm>
            <a:off x="2307771" y="4016251"/>
            <a:ext cx="1945967" cy="1101072"/>
          </a:xfrm>
          <a:prstGeom prst="rect">
            <a:avLst/>
          </a:prstGeom>
        </p:spPr>
      </p:pic>
      <p:pic>
        <p:nvPicPr>
          <p:cNvPr id="7" name="Picture 6"/>
          <p:cNvPicPr>
            <a:picLocks noChangeAspect="1"/>
          </p:cNvPicPr>
          <p:nvPr/>
        </p:nvPicPr>
        <p:blipFill>
          <a:blip r:embed="rId6"/>
          <a:stretch>
            <a:fillRect/>
          </a:stretch>
        </p:blipFill>
        <p:spPr>
          <a:xfrm>
            <a:off x="522244" y="4016251"/>
            <a:ext cx="1524271" cy="1135731"/>
          </a:xfrm>
          <a:prstGeom prst="rect">
            <a:avLst/>
          </a:prstGeom>
          <a:solidFill>
            <a:schemeClr val="tx1"/>
          </a:solidFill>
        </p:spPr>
      </p:pic>
    </p:spTree>
    <p:extLst>
      <p:ext uri="{BB962C8B-B14F-4D97-AF65-F5344CB8AC3E}">
        <p14:creationId xmlns:p14="http://schemas.microsoft.com/office/powerpoint/2010/main" val="1996217546"/>
      </p:ext>
    </p:extLst>
  </p:cSld>
  <p:clrMapOvr>
    <a:masterClrMapping/>
  </p:clrMapOvr>
  <mc:AlternateContent xmlns:mc="http://schemas.openxmlformats.org/markup-compatibility/2006" xmlns:p14="http://schemas.microsoft.com/office/powerpoint/2010/main">
    <mc:Choice Requires="p14">
      <p:transition spd="slow" p14:dur="2000" advTm="88499"/>
    </mc:Choice>
    <mc:Fallback xmlns="">
      <p:transition spd="slow" advTm="8849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D34-6DFA-45F0-B0F2-E3486095043A}"/>
              </a:ext>
            </a:extLst>
          </p:cNvPr>
          <p:cNvSpPr>
            <a:spLocks noGrp="1"/>
          </p:cNvSpPr>
          <p:nvPr>
            <p:ph type="title"/>
          </p:nvPr>
        </p:nvSpPr>
        <p:spPr>
          <a:xfrm>
            <a:off x="965200" y="9525"/>
            <a:ext cx="10261600" cy="1139825"/>
          </a:xfrm>
        </p:spPr>
        <p:txBody>
          <a:bodyPr/>
          <a:lstStyle/>
          <a:p>
            <a:r>
              <a:rPr lang="en-US" dirty="0"/>
              <a:t>Outline</a:t>
            </a:r>
          </a:p>
        </p:txBody>
      </p:sp>
      <p:sp>
        <p:nvSpPr>
          <p:cNvPr id="3" name="Content Placeholder 2">
            <a:extLst>
              <a:ext uri="{FF2B5EF4-FFF2-40B4-BE49-F238E27FC236}">
                <a16:creationId xmlns:a16="http://schemas.microsoft.com/office/drawing/2014/main" id="{BC5FCB79-8B90-49C9-BA8A-A1F329B1705F}"/>
              </a:ext>
            </a:extLst>
          </p:cNvPr>
          <p:cNvSpPr>
            <a:spLocks noGrp="1"/>
          </p:cNvSpPr>
          <p:nvPr>
            <p:ph idx="1"/>
          </p:nvPr>
        </p:nvSpPr>
        <p:spPr>
          <a:xfrm>
            <a:off x="628650" y="1149350"/>
            <a:ext cx="11163300" cy="4151312"/>
          </a:xfrm>
        </p:spPr>
        <p:txBody>
          <a:bodyPr/>
          <a:lstStyle/>
          <a:p>
            <a:pPr>
              <a:spcBef>
                <a:spcPts val="0"/>
              </a:spcBef>
              <a:spcAft>
                <a:spcPts val="0"/>
              </a:spcAft>
            </a:pPr>
            <a:r>
              <a:rPr lang="en-US"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Motivation for continuing to improve </a:t>
            </a:r>
            <a:r>
              <a:rPr lang="en-US"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coronagraphic</a:t>
            </a:r>
            <a:r>
              <a:rPr lang="en-US"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instrument designs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How much improvement is possible (i.e. before we reach fundamental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What technologies can reach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Example technology: PIAA-Vortex coronagraph (Kevin Fogarty)</a:t>
            </a:r>
          </a:p>
        </p:txBody>
      </p:sp>
      <p:sp>
        <p:nvSpPr>
          <p:cNvPr id="4" name="Slide Number Placeholder 3">
            <a:extLst>
              <a:ext uri="{FF2B5EF4-FFF2-40B4-BE49-F238E27FC236}">
                <a16:creationId xmlns:a16="http://schemas.microsoft.com/office/drawing/2014/main" id="{E0F5E843-79E9-4984-8972-9823FEB3B981}"/>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3</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1551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5046345"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906087" y="20192"/>
            <a:ext cx="11285913" cy="595811"/>
          </a:xfrm>
        </p:spPr>
        <p:txBody>
          <a:bodyPr/>
          <a:lstStyle/>
          <a:p>
            <a:r>
              <a:rPr lang="en-US" sz="2400" dirty="0"/>
              <a:t>On a flagship, there is a strong motivation to improve instrument performance</a:t>
            </a:r>
            <a:endParaRPr lang="en-US" sz="1600" dirty="0"/>
          </a:p>
        </p:txBody>
      </p:sp>
      <p:sp>
        <p:nvSpPr>
          <p:cNvPr id="3" name="Content Placeholder 2"/>
          <p:cNvSpPr>
            <a:spLocks noGrp="1"/>
          </p:cNvSpPr>
          <p:nvPr>
            <p:ph idx="1"/>
          </p:nvPr>
        </p:nvSpPr>
        <p:spPr>
          <a:xfrm>
            <a:off x="2118063" y="3783026"/>
            <a:ext cx="8229600" cy="3050342"/>
          </a:xfrm>
        </p:spPr>
        <p:txBody>
          <a:bodyPr>
            <a:normAutofit fontScale="47500" lnSpcReduction="20000"/>
          </a:bodyPr>
          <a:lstStyle/>
          <a:p>
            <a:r>
              <a:rPr lang="en-US" dirty="0"/>
              <a:t>Instruments are often performance bottlenecks</a:t>
            </a:r>
          </a:p>
          <a:p>
            <a:pPr lvl="1"/>
            <a:r>
              <a:rPr lang="en-US" dirty="0"/>
              <a:t>unless they are physics-limited</a:t>
            </a:r>
          </a:p>
          <a:p>
            <a:pPr lvl="1"/>
            <a:endParaRPr lang="en-US" dirty="0"/>
          </a:p>
          <a:p>
            <a:r>
              <a:rPr lang="en-US" dirty="0"/>
              <a:t>Instrument technology research and development:</a:t>
            </a:r>
          </a:p>
          <a:p>
            <a:pPr lvl="1"/>
            <a:r>
              <a:rPr lang="en-US" dirty="0"/>
              <a:t>small fraction of mission cost</a:t>
            </a:r>
          </a:p>
          <a:p>
            <a:pPr lvl="1"/>
            <a:r>
              <a:rPr lang="en-US" dirty="0"/>
              <a:t>large impact on </a:t>
            </a:r>
          </a:p>
          <a:p>
            <a:pPr lvl="2"/>
            <a:r>
              <a:rPr lang="en-US" dirty="0"/>
              <a:t>mission performance</a:t>
            </a:r>
          </a:p>
          <a:p>
            <a:pPr lvl="2"/>
            <a:r>
              <a:rPr lang="en-US" dirty="0"/>
              <a:t>requirements relaxation</a:t>
            </a:r>
          </a:p>
          <a:p>
            <a:pPr lvl="2"/>
            <a:r>
              <a:rPr lang="en-US" dirty="0"/>
              <a:t>risk reduction</a:t>
            </a:r>
          </a:p>
          <a:p>
            <a:pPr lvl="1"/>
            <a:r>
              <a:rPr lang="en-US" dirty="0"/>
              <a:t>large, leveraged ROI (“better” is NOT the enemy of “good enough”)</a:t>
            </a:r>
          </a:p>
          <a:p>
            <a:pPr lvl="2"/>
            <a:r>
              <a:rPr lang="en-US" dirty="0"/>
              <a:t>until physics limits are reached, or investment becomes a significant fraction of mission cost</a:t>
            </a:r>
          </a:p>
          <a:p>
            <a:pPr lvl="2"/>
            <a:endParaRPr lang="en-US" dirty="0"/>
          </a:p>
          <a:p>
            <a:r>
              <a:rPr lang="en-US" dirty="0"/>
              <a:t>On a flagship, should always aim for physics-limited instrument performance</a:t>
            </a:r>
          </a:p>
          <a:p>
            <a:pPr lvl="1"/>
            <a:r>
              <a:rPr lang="en-US" dirty="0"/>
              <a:t>at least while development cost of an instrument is a small fraction of mission cost</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4</a:t>
            </a:fld>
            <a:endParaRPr lang="en-US" dirty="0">
              <a:solidFill>
                <a:srgbClr val="FFFFFF"/>
              </a:solidFill>
            </a:endParaRPr>
          </a:p>
        </p:txBody>
      </p:sp>
      <p:cxnSp>
        <p:nvCxnSpPr>
          <p:cNvPr id="10" name="Straight Connector 9"/>
          <p:cNvCxnSpPr/>
          <p:nvPr/>
        </p:nvCxnSpPr>
        <p:spPr bwMode="auto">
          <a:xfrm>
            <a:off x="5267789" y="1473685"/>
            <a:ext cx="167787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250033" y="2388085"/>
            <a:ext cx="167787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3261433"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447865"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625418"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820727"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024913"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4220222"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4433286"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646350"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4841659" y="1038680"/>
            <a:ext cx="0" cy="16690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Arrow Connector 22"/>
          <p:cNvCxnSpPr/>
          <p:nvPr/>
        </p:nvCxnSpPr>
        <p:spPr bwMode="auto">
          <a:xfrm flipV="1">
            <a:off x="3003980" y="1933105"/>
            <a:ext cx="2246052" cy="2220"/>
          </a:xfrm>
          <a:prstGeom prst="straightConnector1">
            <a:avLst/>
          </a:prstGeom>
          <a:solidFill>
            <a:schemeClr val="accent1"/>
          </a:solidFill>
          <a:ln w="127000" cap="flat" cmpd="sng" algn="ctr">
            <a:solidFill>
              <a:srgbClr val="92D050"/>
            </a:solidFill>
            <a:prstDash val="solid"/>
            <a:round/>
            <a:headEnd type="none" w="med" len="med"/>
            <a:tailEnd type="triangle"/>
          </a:ln>
          <a:effectLst/>
        </p:spPr>
      </p:cxnSp>
      <p:cxnSp>
        <p:nvCxnSpPr>
          <p:cNvPr id="26" name="Straight Connector 25"/>
          <p:cNvCxnSpPr/>
          <p:nvPr/>
        </p:nvCxnSpPr>
        <p:spPr bwMode="auto">
          <a:xfrm>
            <a:off x="5362852"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5575916"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806735"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6019799"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6232863"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6445927"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Box 32"/>
          <p:cNvSpPr txBox="1"/>
          <p:nvPr/>
        </p:nvSpPr>
        <p:spPr>
          <a:xfrm>
            <a:off x="5193625" y="985534"/>
            <a:ext cx="2042610" cy="523220"/>
          </a:xfrm>
          <a:prstGeom prst="rect">
            <a:avLst/>
          </a:prstGeom>
          <a:noFill/>
        </p:spPr>
        <p:txBody>
          <a:bodyPr wrap="none" rtlCol="0">
            <a:spAutoFit/>
          </a:bodyPr>
          <a:lstStyle/>
          <a:p>
            <a:r>
              <a:rPr lang="en-US" dirty="0"/>
              <a:t>Telescope (</a:t>
            </a:r>
            <a:r>
              <a:rPr lang="en-US" sz="2800" dirty="0"/>
              <a:t>$$$</a:t>
            </a:r>
            <a:r>
              <a:rPr lang="en-US" dirty="0"/>
              <a:t>)</a:t>
            </a:r>
          </a:p>
        </p:txBody>
      </p:sp>
      <p:sp>
        <p:nvSpPr>
          <p:cNvPr id="34" name="TextBox 33"/>
          <p:cNvSpPr txBox="1"/>
          <p:nvPr/>
        </p:nvSpPr>
        <p:spPr>
          <a:xfrm>
            <a:off x="1829577" y="896610"/>
            <a:ext cx="1595373" cy="923330"/>
          </a:xfrm>
          <a:prstGeom prst="rect">
            <a:avLst/>
          </a:prstGeom>
          <a:noFill/>
        </p:spPr>
        <p:txBody>
          <a:bodyPr wrap="none" rtlCol="0">
            <a:spAutoFit/>
          </a:bodyPr>
          <a:lstStyle/>
          <a:p>
            <a:r>
              <a:rPr lang="en-US" dirty="0"/>
              <a:t>Light from</a:t>
            </a:r>
          </a:p>
          <a:p>
            <a:r>
              <a:rPr lang="en-US" dirty="0"/>
              <a:t>Star, planets, </a:t>
            </a:r>
          </a:p>
          <a:p>
            <a:r>
              <a:rPr lang="en-US" dirty="0"/>
              <a:t>etc.</a:t>
            </a:r>
          </a:p>
        </p:txBody>
      </p:sp>
      <p:cxnSp>
        <p:nvCxnSpPr>
          <p:cNvPr id="36" name="Straight Connector 35"/>
          <p:cNvCxnSpPr/>
          <p:nvPr/>
        </p:nvCxnSpPr>
        <p:spPr bwMode="auto">
          <a:xfrm>
            <a:off x="6643958"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6848144" y="1473685"/>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Rectangle 38"/>
          <p:cNvSpPr/>
          <p:nvPr/>
        </p:nvSpPr>
        <p:spPr bwMode="auto">
          <a:xfrm>
            <a:off x="7798628" y="1704732"/>
            <a:ext cx="1604740" cy="4523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Arial" charset="0"/>
              </a:rPr>
              <a:t>Instrument </a:t>
            </a:r>
            <a:r>
              <a:rPr lang="en-US" sz="1200" dirty="0">
                <a:latin typeface="Arial" charset="0"/>
              </a:rPr>
              <a:t>(</a:t>
            </a:r>
            <a:r>
              <a:rPr lang="en-US" sz="800" dirty="0">
                <a:latin typeface="Arial" charset="0"/>
              </a:rPr>
              <a:t>$</a:t>
            </a:r>
            <a:r>
              <a:rPr lang="en-US" sz="1200" dirty="0">
                <a:latin typeface="Arial" charset="0"/>
              </a:rPr>
              <a:t>)</a:t>
            </a:r>
          </a:p>
        </p:txBody>
      </p:sp>
      <p:cxnSp>
        <p:nvCxnSpPr>
          <p:cNvPr id="46" name="Straight Arrow Connector 45"/>
          <p:cNvCxnSpPr/>
          <p:nvPr/>
        </p:nvCxnSpPr>
        <p:spPr bwMode="auto">
          <a:xfrm>
            <a:off x="9414005" y="1930884"/>
            <a:ext cx="643113" cy="0"/>
          </a:xfrm>
          <a:prstGeom prst="straightConnector1">
            <a:avLst/>
          </a:prstGeom>
          <a:solidFill>
            <a:schemeClr val="accent1"/>
          </a:solidFill>
          <a:ln w="6350" cap="flat" cmpd="sng" algn="ctr">
            <a:solidFill>
              <a:srgbClr val="92D050"/>
            </a:solidFill>
            <a:prstDash val="solid"/>
            <a:round/>
            <a:headEnd type="none" w="med" len="med"/>
            <a:tailEnd type="triangle"/>
          </a:ln>
          <a:effectLst/>
        </p:spPr>
      </p:cxnSp>
      <p:sp>
        <p:nvSpPr>
          <p:cNvPr id="49" name="TextBox 48"/>
          <p:cNvSpPr txBox="1"/>
          <p:nvPr/>
        </p:nvSpPr>
        <p:spPr>
          <a:xfrm>
            <a:off x="5446841" y="2441353"/>
            <a:ext cx="1479892" cy="1200329"/>
          </a:xfrm>
          <a:prstGeom prst="rect">
            <a:avLst/>
          </a:prstGeom>
          <a:noFill/>
        </p:spPr>
        <p:txBody>
          <a:bodyPr wrap="none" rtlCol="0">
            <a:spAutoFit/>
          </a:bodyPr>
          <a:lstStyle/>
          <a:p>
            <a:r>
              <a:rPr lang="en-US" dirty="0"/>
              <a:t>Aperture,</a:t>
            </a:r>
          </a:p>
          <a:p>
            <a:r>
              <a:rPr lang="en-US" dirty="0"/>
              <a:t>body jitter,</a:t>
            </a:r>
          </a:p>
          <a:p>
            <a:r>
              <a:rPr lang="en-US" dirty="0"/>
              <a:t>transmission</a:t>
            </a:r>
          </a:p>
          <a:p>
            <a:endParaRPr lang="en-US" dirty="0"/>
          </a:p>
        </p:txBody>
      </p:sp>
      <p:cxnSp>
        <p:nvCxnSpPr>
          <p:cNvPr id="50" name="Straight Arrow Connector 49"/>
          <p:cNvCxnSpPr/>
          <p:nvPr/>
        </p:nvCxnSpPr>
        <p:spPr bwMode="auto">
          <a:xfrm>
            <a:off x="7007941" y="1930884"/>
            <a:ext cx="756931" cy="0"/>
          </a:xfrm>
          <a:prstGeom prst="straightConnector1">
            <a:avLst/>
          </a:prstGeom>
          <a:solidFill>
            <a:schemeClr val="accent1"/>
          </a:solidFill>
          <a:ln w="38100" cap="flat" cmpd="sng" algn="ctr">
            <a:solidFill>
              <a:srgbClr val="92D050"/>
            </a:solidFill>
            <a:prstDash val="solid"/>
            <a:round/>
            <a:headEnd type="none" w="med" len="med"/>
            <a:tailEnd type="triangle"/>
          </a:ln>
          <a:effectLst/>
        </p:spPr>
      </p:cxnSp>
      <p:cxnSp>
        <p:nvCxnSpPr>
          <p:cNvPr id="59" name="Straight Connector 58"/>
          <p:cNvCxnSpPr/>
          <p:nvPr/>
        </p:nvCxnSpPr>
        <p:spPr bwMode="auto">
          <a:xfrm flipH="1">
            <a:off x="2627262" y="2050734"/>
            <a:ext cx="376718" cy="65694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0" name="TextBox 59"/>
          <p:cNvSpPr txBox="1"/>
          <p:nvPr/>
        </p:nvSpPr>
        <p:spPr>
          <a:xfrm>
            <a:off x="1829576" y="2761659"/>
            <a:ext cx="2005677" cy="646331"/>
          </a:xfrm>
          <a:prstGeom prst="rect">
            <a:avLst/>
          </a:prstGeom>
          <a:noFill/>
        </p:spPr>
        <p:txBody>
          <a:bodyPr wrap="none" rtlCol="0">
            <a:spAutoFit/>
          </a:bodyPr>
          <a:lstStyle/>
          <a:p>
            <a:r>
              <a:rPr lang="en-US" dirty="0">
                <a:solidFill>
                  <a:srgbClr val="00B050"/>
                </a:solidFill>
              </a:rPr>
              <a:t>Full information</a:t>
            </a:r>
          </a:p>
          <a:p>
            <a:r>
              <a:rPr lang="en-US" dirty="0">
                <a:solidFill>
                  <a:srgbClr val="00B050"/>
                </a:solidFill>
              </a:rPr>
              <a:t>about star system</a:t>
            </a:r>
          </a:p>
        </p:txBody>
      </p:sp>
      <p:sp>
        <p:nvSpPr>
          <p:cNvPr id="61" name="TextBox 60"/>
          <p:cNvSpPr txBox="1"/>
          <p:nvPr/>
        </p:nvSpPr>
        <p:spPr>
          <a:xfrm>
            <a:off x="6970632" y="2351343"/>
            <a:ext cx="1338828" cy="923330"/>
          </a:xfrm>
          <a:prstGeom prst="rect">
            <a:avLst/>
          </a:prstGeom>
          <a:noFill/>
        </p:spPr>
        <p:txBody>
          <a:bodyPr wrap="none" rtlCol="0">
            <a:spAutoFit/>
          </a:bodyPr>
          <a:lstStyle/>
          <a:p>
            <a:r>
              <a:rPr lang="en-US" dirty="0">
                <a:solidFill>
                  <a:srgbClr val="00B050"/>
                </a:solidFill>
              </a:rPr>
              <a:t>Information</a:t>
            </a:r>
          </a:p>
          <a:p>
            <a:r>
              <a:rPr lang="en-US" dirty="0">
                <a:solidFill>
                  <a:srgbClr val="00B050"/>
                </a:solidFill>
              </a:rPr>
              <a:t>limited by</a:t>
            </a:r>
          </a:p>
          <a:p>
            <a:r>
              <a:rPr lang="en-US" dirty="0">
                <a:solidFill>
                  <a:srgbClr val="00B050"/>
                </a:solidFill>
              </a:rPr>
              <a:t>telescope</a:t>
            </a:r>
          </a:p>
        </p:txBody>
      </p:sp>
      <p:cxnSp>
        <p:nvCxnSpPr>
          <p:cNvPr id="62" name="Straight Connector 61"/>
          <p:cNvCxnSpPr/>
          <p:nvPr/>
        </p:nvCxnSpPr>
        <p:spPr bwMode="auto">
          <a:xfrm flipH="1">
            <a:off x="7376306" y="1978617"/>
            <a:ext cx="95783" cy="40946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4" name="TextBox 63"/>
          <p:cNvSpPr txBox="1"/>
          <p:nvPr/>
        </p:nvSpPr>
        <p:spPr>
          <a:xfrm>
            <a:off x="8705349" y="2707683"/>
            <a:ext cx="2762295" cy="646331"/>
          </a:xfrm>
          <a:prstGeom prst="rect">
            <a:avLst/>
          </a:prstGeom>
          <a:noFill/>
        </p:spPr>
        <p:txBody>
          <a:bodyPr wrap="none" rtlCol="0">
            <a:spAutoFit/>
          </a:bodyPr>
          <a:lstStyle/>
          <a:p>
            <a:r>
              <a:rPr lang="en-US" dirty="0">
                <a:solidFill>
                  <a:srgbClr val="00B050"/>
                </a:solidFill>
              </a:rPr>
              <a:t>Information limited by </a:t>
            </a:r>
          </a:p>
          <a:p>
            <a:r>
              <a:rPr lang="en-US" dirty="0">
                <a:solidFill>
                  <a:srgbClr val="00B050"/>
                </a:solidFill>
              </a:rPr>
              <a:t>telescope and instrument</a:t>
            </a:r>
          </a:p>
        </p:txBody>
      </p:sp>
      <p:cxnSp>
        <p:nvCxnSpPr>
          <p:cNvPr id="65" name="Straight Connector 64"/>
          <p:cNvCxnSpPr/>
          <p:nvPr/>
        </p:nvCxnSpPr>
        <p:spPr bwMode="auto">
          <a:xfrm flipH="1">
            <a:off x="9552028" y="1957134"/>
            <a:ext cx="121855" cy="71740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38" name="Picture 23" descr="NASAMeatball_Sprite">
            <a:extLst>
              <a:ext uri="{FF2B5EF4-FFF2-40B4-BE49-F238E27FC236}">
                <a16:creationId xmlns:a16="http://schemas.microsoft.com/office/drawing/2014/main" id="{4EF3DFD5-2598-4FDB-B93E-A754476A11D3}"/>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185638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F9E1-630D-FC9D-DCDC-2E256EE20387}"/>
              </a:ext>
            </a:extLst>
          </p:cNvPr>
          <p:cNvSpPr>
            <a:spLocks noGrp="1"/>
          </p:cNvSpPr>
          <p:nvPr>
            <p:ph type="title"/>
          </p:nvPr>
        </p:nvSpPr>
        <p:spPr>
          <a:xfrm>
            <a:off x="1068308" y="9525"/>
            <a:ext cx="10981853" cy="1139825"/>
          </a:xfrm>
        </p:spPr>
        <p:txBody>
          <a:bodyPr/>
          <a:lstStyle/>
          <a:p>
            <a:r>
              <a:rPr lang="en-US" dirty="0"/>
              <a:t>More powerful instruments are necessary to guard against “yield erosion”</a:t>
            </a:r>
          </a:p>
        </p:txBody>
      </p:sp>
      <p:sp>
        <p:nvSpPr>
          <p:cNvPr id="4" name="Slide Number Placeholder 3">
            <a:extLst>
              <a:ext uri="{FF2B5EF4-FFF2-40B4-BE49-F238E27FC236}">
                <a16:creationId xmlns:a16="http://schemas.microsoft.com/office/drawing/2014/main" id="{6C9E18C4-288B-F5EC-53D4-2ACA58C998E1}"/>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5</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20F0C276-9931-4EC0-C07D-3CCC3033094A}"/>
              </a:ext>
            </a:extLst>
          </p:cNvPr>
          <p:cNvPicPr>
            <a:picLocks noChangeAspect="1" noChangeArrowheads="1"/>
          </p:cNvPicPr>
          <p:nvPr/>
        </p:nvPicPr>
        <p:blipFill rotWithShape="1">
          <a:blip r:embed="rId2" cstate="print">
            <a:lum contrast="72000"/>
          </a:blip>
          <a:srcRect l="-1" r="-31097"/>
          <a:stretch/>
        </p:blipFill>
        <p:spPr bwMode="auto">
          <a:xfrm>
            <a:off x="38100" y="9525"/>
            <a:ext cx="1181100" cy="841374"/>
          </a:xfrm>
          <a:prstGeom prst="rect">
            <a:avLst/>
          </a:prstGeom>
          <a:solidFill>
            <a:schemeClr val="bg1"/>
          </a:solidFill>
        </p:spPr>
      </p:pic>
      <p:graphicFrame>
        <p:nvGraphicFramePr>
          <p:cNvPr id="8" name="Table 8">
            <a:extLst>
              <a:ext uri="{FF2B5EF4-FFF2-40B4-BE49-F238E27FC236}">
                <a16:creationId xmlns:a16="http://schemas.microsoft.com/office/drawing/2014/main" id="{3CF10ABD-096A-15FD-CA85-0F208D666236}"/>
              </a:ext>
            </a:extLst>
          </p:cNvPr>
          <p:cNvGraphicFramePr>
            <a:graphicFrameLocks noGrp="1"/>
          </p:cNvGraphicFramePr>
          <p:nvPr>
            <p:extLst>
              <p:ext uri="{D42A27DB-BD31-4B8C-83A1-F6EECF244321}">
                <p14:modId xmlns:p14="http://schemas.microsoft.com/office/powerpoint/2010/main" val="3746036175"/>
              </p:ext>
            </p:extLst>
          </p:nvPr>
        </p:nvGraphicFramePr>
        <p:xfrm>
          <a:off x="2032000" y="1579745"/>
          <a:ext cx="8127999" cy="3108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17770746"/>
                    </a:ext>
                  </a:extLst>
                </a:gridCol>
                <a:gridCol w="2709333">
                  <a:extLst>
                    <a:ext uri="{9D8B030D-6E8A-4147-A177-3AD203B41FA5}">
                      <a16:colId xmlns:a16="http://schemas.microsoft.com/office/drawing/2014/main" val="1570500591"/>
                    </a:ext>
                  </a:extLst>
                </a:gridCol>
                <a:gridCol w="2709333">
                  <a:extLst>
                    <a:ext uri="{9D8B030D-6E8A-4147-A177-3AD203B41FA5}">
                      <a16:colId xmlns:a16="http://schemas.microsoft.com/office/drawing/2014/main" val="1462907449"/>
                    </a:ext>
                  </a:extLst>
                </a:gridCol>
              </a:tblGrid>
              <a:tr h="370840">
                <a:tc>
                  <a:txBody>
                    <a:bodyPr/>
                    <a:lstStyle/>
                    <a:p>
                      <a:pPr algn="ctr"/>
                      <a:r>
                        <a:rPr lang="en-US" dirty="0"/>
                        <a:t>Mission</a:t>
                      </a:r>
                    </a:p>
                  </a:txBody>
                  <a:tcPr/>
                </a:tc>
                <a:tc>
                  <a:txBody>
                    <a:bodyPr/>
                    <a:lstStyle/>
                    <a:p>
                      <a:pPr algn="ctr"/>
                      <a:r>
                        <a:rPr lang="en-US" dirty="0"/>
                        <a:t>Originally </a:t>
                      </a:r>
                    </a:p>
                    <a:p>
                      <a:pPr algn="ctr"/>
                      <a:r>
                        <a:rPr lang="en-US" dirty="0"/>
                        <a:t>expected/desired yield</a:t>
                      </a:r>
                    </a:p>
                  </a:txBody>
                  <a:tcPr/>
                </a:tc>
                <a:tc>
                  <a:txBody>
                    <a:bodyPr/>
                    <a:lstStyle/>
                    <a:p>
                      <a:pPr algn="ctr"/>
                      <a:r>
                        <a:rPr lang="en-US" dirty="0"/>
                        <a:t>Actual or currently expected yield</a:t>
                      </a:r>
                    </a:p>
                  </a:txBody>
                  <a:tcPr/>
                </a:tc>
                <a:extLst>
                  <a:ext uri="{0D108BD9-81ED-4DB2-BD59-A6C34878D82A}">
                    <a16:rowId xmlns:a16="http://schemas.microsoft.com/office/drawing/2014/main" val="71282752"/>
                  </a:ext>
                </a:extLst>
              </a:tr>
              <a:tr h="370840">
                <a:tc>
                  <a:txBody>
                    <a:bodyPr/>
                    <a:lstStyle/>
                    <a:p>
                      <a:pPr algn="ctr"/>
                      <a:r>
                        <a:rPr lang="en-US" dirty="0"/>
                        <a:t>Kepler</a:t>
                      </a:r>
                    </a:p>
                  </a:txBody>
                  <a:tcPr/>
                </a:tc>
                <a:tc>
                  <a:txBody>
                    <a:bodyPr/>
                    <a:lstStyle/>
                    <a:p>
                      <a:pPr algn="ctr"/>
                      <a:r>
                        <a:rPr lang="en-US" dirty="0"/>
                        <a:t>~25 Earth analogs (Borucki et al. 2003)</a:t>
                      </a:r>
                    </a:p>
                  </a:txBody>
                  <a:tcPr/>
                </a:tc>
                <a:tc>
                  <a:txBody>
                    <a:bodyPr/>
                    <a:lstStyle/>
                    <a:p>
                      <a:pPr algn="ctr"/>
                      <a:r>
                        <a:rPr lang="en-US" dirty="0"/>
                        <a:t>o(1)</a:t>
                      </a:r>
                    </a:p>
                  </a:txBody>
                  <a:tcPr/>
                </a:tc>
                <a:extLst>
                  <a:ext uri="{0D108BD9-81ED-4DB2-BD59-A6C34878D82A}">
                    <a16:rowId xmlns:a16="http://schemas.microsoft.com/office/drawing/2014/main" val="2785563192"/>
                  </a:ext>
                </a:extLst>
              </a:tr>
              <a:tr h="370840">
                <a:tc>
                  <a:txBody>
                    <a:bodyPr/>
                    <a:lstStyle/>
                    <a:p>
                      <a:pPr algn="ctr"/>
                      <a:r>
                        <a:rPr lang="en-US" dirty="0"/>
                        <a:t>Roman CGI</a:t>
                      </a:r>
                    </a:p>
                  </a:txBody>
                  <a:tcPr/>
                </a:tc>
                <a:tc>
                  <a:txBody>
                    <a:bodyPr/>
                    <a:lstStyle/>
                    <a:p>
                      <a:pPr algn="ctr"/>
                      <a:r>
                        <a:rPr lang="en-US" dirty="0"/>
                        <a:t>~25 reflected light planets </a:t>
                      </a:r>
                    </a:p>
                    <a:p>
                      <a:pPr algn="ctr"/>
                      <a:r>
                        <a:rPr lang="en-US" dirty="0"/>
                        <a:t>(circa 2013-2015)</a:t>
                      </a:r>
                    </a:p>
                  </a:txBody>
                  <a:tcPr/>
                </a:tc>
                <a:tc>
                  <a:txBody>
                    <a:bodyPr/>
                    <a:lstStyle/>
                    <a:p>
                      <a:pPr algn="ctr"/>
                      <a:r>
                        <a:rPr lang="en-US" dirty="0"/>
                        <a:t>o(1)</a:t>
                      </a:r>
                    </a:p>
                  </a:txBody>
                  <a:tcPr/>
                </a:tc>
                <a:extLst>
                  <a:ext uri="{0D108BD9-81ED-4DB2-BD59-A6C34878D82A}">
                    <a16:rowId xmlns:a16="http://schemas.microsoft.com/office/drawing/2014/main" val="1677259550"/>
                  </a:ext>
                </a:extLst>
              </a:tr>
              <a:tr h="370840">
                <a:tc>
                  <a:txBody>
                    <a:bodyPr/>
                    <a:lstStyle/>
                    <a:p>
                      <a:pPr algn="ctr"/>
                      <a:r>
                        <a:rPr lang="en-US" dirty="0"/>
                        <a:t>Astro2020 flagship</a:t>
                      </a:r>
                    </a:p>
                  </a:txBody>
                  <a:tcPr/>
                </a:tc>
                <a:tc>
                  <a:txBody>
                    <a:bodyPr/>
                    <a:lstStyle/>
                    <a:p>
                      <a:pPr algn="ctr"/>
                      <a:r>
                        <a:rPr lang="en-US" dirty="0"/>
                        <a:t>~25 characterized potentially habitable planets </a:t>
                      </a:r>
                    </a:p>
                  </a:txBody>
                  <a:tcPr/>
                </a:tc>
                <a:tc>
                  <a:txBody>
                    <a:bodyPr/>
                    <a:lstStyle/>
                    <a:p>
                      <a:pPr algn="ctr"/>
                      <a:r>
                        <a:rPr lang="en-US" dirty="0"/>
                        <a:t>?</a:t>
                      </a:r>
                    </a:p>
                  </a:txBody>
                  <a:tcPr/>
                </a:tc>
                <a:extLst>
                  <a:ext uri="{0D108BD9-81ED-4DB2-BD59-A6C34878D82A}">
                    <a16:rowId xmlns:a16="http://schemas.microsoft.com/office/drawing/2014/main" val="4070133593"/>
                  </a:ext>
                </a:extLst>
              </a:tr>
            </a:tbl>
          </a:graphicData>
        </a:graphic>
      </p:graphicFrame>
      <p:sp>
        <p:nvSpPr>
          <p:cNvPr id="9" name="TextBox 8">
            <a:extLst>
              <a:ext uri="{FF2B5EF4-FFF2-40B4-BE49-F238E27FC236}">
                <a16:creationId xmlns:a16="http://schemas.microsoft.com/office/drawing/2014/main" id="{BF85AF47-1733-77E0-0D8E-682917A7EFCF}"/>
              </a:ext>
            </a:extLst>
          </p:cNvPr>
          <p:cNvSpPr txBox="1"/>
          <p:nvPr/>
        </p:nvSpPr>
        <p:spPr>
          <a:xfrm>
            <a:off x="1714593" y="5006887"/>
            <a:ext cx="9689282"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There are more ways in which expected science yields can decrease than increase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 yields they tend to get worse as a mission concept matures</a:t>
            </a:r>
          </a:p>
        </p:txBody>
      </p:sp>
    </p:spTree>
    <p:extLst>
      <p:ext uri="{BB962C8B-B14F-4D97-AF65-F5344CB8AC3E}">
        <p14:creationId xmlns:p14="http://schemas.microsoft.com/office/powerpoint/2010/main" val="250353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0823"/>
            <a:ext cx="10261600" cy="838200"/>
          </a:xfrm>
        </p:spPr>
        <p:txBody>
          <a:bodyPr/>
          <a:lstStyle/>
          <a:p>
            <a:r>
              <a:rPr lang="en-US" sz="3200" dirty="0"/>
              <a:t>Large mission studies recommend thorough, early, well-funded trades and technology development</a:t>
            </a:r>
          </a:p>
        </p:txBody>
      </p:sp>
      <p:sp>
        <p:nvSpPr>
          <p:cNvPr id="3" name="Content Placeholder 2"/>
          <p:cNvSpPr>
            <a:spLocks noGrp="1"/>
          </p:cNvSpPr>
          <p:nvPr>
            <p:ph idx="1"/>
          </p:nvPr>
        </p:nvSpPr>
        <p:spPr>
          <a:xfrm>
            <a:off x="6345141" y="1105989"/>
            <a:ext cx="5524642" cy="5142411"/>
          </a:xfrm>
        </p:spPr>
        <p:txBody>
          <a:bodyPr/>
          <a:lstStyle/>
          <a:p>
            <a:r>
              <a:rPr lang="en-US" sz="1200" dirty="0">
                <a:effectLst/>
              </a:rPr>
              <a:t>Finding: “</a:t>
            </a:r>
            <a:r>
              <a:rPr lang="en-US" sz="1200" i="1" dirty="0">
                <a:effectLst/>
              </a:rPr>
              <a:t>During the Pre-Phase-A period, requirements development and </a:t>
            </a:r>
            <a:r>
              <a:rPr lang="en-US" sz="1200" i="1" dirty="0">
                <a:solidFill>
                  <a:srgbClr val="FFFF00"/>
                </a:solidFill>
                <a:effectLst/>
              </a:rPr>
              <a:t>architecture trades are often over-constrained</a:t>
            </a:r>
            <a:r>
              <a:rPr lang="en-US" sz="1200" i="1" dirty="0">
                <a:effectLst/>
              </a:rPr>
              <a:t>, driving the mission unnecessarily toward very expensive solutions[…]</a:t>
            </a:r>
            <a:r>
              <a:rPr lang="en-US" sz="1200" dirty="0">
                <a:effectLst/>
              </a:rPr>
              <a:t>”</a:t>
            </a:r>
          </a:p>
          <a:p>
            <a:r>
              <a:rPr lang="en-US" sz="1200" dirty="0">
                <a:effectLst/>
              </a:rPr>
              <a:t>Recommendation: “[…]</a:t>
            </a:r>
            <a:r>
              <a:rPr lang="en-US" sz="1200" i="1" dirty="0">
                <a:effectLst/>
              </a:rPr>
              <a:t>Conduct requirements analyses and architecture trades during pre-phase-A that quantify science vs. cost, thereby preventing unnecessary adoption of very expensive solutions[…]</a:t>
            </a:r>
            <a:r>
              <a:rPr lang="en-US" sz="1200" dirty="0">
                <a:effectLst/>
              </a:rPr>
              <a:t>”</a:t>
            </a:r>
          </a:p>
          <a:p>
            <a:pPr lvl="1"/>
            <a:r>
              <a:rPr lang="en-US" sz="1200" dirty="0">
                <a:effectLst/>
              </a:rPr>
              <a:t>SMD’s large mission study report (</a:t>
            </a:r>
            <a:r>
              <a:rPr lang="en-US" sz="1200" u="sng" dirty="0">
                <a:effectLst/>
                <a:hlinkClick r:id="rId3"/>
              </a:rPr>
              <a:t>https://science.nasa.gov/about-us/large-mission-study</a:t>
            </a:r>
            <a:r>
              <a:rPr lang="en-US" sz="1200" dirty="0">
                <a:effectLst/>
              </a:rPr>
              <a:t>)</a:t>
            </a:r>
          </a:p>
          <a:p>
            <a:endParaRPr lang="en-US" sz="1200" dirty="0">
              <a:effectLst/>
            </a:endParaRPr>
          </a:p>
          <a:p>
            <a:r>
              <a:rPr lang="en-US" sz="1200" i="1" dirty="0">
                <a:solidFill>
                  <a:srgbClr val="FFFF00"/>
                </a:solidFill>
                <a:effectLst/>
              </a:rPr>
              <a:t>“Inadequate funding for concept studies, concept, and technology development”</a:t>
            </a:r>
          </a:p>
          <a:p>
            <a:pPr lvl="1"/>
            <a:r>
              <a:rPr lang="en-US" sz="1200" dirty="0">
                <a:effectLst/>
              </a:rPr>
              <a:t>One of several common issues identified by the “Flagship Assessment Team” in 2013: National Aeronautics and Space Administration, “Cost and Schedule Growth in NASA Missions: Findings and Recommendations from the Explanation of Change Study and Flagship Mission Assessment,” Office of the Center Director, NASA Goddard Space Flight Center, 2013.</a:t>
            </a:r>
          </a:p>
          <a:p>
            <a:pPr lvl="1"/>
            <a:endParaRPr lang="en-US" sz="1200" dirty="0">
              <a:effectLst/>
            </a:endParaRPr>
          </a:p>
          <a:p>
            <a:r>
              <a:rPr lang="en-US" sz="1200" i="1" dirty="0">
                <a:effectLst/>
              </a:rPr>
              <a:t>“</a:t>
            </a:r>
            <a:r>
              <a:rPr lang="en-US" sz="1200" i="1" dirty="0">
                <a:solidFill>
                  <a:srgbClr val="FFFF00"/>
                </a:solidFill>
                <a:effectLst/>
              </a:rPr>
              <a:t>annual funding [should be] provided in the early stages of development, to cover feasibility studies, technology developments and prototype development</a:t>
            </a:r>
            <a:r>
              <a:rPr lang="en-US" sz="1200" i="1" dirty="0">
                <a:effectLst/>
              </a:rPr>
              <a:t>,”</a:t>
            </a:r>
          </a:p>
          <a:p>
            <a:pPr lvl="1"/>
            <a:r>
              <a:rPr lang="en-US" sz="1200" dirty="0">
                <a:effectLst/>
              </a:rPr>
              <a:t>Bitten, R.E., Shinn, S. A., Emmons, D. L., “Challenges and Potential Solutions to Develop and Fund NASA Flagship Missions,” IEEE (2019).</a:t>
            </a:r>
          </a:p>
        </p:txBody>
      </p:sp>
      <p:sp>
        <p:nvSpPr>
          <p:cNvPr id="4" name="Slide Number Placeholder 3"/>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6</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4EF3DFD5-2598-4FDB-B93E-A754476A11D3}"/>
              </a:ext>
            </a:extLst>
          </p:cNvPr>
          <p:cNvPicPr>
            <a:picLocks noChangeAspect="1" noChangeArrowheads="1"/>
          </p:cNvPicPr>
          <p:nvPr/>
        </p:nvPicPr>
        <p:blipFill rotWithShape="1">
          <a:blip r:embed="rId4" cstate="print">
            <a:lum contrast="72000"/>
          </a:blip>
          <a:srcRect l="-1" r="-31097"/>
          <a:stretch/>
        </p:blipFill>
        <p:spPr bwMode="auto">
          <a:xfrm>
            <a:off x="38100" y="9525"/>
            <a:ext cx="1181100" cy="841374"/>
          </a:xfrm>
          <a:prstGeom prst="rect">
            <a:avLst/>
          </a:prstGeom>
          <a:solidFill>
            <a:schemeClr val="bg1"/>
          </a:solidFill>
        </p:spPr>
      </p:pic>
      <p:pic>
        <p:nvPicPr>
          <p:cNvPr id="6" name="Picture 5"/>
          <p:cNvPicPr>
            <a:picLocks noChangeAspect="1"/>
          </p:cNvPicPr>
          <p:nvPr/>
        </p:nvPicPr>
        <p:blipFill rotWithShape="1">
          <a:blip r:embed="rId5"/>
          <a:srcRect l="14035" t="12470" r="24825" b="567"/>
          <a:stretch/>
        </p:blipFill>
        <p:spPr>
          <a:xfrm>
            <a:off x="1219200" y="1105989"/>
            <a:ext cx="2726917" cy="2100939"/>
          </a:xfrm>
          <a:prstGeom prst="rect">
            <a:avLst/>
          </a:prstGeom>
          <a:ln>
            <a:solidFill>
              <a:schemeClr val="tx1"/>
            </a:solidFill>
          </a:ln>
        </p:spPr>
      </p:pic>
      <p:pic>
        <p:nvPicPr>
          <p:cNvPr id="7" name="Picture 6"/>
          <p:cNvPicPr>
            <a:picLocks noChangeAspect="1"/>
          </p:cNvPicPr>
          <p:nvPr/>
        </p:nvPicPr>
        <p:blipFill rotWithShape="1">
          <a:blip r:embed="rId6"/>
          <a:srcRect l="16891" t="30691" r="27512" b="22207"/>
          <a:stretch/>
        </p:blipFill>
        <p:spPr>
          <a:xfrm>
            <a:off x="104503" y="3370217"/>
            <a:ext cx="6110722" cy="2804160"/>
          </a:xfrm>
          <a:prstGeom prst="rect">
            <a:avLst/>
          </a:prstGeom>
        </p:spPr>
      </p:pic>
      <p:sp>
        <p:nvSpPr>
          <p:cNvPr id="8" name="Oval 7"/>
          <p:cNvSpPr/>
          <p:nvPr/>
        </p:nvSpPr>
        <p:spPr bwMode="auto">
          <a:xfrm>
            <a:off x="816715" y="3912421"/>
            <a:ext cx="646326" cy="659579"/>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p:cNvSpPr txBox="1"/>
          <p:nvPr/>
        </p:nvSpPr>
        <p:spPr>
          <a:xfrm>
            <a:off x="3868356" y="2837596"/>
            <a:ext cx="851515" cy="369332"/>
          </a:xfrm>
          <a:prstGeom prst="rect">
            <a:avLst/>
          </a:prstGeom>
          <a:noFill/>
        </p:spPr>
        <p:txBody>
          <a:bodyPr wrap="none" rtlCol="0">
            <a:spAutoFit/>
          </a:bodyPr>
          <a:lstStyle/>
          <a:p>
            <a:r>
              <a:rPr lang="en-US" dirty="0"/>
              <a:t>(2020)</a:t>
            </a:r>
          </a:p>
        </p:txBody>
      </p:sp>
    </p:spTree>
    <p:extLst>
      <p:ext uri="{BB962C8B-B14F-4D97-AF65-F5344CB8AC3E}">
        <p14:creationId xmlns:p14="http://schemas.microsoft.com/office/powerpoint/2010/main" val="28668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82659" y="766233"/>
            <a:ext cx="9309341" cy="6091767"/>
          </a:xfrm>
          <a:prstGeom prst="rect">
            <a:avLst/>
          </a:prstGeom>
        </p:spPr>
      </p:pic>
      <p:sp>
        <p:nvSpPr>
          <p:cNvPr id="10" name="Rectangle 9"/>
          <p:cNvSpPr/>
          <p:nvPr/>
        </p:nvSpPr>
        <p:spPr>
          <a:xfrm>
            <a:off x="3320809" y="1495424"/>
            <a:ext cx="6118466" cy="771525"/>
          </a:xfrm>
          <a:prstGeom prst="rect">
            <a:avLst/>
          </a:prstGeom>
          <a:noFill/>
          <a:ln w="4127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cxnSp>
        <p:nvCxnSpPr>
          <p:cNvPr id="14" name="Straight Connector 13"/>
          <p:cNvCxnSpPr>
            <a:stCxn id="10" idx="1"/>
          </p:cNvCxnSpPr>
          <p:nvPr/>
        </p:nvCxnSpPr>
        <p:spPr>
          <a:xfrm flipH="1" flipV="1">
            <a:off x="2543175" y="1400175"/>
            <a:ext cx="777634" cy="48101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995" y="672795"/>
            <a:ext cx="2882659"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 of the top recommendations of Astro2020 decadal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The decadal survey recommends a large (~6m diameter) Infrared/Optical/Ultraviolet space telescope with high-contrast imaging and spectroscopy as the first mission to enter the Great Observatories Mission and Technology Maturation Program. This is an ambitious mission with the goal of searching for </a:t>
            </a:r>
            <a:r>
              <a:rPr kumimoji="0" lang="en-US" sz="1100" b="0" i="1" u="none" strike="noStrike" kern="1200" cap="none" spc="0" normalizeH="0" baseline="0" noProof="0" dirty="0" err="1">
                <a:ln>
                  <a:noFill/>
                </a:ln>
                <a:solidFill>
                  <a:prstClr val="black"/>
                </a:solidFill>
                <a:effectLst/>
                <a:uLnTx/>
                <a:uFillTx/>
                <a:latin typeface="Calibri" panose="020F0502020204030204"/>
                <a:ea typeface="+mn-ea"/>
                <a:cs typeface="+mn-cs"/>
              </a:rPr>
              <a:t>biosignatures</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from habitable zone exoplanets and providing a powerful new facility for general astrophysics. If mission and technology maturation are successful, as determined by an independent review, implementation should start in the latter part of the decade with a target launch in the first half of the 2040’s.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Given the large costs and development timescales for the next generation of space telescopes, the decadal survey recommends that NASA create the Great Observatories Mission and Technology Maturation Program as a new approach for planning and implementing large missions. The program would provide early investment in technology development for multiple mission concepts to lower the risks and costs of projects before they become too complex, large, and costly. The first entrant for the maturation program should be a large Infrared/Optical/Ultraviolet space telescope. The second entrants should be strategic Far-Infrared and X-ray missions.</a:t>
            </a:r>
          </a:p>
        </p:txBody>
      </p:sp>
      <mc:AlternateContent xmlns:mc="http://schemas.openxmlformats.org/markup-compatibility/2006" xmlns:p14="http://schemas.microsoft.com/office/powerpoint/2010/main">
        <mc:Choice Requires="p14">
          <p:contentPart p14:bwMode="auto" r:id="rId4">
            <p14:nvContentPartPr>
              <p14:cNvPr id="32" name="Ink 31"/>
              <p14:cNvContentPartPr/>
              <p14:nvPr/>
            </p14:nvContentPartPr>
            <p14:xfrm>
              <a:off x="1333680" y="4906395"/>
              <a:ext cx="1200240" cy="30240"/>
            </p14:xfrm>
          </p:contentPart>
        </mc:Choice>
        <mc:Fallback xmlns="">
          <p:pic>
            <p:nvPicPr>
              <p:cNvPr id="32" name="Ink 31"/>
              <p:cNvPicPr/>
              <p:nvPr/>
            </p:nvPicPr>
            <p:blipFill>
              <a:blip r:embed="rId18"/>
              <a:stretch>
                <a:fillRect/>
              </a:stretch>
            </p:blipFill>
            <p:spPr>
              <a:xfrm>
                <a:off x="1291560" y="4822155"/>
                <a:ext cx="1284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p14:cNvContentPartPr/>
              <p14:nvPr/>
            </p14:nvContentPartPr>
            <p14:xfrm>
              <a:off x="57120" y="4987395"/>
              <a:ext cx="2572200" cy="151200"/>
            </p14:xfrm>
          </p:contentPart>
        </mc:Choice>
        <mc:Fallback xmlns="">
          <p:pic>
            <p:nvPicPr>
              <p:cNvPr id="33" name="Ink 32"/>
              <p:cNvPicPr/>
              <p:nvPr/>
            </p:nvPicPr>
            <p:blipFill>
              <a:blip r:embed="rId20"/>
              <a:stretch>
                <a:fillRect/>
              </a:stretch>
            </p:blipFill>
            <p:spPr>
              <a:xfrm>
                <a:off x="15000" y="4903515"/>
                <a:ext cx="26564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p14:cNvContentPartPr/>
              <p14:nvPr/>
            </p14:nvContentPartPr>
            <p14:xfrm>
              <a:off x="933000" y="5589675"/>
              <a:ext cx="1734840" cy="11520"/>
            </p14:xfrm>
          </p:contentPart>
        </mc:Choice>
        <mc:Fallback xmlns="">
          <p:pic>
            <p:nvPicPr>
              <p:cNvPr id="36" name="Ink 35"/>
              <p:cNvPicPr/>
              <p:nvPr/>
            </p:nvPicPr>
            <p:blipFill>
              <a:blip r:embed="rId24"/>
              <a:stretch>
                <a:fillRect/>
              </a:stretch>
            </p:blipFill>
            <p:spPr>
              <a:xfrm>
                <a:off x="891240" y="5505795"/>
                <a:ext cx="1818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p14:cNvContentPartPr/>
              <p14:nvPr/>
            </p14:nvContentPartPr>
            <p14:xfrm>
              <a:off x="85200" y="5776875"/>
              <a:ext cx="743760" cy="27360"/>
            </p14:xfrm>
          </p:contentPart>
        </mc:Choice>
        <mc:Fallback xmlns="">
          <p:pic>
            <p:nvPicPr>
              <p:cNvPr id="38" name="Ink 37"/>
              <p:cNvPicPr/>
              <p:nvPr/>
            </p:nvPicPr>
            <p:blipFill>
              <a:blip r:embed="rId26"/>
              <a:stretch>
                <a:fillRect/>
              </a:stretch>
            </p:blipFill>
            <p:spPr>
              <a:xfrm>
                <a:off x="43440" y="5692995"/>
                <a:ext cx="827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k 38"/>
              <p14:cNvContentPartPr/>
              <p14:nvPr/>
            </p14:nvContentPartPr>
            <p14:xfrm>
              <a:off x="57120" y="5933475"/>
              <a:ext cx="1400400" cy="36000"/>
            </p14:xfrm>
          </p:contentPart>
        </mc:Choice>
        <mc:Fallback xmlns="">
          <p:pic>
            <p:nvPicPr>
              <p:cNvPr id="39" name="Ink 38"/>
              <p:cNvPicPr/>
              <p:nvPr/>
            </p:nvPicPr>
            <p:blipFill>
              <a:blip r:embed="rId28"/>
              <a:stretch>
                <a:fillRect/>
              </a:stretch>
            </p:blipFill>
            <p:spPr>
              <a:xfrm>
                <a:off x="15000" y="5849235"/>
                <a:ext cx="1484640" cy="204120"/>
              </a:xfrm>
              <a:prstGeom prst="rect">
                <a:avLst/>
              </a:prstGeom>
            </p:spPr>
          </p:pic>
        </mc:Fallback>
      </mc:AlternateContent>
      <p:sp>
        <p:nvSpPr>
          <p:cNvPr id="46" name="Rectangle 45"/>
          <p:cNvSpPr/>
          <p:nvPr/>
        </p:nvSpPr>
        <p:spPr>
          <a:xfrm>
            <a:off x="6235459" y="6625110"/>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https://www.nationalacademies.org/our-work/decadal-survey-on-astronomy-and-astrophysics-2020-astro2020</a:t>
            </a:r>
          </a:p>
        </p:txBody>
      </p:sp>
      <p:sp>
        <p:nvSpPr>
          <p:cNvPr id="47" name="Title 2"/>
          <p:cNvSpPr>
            <a:spLocks noGrp="1"/>
          </p:cNvSpPr>
          <p:nvPr>
            <p:ph type="title"/>
          </p:nvPr>
        </p:nvSpPr>
        <p:spPr>
          <a:xfrm>
            <a:off x="19020" y="44992"/>
            <a:ext cx="10515600" cy="764275"/>
          </a:xfrm>
        </p:spPr>
        <p:txBody>
          <a:bodyPr/>
          <a:lstStyle/>
          <a:p>
            <a:pPr algn="ctr"/>
            <a:r>
              <a:rPr lang="en-US" sz="2800" dirty="0">
                <a:solidFill>
                  <a:schemeClr val="bg1"/>
                </a:solidFill>
              </a:rPr>
              <a:t>Astro2020 decadal survey recommendations for IR/O/UV flagship</a:t>
            </a:r>
          </a:p>
        </p:txBody>
      </p:sp>
      <p:sp>
        <p:nvSpPr>
          <p:cNvPr id="48" name="TextBox 47"/>
          <p:cNvSpPr txBox="1"/>
          <p:nvPr/>
        </p:nvSpPr>
        <p:spPr>
          <a:xfrm>
            <a:off x="3457230" y="829180"/>
            <a:ext cx="42133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Astro2020 cost appraisal for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GOMaP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$1.2B this decade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(FY2020$, see p. S-8, table S.5)</a:t>
            </a:r>
          </a:p>
        </p:txBody>
      </p:sp>
      <p:cxnSp>
        <p:nvCxnSpPr>
          <p:cNvPr id="49" name="Straight Connector 48"/>
          <p:cNvCxnSpPr/>
          <p:nvPr/>
        </p:nvCxnSpPr>
        <p:spPr>
          <a:xfrm flipV="1">
            <a:off x="4467225" y="1090791"/>
            <a:ext cx="2133600" cy="623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82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D34-6DFA-45F0-B0F2-E3486095043A}"/>
              </a:ext>
            </a:extLst>
          </p:cNvPr>
          <p:cNvSpPr>
            <a:spLocks noGrp="1"/>
          </p:cNvSpPr>
          <p:nvPr>
            <p:ph type="title"/>
          </p:nvPr>
        </p:nvSpPr>
        <p:spPr>
          <a:xfrm>
            <a:off x="965200" y="9525"/>
            <a:ext cx="10261600" cy="1139825"/>
          </a:xfrm>
        </p:spPr>
        <p:txBody>
          <a:bodyPr/>
          <a:lstStyle/>
          <a:p>
            <a:r>
              <a:rPr lang="en-US" dirty="0"/>
              <a:t>Outline</a:t>
            </a:r>
          </a:p>
        </p:txBody>
      </p:sp>
      <p:sp>
        <p:nvSpPr>
          <p:cNvPr id="3" name="Content Placeholder 2">
            <a:extLst>
              <a:ext uri="{FF2B5EF4-FFF2-40B4-BE49-F238E27FC236}">
                <a16:creationId xmlns:a16="http://schemas.microsoft.com/office/drawing/2014/main" id="{BC5FCB79-8B90-49C9-BA8A-A1F329B1705F}"/>
              </a:ext>
            </a:extLst>
          </p:cNvPr>
          <p:cNvSpPr>
            <a:spLocks noGrp="1"/>
          </p:cNvSpPr>
          <p:nvPr>
            <p:ph idx="1"/>
          </p:nvPr>
        </p:nvSpPr>
        <p:spPr>
          <a:xfrm>
            <a:off x="628650" y="1149350"/>
            <a:ext cx="11163300" cy="4151312"/>
          </a:xfrm>
        </p:spPr>
        <p:txBody>
          <a:bodyPr/>
          <a:lstStyle/>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Motivation for continuing to improve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coronagraphic</a:t>
            </a:r>
            <a:r>
              <a:rPr lang="en-US" dirty="0">
                <a:effectLst/>
                <a:latin typeface="Calibri" panose="020F0502020204030204" pitchFamily="34" charset="0"/>
                <a:ea typeface="Times New Roman" panose="02020603050405020304" pitchFamily="18" charset="0"/>
                <a:cs typeface="Times New Roman" panose="02020603050405020304" pitchFamily="18" charset="0"/>
              </a:rPr>
              <a:t> instrument designs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How much improvement is possible (i.e. before we reach fundamental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What technologies can reach physics limits?</a:t>
            </a:r>
          </a:p>
          <a:p>
            <a:pPr>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Example technology: PIAA-Vortex coronagraph (Kevin Fogarty)</a:t>
            </a:r>
          </a:p>
        </p:txBody>
      </p:sp>
      <p:sp>
        <p:nvSpPr>
          <p:cNvPr id="4" name="Slide Number Placeholder 3">
            <a:extLst>
              <a:ext uri="{FF2B5EF4-FFF2-40B4-BE49-F238E27FC236}">
                <a16:creationId xmlns:a16="http://schemas.microsoft.com/office/drawing/2014/main" id="{E0F5E843-79E9-4984-8972-9823FEB3B981}"/>
              </a:ext>
            </a:extLst>
          </p:cNvPr>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8</a:t>
            </a:fld>
            <a:endParaRPr lang="en-US">
              <a:solidFill>
                <a:srgbClr val="FFFFFF"/>
              </a:solidFill>
            </a:endParaRPr>
          </a:p>
        </p:txBody>
      </p:sp>
      <p:pic>
        <p:nvPicPr>
          <p:cNvPr id="5" name="Picture 23" descr="NASAMeatball_Sprite">
            <a:extLst>
              <a:ext uri="{FF2B5EF4-FFF2-40B4-BE49-F238E27FC236}">
                <a16:creationId xmlns:a16="http://schemas.microsoft.com/office/drawing/2014/main" id="{FDDD6D89-F224-4285-8893-0BD2D5DF8BEB}"/>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Tree>
    <p:extLst>
      <p:ext uri="{BB962C8B-B14F-4D97-AF65-F5344CB8AC3E}">
        <p14:creationId xmlns:p14="http://schemas.microsoft.com/office/powerpoint/2010/main" val="31152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16" y="0"/>
            <a:ext cx="10261600" cy="714895"/>
          </a:xfrm>
        </p:spPr>
        <p:txBody>
          <a:bodyPr/>
          <a:lstStyle/>
          <a:p>
            <a:r>
              <a:rPr lang="en-US" sz="2400" dirty="0"/>
              <a:t>Expected </a:t>
            </a:r>
            <a:r>
              <a:rPr lang="en-US" sz="2400" dirty="0" err="1"/>
              <a:t>ExoEarth</a:t>
            </a:r>
            <a:r>
              <a:rPr lang="en-US" sz="2400" dirty="0"/>
              <a:t> candidate yields from current coronagraph designs</a:t>
            </a:r>
          </a:p>
        </p:txBody>
      </p:sp>
      <p:sp>
        <p:nvSpPr>
          <p:cNvPr id="4" name="Slide Number Placeholder 3"/>
          <p:cNvSpPr>
            <a:spLocks noGrp="1"/>
          </p:cNvSpPr>
          <p:nvPr>
            <p:ph type="sldNum" sz="quarter" idx="12"/>
          </p:nvPr>
        </p:nvSpPr>
        <p:spPr/>
        <p:txBody>
          <a:bodyPr/>
          <a:lstStyle/>
          <a:p>
            <a:pPr>
              <a:defRPr/>
            </a:pPr>
            <a:fld id="{70F02926-2102-4D2E-896F-9FD2E9A37171}" type="slidenum">
              <a:rPr lang="en-US" smtClean="0">
                <a:solidFill>
                  <a:srgbClr val="FFFFFF"/>
                </a:solidFill>
              </a:rPr>
              <a:pPr>
                <a:defRPr/>
              </a:pPr>
              <a:t>9</a:t>
            </a:fld>
            <a:endParaRPr lang="en-US">
              <a:solidFill>
                <a:srgbClr val="FFFFFF"/>
              </a:solidFill>
            </a:endParaRPr>
          </a:p>
        </p:txBody>
      </p:sp>
      <p:pic>
        <p:nvPicPr>
          <p:cNvPr id="5" name="Picture 4"/>
          <p:cNvPicPr>
            <a:picLocks noChangeAspect="1"/>
          </p:cNvPicPr>
          <p:nvPr/>
        </p:nvPicPr>
        <p:blipFill>
          <a:blip r:embed="rId2"/>
          <a:stretch>
            <a:fillRect/>
          </a:stretch>
        </p:blipFill>
        <p:spPr>
          <a:xfrm>
            <a:off x="2003367" y="850899"/>
            <a:ext cx="7974120" cy="5383739"/>
          </a:xfrm>
          <a:prstGeom prst="rect">
            <a:avLst/>
          </a:prstGeom>
        </p:spPr>
      </p:pic>
      <p:pic>
        <p:nvPicPr>
          <p:cNvPr id="6" name="Picture 23" descr="NASAMeatball_Sprite">
            <a:extLst>
              <a:ext uri="{FF2B5EF4-FFF2-40B4-BE49-F238E27FC236}">
                <a16:creationId xmlns:a16="http://schemas.microsoft.com/office/drawing/2014/main" id="{4EF3DFD5-2598-4FDB-B93E-A754476A11D3}"/>
              </a:ext>
            </a:extLst>
          </p:cNvPr>
          <p:cNvPicPr>
            <a:picLocks noChangeAspect="1" noChangeArrowheads="1"/>
          </p:cNvPicPr>
          <p:nvPr/>
        </p:nvPicPr>
        <p:blipFill rotWithShape="1">
          <a:blip r:embed="rId3" cstate="print">
            <a:lum contrast="72000"/>
          </a:blip>
          <a:srcRect l="-1" r="-31097"/>
          <a:stretch/>
        </p:blipFill>
        <p:spPr bwMode="auto">
          <a:xfrm>
            <a:off x="38100" y="9525"/>
            <a:ext cx="1181100" cy="841374"/>
          </a:xfrm>
          <a:prstGeom prst="rect">
            <a:avLst/>
          </a:prstGeom>
          <a:solidFill>
            <a:schemeClr val="bg1"/>
          </a:solidFill>
        </p:spPr>
      </p:pic>
      <p:sp>
        <p:nvSpPr>
          <p:cNvPr id="7" name="TextBox 6"/>
          <p:cNvSpPr txBox="1"/>
          <p:nvPr/>
        </p:nvSpPr>
        <p:spPr>
          <a:xfrm>
            <a:off x="6724997" y="6185976"/>
            <a:ext cx="2287806" cy="369332"/>
          </a:xfrm>
          <a:prstGeom prst="rect">
            <a:avLst/>
          </a:prstGeom>
          <a:noFill/>
        </p:spPr>
        <p:txBody>
          <a:bodyPr wrap="none" rtlCol="0">
            <a:spAutoFit/>
          </a:bodyPr>
          <a:lstStyle/>
          <a:p>
            <a:r>
              <a:rPr lang="en-US" dirty="0"/>
              <a:t>Stark C., et al., 2019</a:t>
            </a:r>
          </a:p>
        </p:txBody>
      </p:sp>
      <p:sp>
        <p:nvSpPr>
          <p:cNvPr id="8" name="TextBox 7"/>
          <p:cNvSpPr txBox="1"/>
          <p:nvPr/>
        </p:nvSpPr>
        <p:spPr>
          <a:xfrm>
            <a:off x="10051549" y="2044931"/>
            <a:ext cx="1249125" cy="369332"/>
          </a:xfrm>
          <a:prstGeom prst="rect">
            <a:avLst/>
          </a:prstGeom>
          <a:noFill/>
        </p:spPr>
        <p:txBody>
          <a:bodyPr wrap="none" rtlCol="0">
            <a:spAutoFit/>
          </a:bodyPr>
          <a:lstStyle/>
          <a:p>
            <a:r>
              <a:rPr lang="en-US" dirty="0">
                <a:solidFill>
                  <a:schemeClr val="accent1">
                    <a:lumMod val="75000"/>
                  </a:schemeClr>
                </a:solidFill>
              </a:rPr>
              <a:t>LUVOIR A</a:t>
            </a:r>
          </a:p>
        </p:txBody>
      </p:sp>
      <p:sp>
        <p:nvSpPr>
          <p:cNvPr id="9" name="Oval 8"/>
          <p:cNvSpPr/>
          <p:nvPr/>
        </p:nvSpPr>
        <p:spPr bwMode="auto">
          <a:xfrm>
            <a:off x="9366731" y="2315282"/>
            <a:ext cx="179454" cy="1745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1" name="Straight Connector 10"/>
          <p:cNvCxnSpPr/>
          <p:nvPr/>
        </p:nvCxnSpPr>
        <p:spPr bwMode="auto">
          <a:xfrm flipV="1">
            <a:off x="9456458" y="2326979"/>
            <a:ext cx="843011" cy="87283"/>
          </a:xfrm>
          <a:prstGeom prst="line">
            <a:avLst/>
          </a:prstGeom>
          <a:solidFill>
            <a:schemeClr val="accent1"/>
          </a:solidFill>
          <a:ln w="9525" cap="flat" cmpd="sng" algn="ctr">
            <a:solidFill>
              <a:schemeClr val="accent1">
                <a:lumMod val="75000"/>
              </a:schemeClr>
            </a:solidFill>
            <a:prstDash val="solid"/>
            <a:round/>
            <a:headEnd type="none" w="med" len="med"/>
            <a:tailEnd type="none" w="med" len="med"/>
          </a:ln>
          <a:effectLst/>
        </p:spPr>
      </p:cxnSp>
      <p:sp>
        <p:nvSpPr>
          <p:cNvPr id="12" name="TextBox 11"/>
          <p:cNvSpPr txBox="1"/>
          <p:nvPr/>
        </p:nvSpPr>
        <p:spPr>
          <a:xfrm>
            <a:off x="5054107" y="2185954"/>
            <a:ext cx="1261884" cy="369332"/>
          </a:xfrm>
          <a:prstGeom prst="rect">
            <a:avLst/>
          </a:prstGeom>
          <a:noFill/>
        </p:spPr>
        <p:txBody>
          <a:bodyPr wrap="none" rtlCol="0">
            <a:spAutoFit/>
          </a:bodyPr>
          <a:lstStyle/>
          <a:p>
            <a:r>
              <a:rPr lang="en-US" dirty="0">
                <a:solidFill>
                  <a:srgbClr val="FF0000"/>
                </a:solidFill>
              </a:rPr>
              <a:t>LUVOIR B</a:t>
            </a:r>
          </a:p>
        </p:txBody>
      </p:sp>
      <p:pic>
        <p:nvPicPr>
          <p:cNvPr id="13" name="Picture 1" descr="Machine generated alternative text:&#10;LUVOIR.A Aperture &#10;x distance, m ">
            <a:extLst>
              <a:ext uri="{FF2B5EF4-FFF2-40B4-BE49-F238E27FC236}">
                <a16:creationId xmlns:a16="http://schemas.microsoft.com/office/drawing/2014/main" id="{3FFAAFF7-D2BC-4AF9-9AC8-BECB7B6B9E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1549" y="2425959"/>
            <a:ext cx="1951136" cy="14646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UVOIR-B Aperture &#10;x distance, m ">
            <a:extLst>
              <a:ext uri="{FF2B5EF4-FFF2-40B4-BE49-F238E27FC236}">
                <a16:creationId xmlns:a16="http://schemas.microsoft.com/office/drawing/2014/main" id="{522CD700-C689-4F79-9F2B-13B14042FB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25" t="7120" r="17377" b="11489"/>
          <a:stretch/>
        </p:blipFill>
        <p:spPr bwMode="auto">
          <a:xfrm>
            <a:off x="5252144" y="2526608"/>
            <a:ext cx="740978" cy="74097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bwMode="auto">
          <a:xfrm>
            <a:off x="5868955" y="3282663"/>
            <a:ext cx="179977" cy="19507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 name="Oval 16"/>
          <p:cNvSpPr/>
          <p:nvPr/>
        </p:nvSpPr>
        <p:spPr bwMode="auto">
          <a:xfrm>
            <a:off x="6048932" y="3526458"/>
            <a:ext cx="179454" cy="1745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bwMode="auto">
          <a:xfrm>
            <a:off x="4142793" y="4301411"/>
            <a:ext cx="522514" cy="4973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3965468" y="3946955"/>
            <a:ext cx="877163" cy="369332"/>
          </a:xfrm>
          <a:prstGeom prst="rect">
            <a:avLst/>
          </a:prstGeom>
          <a:noFill/>
        </p:spPr>
        <p:txBody>
          <a:bodyPr wrap="none" rtlCol="0">
            <a:spAutoFit/>
          </a:bodyPr>
          <a:lstStyle/>
          <a:p>
            <a:r>
              <a:rPr lang="en-US" dirty="0" err="1">
                <a:solidFill>
                  <a:srgbClr val="00B050"/>
                </a:solidFill>
              </a:rPr>
              <a:t>HabEx</a:t>
            </a:r>
            <a:endParaRPr lang="en-US" dirty="0">
              <a:solidFill>
                <a:srgbClr val="00B050"/>
              </a:solidFill>
            </a:endParaRPr>
          </a:p>
        </p:txBody>
      </p:sp>
      <p:sp>
        <p:nvSpPr>
          <p:cNvPr id="22" name="Oval 21"/>
          <p:cNvSpPr/>
          <p:nvPr/>
        </p:nvSpPr>
        <p:spPr bwMode="auto">
          <a:xfrm>
            <a:off x="4189444" y="4335426"/>
            <a:ext cx="435685" cy="4293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3" name="Straight Connector 22"/>
          <p:cNvCxnSpPr/>
          <p:nvPr/>
        </p:nvCxnSpPr>
        <p:spPr bwMode="auto">
          <a:xfrm>
            <a:off x="4665307" y="4798756"/>
            <a:ext cx="139958" cy="118477"/>
          </a:xfrm>
          <a:prstGeom prst="line">
            <a:avLst/>
          </a:prstGeom>
          <a:solidFill>
            <a:schemeClr val="accent1"/>
          </a:solidFill>
          <a:ln w="9525"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3611604855"/>
      </p:ext>
    </p:extLst>
  </p:cSld>
  <p:clrMapOvr>
    <a:masterClrMapping/>
  </p:clrMapOvr>
  <mc:AlternateContent xmlns:mc="http://schemas.openxmlformats.org/markup-compatibility/2006" xmlns:p14="http://schemas.microsoft.com/office/powerpoint/2010/main">
    <mc:Choice Requires="p14">
      <p:transition spd="slow" p14:dur="2000" advTm="41527"/>
    </mc:Choice>
    <mc:Fallback xmlns="">
      <p:transition spd="slow" advTm="4152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0.6|43.3"/>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NSV">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8A1FA"/>
      </a:hlink>
      <a:folHlink>
        <a:srgbClr val="A6587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A SV Template 16-9 v1.3.potx" id="{7EE0FFDF-F872-4190-80B4-9C5EAC6EE379}" vid="{509FADC5-8822-4D46-8DB4-969951C4F5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9" ma:contentTypeDescription="Create a new document." ma:contentTypeScope="" ma:versionID="4d55c0854fc3a79825fdce8ffea32e1d">
  <xsd:schema xmlns:xsd="http://www.w3.org/2001/XMLSchema" xmlns:xs="http://www.w3.org/2001/XMLSchema" xmlns:p="http://schemas.microsoft.com/office/2006/metadata/properties" xmlns:ns3="a3f7648c-ef34-4383-9913-3e4132c38d7f" xmlns:ns4="c852713b-0caa-4ac0-ba75-048f00e27b76" targetNamespace="http://schemas.microsoft.com/office/2006/metadata/properties" ma:root="true" ma:fieldsID="6f0cdf820cc9cef5b994b3e67f500c73" ns3:_="" ns4:_="">
    <xsd:import namespace="a3f7648c-ef34-4383-9913-3e4132c38d7f"/>
    <xsd:import namespace="c852713b-0caa-4ac0-ba75-048f00e27b7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7648c-ef34-4383-9913-3e4132c38d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5829B0-3991-41B7-BD89-8B5792B3874E}">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a3f7648c-ef34-4383-9913-3e4132c38d7f"/>
    <ds:schemaRef ds:uri="http://purl.org/dc/dcmitype/"/>
    <ds:schemaRef ds:uri="http://schemas.openxmlformats.org/package/2006/metadata/core-properties"/>
    <ds:schemaRef ds:uri="c852713b-0caa-4ac0-ba75-048f00e27b76"/>
    <ds:schemaRef ds:uri="http://www.w3.org/XML/1998/namespace"/>
  </ds:schemaRefs>
</ds:datastoreItem>
</file>

<file path=customXml/itemProps2.xml><?xml version="1.0" encoding="utf-8"?>
<ds:datastoreItem xmlns:ds="http://schemas.openxmlformats.org/officeDocument/2006/customXml" ds:itemID="{D7CFA071-547B-4267-A271-B38048B97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7648c-ef34-4383-9913-3e4132c38d7f"/>
    <ds:schemaRef ds:uri="c852713b-0caa-4ac0-ba75-048f00e27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18F462-20FE-4211-884C-74527B695167}">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17525</TotalTime>
  <Words>2114</Words>
  <Application>Microsoft Office PowerPoint</Application>
  <PresentationFormat>Widescreen</PresentationFormat>
  <Paragraphs>304</Paragraphs>
  <Slides>23</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Cambria Math</vt:lpstr>
      <vt:lpstr>Century Gothic</vt:lpstr>
      <vt:lpstr>Freestyle Script</vt:lpstr>
      <vt:lpstr>Helvetica</vt:lpstr>
      <vt:lpstr>Times New Roman</vt:lpstr>
      <vt:lpstr>Wingdings</vt:lpstr>
      <vt:lpstr>Orbit</vt:lpstr>
      <vt:lpstr>Office Theme</vt:lpstr>
      <vt:lpstr>Potential for improving coronagraphic instrument on the Astro2020 flagship through continued technology innovation</vt:lpstr>
      <vt:lpstr>Outline</vt:lpstr>
      <vt:lpstr>Outline</vt:lpstr>
      <vt:lpstr>On a flagship, there is a strong motivation to improve instrument performance</vt:lpstr>
      <vt:lpstr>More powerful instruments are necessary to guard against “yield erosion”</vt:lpstr>
      <vt:lpstr>Large mission studies recommend thorough, early, well-funded trades and technology development</vt:lpstr>
      <vt:lpstr>Astro2020 decadal survey recommendations for IR/O/UV flagship</vt:lpstr>
      <vt:lpstr>Outline</vt:lpstr>
      <vt:lpstr>Expected ExoEarth candidate yields from current coronagraph designs</vt:lpstr>
      <vt:lpstr>Expected ExoEarth candidate yields from current coronagraph designs</vt:lpstr>
      <vt:lpstr>Abstract representation of coronagraphs  as linear operators</vt:lpstr>
      <vt:lpstr>Yield simulations of Exo-Earth candidates</vt:lpstr>
      <vt:lpstr>What coronagraph parameters should we focus on improving?</vt:lpstr>
      <vt:lpstr>Outline</vt:lpstr>
      <vt:lpstr>Which technologies may reach physics limits?</vt:lpstr>
      <vt:lpstr>PowerPoint Presentation</vt:lpstr>
      <vt:lpstr>Outline</vt:lpstr>
      <vt:lpstr>PIAA-Vortex Coronagraph: High Performance on Obstructed Pupils</vt:lpstr>
      <vt:lpstr>PIAA-Vortex combines the advantages of PIAA and Vortex coronagraphs</vt:lpstr>
      <vt:lpstr>PIAA-Vortex enables robustness to tip/tilt errors and stellar angular size</vt:lpstr>
      <vt:lpstr>PIAA-Vortex aims to improve yields and lower Astro2020 risk.</vt:lpstr>
      <vt:lpstr>There are other technologies improve Astro2020 flagship CGI performance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Belikov, Ruslan (ARC-SSA)</dc:creator>
  <cp:lastModifiedBy>Belikov, Ruslan (ARC-SSA)</cp:lastModifiedBy>
  <cp:revision>376</cp:revision>
  <dcterms:created xsi:type="dcterms:W3CDTF">2014-02-25T22:08:06Z</dcterms:created>
  <dcterms:modified xsi:type="dcterms:W3CDTF">2022-06-13T23:32:05Z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