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350" r:id="rId3"/>
    <p:sldId id="284" r:id="rId4"/>
    <p:sldId id="351" r:id="rId5"/>
    <p:sldId id="286" r:id="rId6"/>
    <p:sldId id="352" r:id="rId7"/>
    <p:sldId id="428" r:id="rId8"/>
    <p:sldId id="290" r:id="rId9"/>
    <p:sldId id="292" r:id="rId10"/>
    <p:sldId id="293" r:id="rId11"/>
    <p:sldId id="291" r:id="rId12"/>
    <p:sldId id="296" r:id="rId13"/>
    <p:sldId id="443" r:id="rId14"/>
    <p:sldId id="434" r:id="rId15"/>
    <p:sldId id="435" r:id="rId16"/>
    <p:sldId id="436" r:id="rId17"/>
    <p:sldId id="437" r:id="rId18"/>
    <p:sldId id="438" r:id="rId19"/>
    <p:sldId id="439" r:id="rId20"/>
    <p:sldId id="440" r:id="rId21"/>
    <p:sldId id="441" r:id="rId22"/>
    <p:sldId id="297" r:id="rId23"/>
    <p:sldId id="354" r:id="rId24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63CA"/>
    <a:srgbClr val="D31A26"/>
    <a:srgbClr val="543B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-5186"/>
              <a:lumOff val="-1238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satOff val="-5186"/>
              <a:lumOff val="-2840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2">
            <a:satOff val="44164"/>
            <a:lumOff val="14231"/>
          </a:schemeClr>
        </a:fontRef>
        <a:schemeClr val="accent2">
          <a:satOff val="44164"/>
          <a:lumOff val="1423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53"/>
    <p:restoredTop sz="94918"/>
  </p:normalViewPr>
  <p:slideViewPr>
    <p:cSldViewPr snapToGrid="0" snapToObjects="1">
      <p:cViewPr varScale="1">
        <p:scale>
          <a:sx n="81" d="100"/>
          <a:sy n="81" d="100"/>
        </p:scale>
        <p:origin x="6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Shape 19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30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Citizen Initiated Transit Information Survey Enabling NASA Science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82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Citizen Initiated Transit Information Survey Enabling NASA Science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425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Citizen Initiated Transit Information Survey Enabling NASA Science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361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80560" y="4292600"/>
            <a:ext cx="15579143" cy="2222500"/>
          </a:xfrm>
          <a:prstGeom prst="rect">
            <a:avLst/>
          </a:prstGeom>
        </p:spPr>
        <p:txBody>
          <a:bodyPr/>
          <a:lstStyle>
            <a:lvl1pPr>
              <a:defRPr sz="8267" spc="1323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0560" y="3416300"/>
            <a:ext cx="15579143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304815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609630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914446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1219261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693385" y="6325533"/>
            <a:ext cx="13953493" cy="59503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693385" y="4189472"/>
            <a:ext cx="13953493" cy="84125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693385" y="2959100"/>
            <a:ext cx="13953493" cy="59503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13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693385" y="1287522"/>
            <a:ext cx="13953493" cy="84125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14" name="Image"/>
          <p:cNvSpPr>
            <a:spLocks noGrp="1"/>
          </p:cNvSpPr>
          <p:nvPr>
            <p:ph type="pic" idx="15"/>
          </p:nvPr>
        </p:nvSpPr>
        <p:spPr>
          <a:xfrm>
            <a:off x="0" y="3570817"/>
            <a:ext cx="17505103" cy="7150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Image"/>
          <p:cNvSpPr>
            <a:spLocks noGrp="1"/>
          </p:cNvSpPr>
          <p:nvPr>
            <p:ph type="pic" idx="13"/>
          </p:nvPr>
        </p:nvSpPr>
        <p:spPr>
          <a:xfrm>
            <a:off x="-792399" y="-25301"/>
            <a:ext cx="18908986" cy="98053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-792399" y="-25301"/>
            <a:ext cx="18908986" cy="98053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880560" y="1003300"/>
            <a:ext cx="15579143" cy="1460500"/>
          </a:xfrm>
          <a:prstGeom prst="rect">
            <a:avLst/>
          </a:prstGeom>
        </p:spPr>
        <p:txBody>
          <a:bodyPr/>
          <a:lstStyle>
            <a:lvl1pPr>
              <a:defRPr sz="8267" spc="1323"/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0560" y="508000"/>
            <a:ext cx="15579143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3200" cap="all" spc="512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304815">
              <a:spcBef>
                <a:spcPts val="0"/>
              </a:spcBef>
              <a:buClrTx/>
              <a:buSzTx/>
              <a:buNone/>
              <a:defRPr sz="3200" cap="all" spc="512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609630">
              <a:spcBef>
                <a:spcPts val="0"/>
              </a:spcBef>
              <a:buClrTx/>
              <a:buSzTx/>
              <a:buNone/>
              <a:defRPr sz="3200" cap="all" spc="512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914446">
              <a:spcBef>
                <a:spcPts val="0"/>
              </a:spcBef>
              <a:buClrTx/>
              <a:buSzTx/>
              <a:buNone/>
              <a:defRPr sz="3200" cap="all" spc="512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1219261">
              <a:spcBef>
                <a:spcPts val="0"/>
              </a:spcBef>
              <a:buClrTx/>
              <a:buSzTx/>
              <a:buNone/>
              <a:defRPr sz="3200" cap="all" spc="512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>
            <a:spLocks noGrp="1"/>
          </p:cNvSpPr>
          <p:nvPr>
            <p:ph type="pic" idx="13"/>
          </p:nvPr>
        </p:nvSpPr>
        <p:spPr>
          <a:xfrm>
            <a:off x="-84669" y="2667000"/>
            <a:ext cx="17492668" cy="714502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880560" y="1003300"/>
            <a:ext cx="15579143" cy="1460500"/>
          </a:xfrm>
          <a:prstGeom prst="rect">
            <a:avLst/>
          </a:prstGeom>
        </p:spPr>
        <p:txBody>
          <a:bodyPr/>
          <a:lstStyle>
            <a:lvl1pPr>
              <a:defRPr sz="8267" spc="1323"/>
            </a:lvl1pPr>
          </a:lstStyle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0560" y="508000"/>
            <a:ext cx="15579143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3200" cap="all" spc="512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304815">
              <a:spcBef>
                <a:spcPts val="0"/>
              </a:spcBef>
              <a:buClrTx/>
              <a:buSzTx/>
              <a:buNone/>
              <a:defRPr sz="3200" cap="all" spc="512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609630">
              <a:spcBef>
                <a:spcPts val="0"/>
              </a:spcBef>
              <a:buClrTx/>
              <a:buSzTx/>
              <a:buNone/>
              <a:defRPr sz="3200" cap="all" spc="512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914446">
              <a:spcBef>
                <a:spcPts val="0"/>
              </a:spcBef>
              <a:buClrTx/>
              <a:buSzTx/>
              <a:buNone/>
              <a:defRPr sz="3200" cap="all" spc="512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1219261">
              <a:spcBef>
                <a:spcPts val="0"/>
              </a:spcBef>
              <a:buClrTx/>
              <a:buSzTx/>
              <a:buNone/>
              <a:defRPr sz="3200" cap="all" spc="512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880560" y="3759200"/>
            <a:ext cx="15579143" cy="2222500"/>
          </a:xfrm>
          <a:prstGeom prst="rect">
            <a:avLst/>
          </a:prstGeom>
        </p:spPr>
        <p:txBody>
          <a:bodyPr anchor="ctr"/>
          <a:lstStyle>
            <a:lvl1pPr>
              <a:defRPr sz="8267" spc="1323"/>
            </a:lvl1pPr>
          </a:lstStyle>
          <a:p>
            <a:r>
              <a:t>Title Text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Image"/>
          <p:cNvSpPr>
            <a:spLocks noGrp="1"/>
          </p:cNvSpPr>
          <p:nvPr>
            <p:ph type="pic" idx="13"/>
          </p:nvPr>
        </p:nvSpPr>
        <p:spPr>
          <a:xfrm>
            <a:off x="6485665" y="-38100"/>
            <a:ext cx="13043601" cy="97944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728156" y="4305300"/>
            <a:ext cx="7213820" cy="2984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8156" y="3429000"/>
            <a:ext cx="721382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304815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609630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914446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1219261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Image"/>
          <p:cNvSpPr>
            <a:spLocks noGrp="1"/>
          </p:cNvSpPr>
          <p:nvPr>
            <p:ph type="pic" idx="13"/>
          </p:nvPr>
        </p:nvSpPr>
        <p:spPr>
          <a:xfrm>
            <a:off x="6485665" y="-38100"/>
            <a:ext cx="13043601" cy="97944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xfrm>
            <a:off x="880560" y="609600"/>
            <a:ext cx="6773540" cy="1854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80560" y="2819400"/>
            <a:ext cx="6773540" cy="6057900"/>
          </a:xfrm>
          <a:prstGeom prst="rect">
            <a:avLst/>
          </a:prstGeom>
        </p:spPr>
        <p:txBody>
          <a:bodyPr/>
          <a:lstStyle>
            <a:lvl1pPr marL="524960" indent="-524960">
              <a:spcBef>
                <a:spcPts val="4267"/>
              </a:spcBef>
              <a:defRPr sz="4000"/>
            </a:lvl1pPr>
            <a:lvl2pPr marL="1049919" indent="-524960">
              <a:spcBef>
                <a:spcPts val="4267"/>
              </a:spcBef>
              <a:defRPr sz="4000"/>
            </a:lvl2pPr>
            <a:lvl3pPr marL="1574879" indent="-524960">
              <a:spcBef>
                <a:spcPts val="4267"/>
              </a:spcBef>
              <a:defRPr sz="4000"/>
            </a:lvl3pPr>
            <a:lvl4pPr marL="2099838" indent="-524960">
              <a:spcBef>
                <a:spcPts val="4267"/>
              </a:spcBef>
              <a:defRPr sz="4000"/>
            </a:lvl4pPr>
            <a:lvl5pPr marL="2624798" indent="-524960">
              <a:spcBef>
                <a:spcPts val="4267"/>
              </a:spcBef>
              <a:defRPr sz="4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Body Level One…"/>
          <p:cNvSpPr txBox="1">
            <a:spLocks noGrp="1"/>
          </p:cNvSpPr>
          <p:nvPr>
            <p:ph type="body" idx="1"/>
          </p:nvPr>
        </p:nvSpPr>
        <p:spPr>
          <a:xfrm>
            <a:off x="880560" y="1511300"/>
            <a:ext cx="15579143" cy="6718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Image"/>
          <p:cNvSpPr>
            <a:spLocks noGrp="1"/>
          </p:cNvSpPr>
          <p:nvPr>
            <p:ph type="pic" sz="half" idx="13"/>
          </p:nvPr>
        </p:nvSpPr>
        <p:spPr>
          <a:xfrm>
            <a:off x="8400376" y="4564107"/>
            <a:ext cx="10075642" cy="522477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4" name="Image"/>
          <p:cNvSpPr>
            <a:spLocks noGrp="1"/>
          </p:cNvSpPr>
          <p:nvPr>
            <p:ph type="pic" sz="half" idx="14"/>
          </p:nvPr>
        </p:nvSpPr>
        <p:spPr>
          <a:xfrm>
            <a:off x="8670132" y="-881415"/>
            <a:ext cx="9095455" cy="6827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5" name="Image"/>
          <p:cNvSpPr>
            <a:spLocks noGrp="1"/>
          </p:cNvSpPr>
          <p:nvPr>
            <p:ph type="pic" idx="15"/>
          </p:nvPr>
        </p:nvSpPr>
        <p:spPr>
          <a:xfrm>
            <a:off x="-3386770" y="-114300"/>
            <a:ext cx="12243174" cy="9969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80560" y="609600"/>
            <a:ext cx="15579143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80560" y="2019300"/>
            <a:ext cx="15579143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3197" y="9231889"/>
            <a:ext cx="455253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6" r:id="rId14"/>
  </p:sldLayoutIdLst>
  <p:transition spd="med"/>
  <p:txStyles>
    <p:titleStyle>
      <a:lvl1pPr marL="0" marR="0" indent="0" algn="l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all" spc="96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304815" algn="l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all" spc="96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609630" algn="l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all" spc="96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914446" algn="l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all" spc="96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1219261" algn="l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all" spc="96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524076" algn="l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all" spc="96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828891" algn="l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all" spc="96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2133707" algn="l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all" spc="96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2438522" algn="l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all" spc="96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626565" marR="0" indent="-626565" algn="l" defTabSz="778972" latinLnBrk="0">
        <a:lnSpc>
          <a:spcPct val="100000"/>
        </a:lnSpc>
        <a:spcBef>
          <a:spcPts val="56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1253129" marR="0" indent="-626565" algn="l" defTabSz="778972" latinLnBrk="0">
        <a:lnSpc>
          <a:spcPct val="100000"/>
        </a:lnSpc>
        <a:spcBef>
          <a:spcPts val="56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1879694" marR="0" indent="-626565" algn="l" defTabSz="778972" latinLnBrk="0">
        <a:lnSpc>
          <a:spcPct val="100000"/>
        </a:lnSpc>
        <a:spcBef>
          <a:spcPts val="56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2506259" marR="0" indent="-626565" algn="l" defTabSz="778972" latinLnBrk="0">
        <a:lnSpc>
          <a:spcPct val="100000"/>
        </a:lnSpc>
        <a:spcBef>
          <a:spcPts val="56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3132823" marR="0" indent="-626565" algn="l" defTabSz="778972" latinLnBrk="0">
        <a:lnSpc>
          <a:spcPct val="100000"/>
        </a:lnSpc>
        <a:spcBef>
          <a:spcPts val="56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3759388" marR="0" indent="-626565" algn="l" defTabSz="778972" latinLnBrk="0">
        <a:lnSpc>
          <a:spcPct val="100000"/>
        </a:lnSpc>
        <a:spcBef>
          <a:spcPts val="56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4385953" marR="0" indent="-626565" algn="l" defTabSz="778972" latinLnBrk="0">
        <a:lnSpc>
          <a:spcPct val="100000"/>
        </a:lnSpc>
        <a:spcBef>
          <a:spcPts val="56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5012517" marR="0" indent="-626565" algn="l" defTabSz="778972" latinLnBrk="0">
        <a:lnSpc>
          <a:spcPct val="100000"/>
        </a:lnSpc>
        <a:spcBef>
          <a:spcPts val="56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5639082" marR="0" indent="-626565" algn="l" defTabSz="778972" latinLnBrk="0">
        <a:lnSpc>
          <a:spcPct val="100000"/>
        </a:lnSpc>
        <a:spcBef>
          <a:spcPts val="56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304815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60963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914446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1219261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524076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828891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2133707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2438522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tiff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1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1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1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1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emf"/><Relationship Id="rId4" Type="http://schemas.openxmlformats.org/officeDocument/2006/relationships/image" Target="../media/image10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3F8ED3-23DE-2147-9D30-300A7A4D0C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7340264" cy="9753600"/>
          </a:xfrm>
          <a:prstGeom prst="rect">
            <a:avLst/>
          </a:prstGeom>
          <a:noFill/>
        </p:spPr>
      </p:pic>
      <p:sp>
        <p:nvSpPr>
          <p:cNvPr id="199" name="EXoplanets:…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effectLst>
            <a:outerShdw blurRad="63500" dist="25400" dir="5400000" rotWithShape="0">
              <a:srgbClr val="000000"/>
            </a:outerShdw>
          </a:effectLst>
        </p:spPr>
        <p:txBody>
          <a:bodyPr>
            <a:noAutofit/>
          </a:bodyPr>
          <a:lstStyle/>
          <a:p>
            <a:pPr>
              <a:defRPr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Exoplanet Watch</a:t>
            </a:r>
            <a:br>
              <a:rPr 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800" cap="none" spc="700" dirty="0">
                <a:sym typeface="Avenir Heavy"/>
              </a:rPr>
              <a:t>A Citizen Science Project To Observe Transiting Exoplanets</a:t>
            </a:r>
            <a:endParaRPr sz="3600" spc="7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0" name="Dr. Rob Zellem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>
                <a:solidFill>
                  <a:srgbClr val="8B63CA"/>
                </a:solidFill>
              </a:rPr>
              <a:t>Dr. Rob Zellem</a:t>
            </a:r>
          </a:p>
        </p:txBody>
      </p:sp>
      <p:sp>
        <p:nvSpPr>
          <p:cNvPr id="202" name="© 2019. California Institute of Technology.…"/>
          <p:cNvSpPr txBox="1"/>
          <p:nvPr/>
        </p:nvSpPr>
        <p:spPr>
          <a:xfrm>
            <a:off x="0" y="9062809"/>
            <a:ext cx="4165140" cy="690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/>
          <a:p>
            <a:pPr algn="l" defTabSz="609630">
              <a:defRPr sz="2133">
                <a:solidFill>
                  <a:srgbClr val="6B0A0B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800" dirty="0">
                <a:solidFill>
                  <a:srgbClr val="D31A26"/>
                </a:solidFill>
              </a:rPr>
              <a:t>© 20</a:t>
            </a:r>
            <a:r>
              <a:rPr lang="en-US" sz="1800" dirty="0">
                <a:solidFill>
                  <a:srgbClr val="D31A26"/>
                </a:solidFill>
              </a:rPr>
              <a:t>21</a:t>
            </a:r>
            <a:r>
              <a:rPr sz="1800" dirty="0">
                <a:solidFill>
                  <a:srgbClr val="D31A26"/>
                </a:solidFill>
              </a:rPr>
              <a:t>. California Institute of Technology.</a:t>
            </a:r>
            <a:br>
              <a:rPr lang="en-US" sz="1800" dirty="0">
                <a:solidFill>
                  <a:srgbClr val="D31A26"/>
                </a:solidFill>
                <a:latin typeface="Times"/>
                <a:sym typeface="Times"/>
              </a:rPr>
            </a:br>
            <a:r>
              <a:rPr sz="1800" dirty="0">
                <a:solidFill>
                  <a:srgbClr val="D31A26"/>
                </a:solidFill>
              </a:rPr>
              <a:t>Government sponsorship acknowledged.</a:t>
            </a:r>
            <a:endParaRPr sz="1800" dirty="0">
              <a:solidFill>
                <a:srgbClr val="D31A26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3A3A1F-8265-6642-9000-988D5CD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5538" y="8761552"/>
            <a:ext cx="4554725" cy="101216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4E06A07-8FED-9A46-B816-2EBB7CC80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232" y="8637696"/>
            <a:ext cx="4145798" cy="97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Monitor for Stellar Variabil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7463">
              <a:defRPr sz="4140" spc="662"/>
            </a:lvl1pPr>
          </a:lstStyle>
          <a:p>
            <a:r>
              <a:t>Monitor for Stellar Variability</a:t>
            </a:r>
          </a:p>
        </p:txBody>
      </p:sp>
      <p:sp>
        <p:nvSpPr>
          <p:cNvPr id="429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430" name="Kilpatrick, Kataria,…"/>
          <p:cNvSpPr txBox="1"/>
          <p:nvPr/>
        </p:nvSpPr>
        <p:spPr>
          <a:xfrm>
            <a:off x="4363183" y="8737600"/>
            <a:ext cx="8613893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2800"/>
            </a:pPr>
            <a:r>
              <a:rPr sz="2800" dirty="0"/>
              <a:t>Kilpatrick</a:t>
            </a:r>
            <a:r>
              <a:rPr lang="en-US" sz="2800" dirty="0"/>
              <a:t> </a:t>
            </a:r>
            <a:r>
              <a:rPr sz="2800" dirty="0"/>
              <a:t>et al. (2019)</a:t>
            </a:r>
          </a:p>
        </p:txBody>
      </p:sp>
      <p:pic>
        <p:nvPicPr>
          <p:cNvPr id="431" name="apt_monitoring.pdf" descr="apt_monitoring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3184" y="2025651"/>
            <a:ext cx="8613893" cy="67182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560142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Blended Pai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Blended Pairs</a:t>
            </a:r>
          </a:p>
        </p:txBody>
      </p:sp>
      <p:sp>
        <p:nvSpPr>
          <p:cNvPr id="413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4" name="Zellem et al. (submitted)"/>
          <p:cNvSpPr txBox="1"/>
          <p:nvPr/>
        </p:nvSpPr>
        <p:spPr>
          <a:xfrm>
            <a:off x="7183347" y="8763240"/>
            <a:ext cx="2973571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dirty="0"/>
              <a:t>Zellem et al. </a:t>
            </a:r>
            <a:r>
              <a:rPr lang="en-US" dirty="0"/>
              <a:t>2020</a:t>
            </a:r>
            <a:endParaRPr dirty="0"/>
          </a:p>
        </p:txBody>
      </p:sp>
      <p:pic>
        <p:nvPicPr>
          <p:cNvPr id="415" name="tess_image.pdf" descr="tess_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1884" y="2499605"/>
            <a:ext cx="5709994" cy="5757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mo_image.pdf" descr="mo_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536" y="2499605"/>
            <a:ext cx="5709994" cy="57576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6468190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ETS Deliverab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Exoplanet Watch</a:t>
            </a:r>
            <a:endParaRPr dirty="0"/>
          </a:p>
        </p:txBody>
      </p:sp>
      <p:sp>
        <p:nvSpPr>
          <p:cNvPr id="451" name="Data will be immediately public to entire communit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426587" indent="-408791" defTabSz="508227">
              <a:lnSpc>
                <a:spcPct val="120000"/>
              </a:lnSpc>
              <a:spcBef>
                <a:spcPts val="0"/>
              </a:spcBef>
              <a:defRPr sz="3132"/>
            </a:pPr>
            <a:r>
              <a:rPr lang="en-US" sz="4400" dirty="0"/>
              <a:t>A campaign aimed at </a:t>
            </a:r>
            <a:r>
              <a:rPr lang="en-US" sz="4400" b="1" u="sng" dirty="0"/>
              <a:t>citizen scientists to routinely observe high-priority transiting exoplanets</a:t>
            </a:r>
            <a:r>
              <a:rPr lang="en-US" sz="4400" dirty="0"/>
              <a:t> to keep their mid-transit times and orbital periods precise</a:t>
            </a:r>
          </a:p>
          <a:p>
            <a:pPr marL="269900" indent="-408791" defTabSz="508227">
              <a:lnSpc>
                <a:spcPct val="120000"/>
              </a:lnSpc>
              <a:spcBef>
                <a:spcPts val="0"/>
              </a:spcBef>
              <a:defRPr sz="3132"/>
            </a:pPr>
            <a:r>
              <a:rPr lang="en-US" sz="4400" dirty="0"/>
              <a:t>Collaborative effort to complement existing surveys</a:t>
            </a:r>
          </a:p>
          <a:p>
            <a:pPr marL="896464" lvl="1" indent="-408791" defTabSz="508227">
              <a:lnSpc>
                <a:spcPct val="120000"/>
              </a:lnSpc>
              <a:spcBef>
                <a:spcPts val="0"/>
              </a:spcBef>
              <a:defRPr sz="3132"/>
            </a:pPr>
            <a:r>
              <a:rPr lang="en-US" sz="4400" dirty="0"/>
              <a:t>e.g., open collaboration with </a:t>
            </a:r>
            <a:r>
              <a:rPr lang="en-US" sz="4400" dirty="0" err="1"/>
              <a:t>ExoClock</a:t>
            </a:r>
            <a:endParaRPr lang="en-US" sz="4400" dirty="0"/>
          </a:p>
          <a:p>
            <a:pPr marL="426587" indent="-408791" defTabSz="508227">
              <a:lnSpc>
                <a:spcPct val="120000"/>
              </a:lnSpc>
              <a:spcBef>
                <a:spcPts val="0"/>
              </a:spcBef>
              <a:defRPr sz="3132"/>
            </a:pPr>
            <a:r>
              <a:rPr sz="4400" dirty="0"/>
              <a:t>Data will be immediately public to entire community</a:t>
            </a:r>
            <a:endParaRPr lang="en-US" sz="4400" dirty="0"/>
          </a:p>
          <a:p>
            <a:pPr marL="426587" indent="-408791" defTabSz="508227">
              <a:lnSpc>
                <a:spcPct val="120000"/>
              </a:lnSpc>
              <a:spcBef>
                <a:spcPts val="0"/>
              </a:spcBef>
              <a:defRPr sz="3132"/>
            </a:pPr>
            <a:r>
              <a:rPr lang="en-US" sz="4400" dirty="0"/>
              <a:t>Opportunity for community feedback and target requests</a:t>
            </a:r>
          </a:p>
          <a:p>
            <a:pPr marL="426587" indent="-408791" defTabSz="508227">
              <a:lnSpc>
                <a:spcPct val="120000"/>
              </a:lnSpc>
              <a:spcBef>
                <a:spcPts val="0"/>
              </a:spcBef>
              <a:defRPr sz="3132"/>
            </a:pPr>
            <a:r>
              <a:rPr lang="en-US" sz="4400" b="1" u="sng" dirty="0"/>
              <a:t>Observers will be listed as co-authors on any published results</a:t>
            </a:r>
          </a:p>
          <a:p>
            <a:pPr marL="426587" indent="-408791" defTabSz="508227">
              <a:lnSpc>
                <a:spcPct val="120000"/>
              </a:lnSpc>
              <a:spcBef>
                <a:spcPts val="0"/>
              </a:spcBef>
              <a:defRPr sz="3132"/>
            </a:pPr>
            <a:r>
              <a:rPr lang="en-US" sz="4400" b="1" dirty="0"/>
              <a:t>Part of NASA’s Universe of Learning</a:t>
            </a:r>
            <a:endParaRPr sz="4400" b="1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A480B90-440D-DB47-94B0-3749FA924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5537" y="8606542"/>
            <a:ext cx="4554726" cy="107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15441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ETS Deliverab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Goals</a:t>
            </a:r>
            <a:endParaRPr dirty="0"/>
          </a:p>
        </p:txBody>
      </p:sp>
      <p:sp>
        <p:nvSpPr>
          <p:cNvPr id="451" name="Data will be immediately public to entire communit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b="1" dirty="0"/>
              <a:t>Education goals:</a:t>
            </a:r>
            <a:r>
              <a:rPr lang="en-US" dirty="0"/>
              <a:t>  to engage the public in exoplanet citizen science and increase their confidence about their ability to do science </a:t>
            </a:r>
          </a:p>
          <a:p>
            <a:r>
              <a:rPr lang="en-US" b="1" dirty="0"/>
              <a:t>Science goals:</a:t>
            </a:r>
            <a:r>
              <a:rPr lang="en-US" dirty="0"/>
              <a:t>  to ensure efficient use of large telescopes; discover new exoplanets; search for blended pairs; monitor stellar variability; confirm new exoplanets </a:t>
            </a:r>
          </a:p>
        </p:txBody>
      </p:sp>
    </p:spTree>
    <p:extLst>
      <p:ext uri="{BB962C8B-B14F-4D97-AF65-F5344CB8AC3E}">
        <p14:creationId xmlns:p14="http://schemas.microsoft.com/office/powerpoint/2010/main" val="391278527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D6104DE-6678-264F-A2DF-299BC9FF9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00" t="7031" r="6467" b="26336"/>
          <a:stretch/>
        </p:blipFill>
        <p:spPr>
          <a:xfrm>
            <a:off x="13895528" y="2992913"/>
            <a:ext cx="3193953" cy="41378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3A744C-6D1A-CD42-B1AE-C242B4DCA1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32" t="41755" r="30315" b="37503"/>
          <a:stretch/>
        </p:blipFill>
        <p:spPr>
          <a:xfrm rot="-16200000">
            <a:off x="2332248" y="3703283"/>
            <a:ext cx="6749143" cy="2156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2AAF47-25BA-C149-B30E-FB443796B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Experience</a:t>
            </a:r>
          </a:p>
        </p:txBody>
      </p:sp>
      <p:pic>
        <p:nvPicPr>
          <p:cNvPr id="7" name="Graphic 6" descr="Telescope">
            <a:extLst>
              <a:ext uri="{FF2B5EF4-FFF2-40B4-BE49-F238E27FC236}">
                <a16:creationId xmlns:a16="http://schemas.microsoft.com/office/drawing/2014/main" id="{EC579F74-8C5A-8D4E-B7AB-4C13FEAE6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90170" y="3439686"/>
            <a:ext cx="2433298" cy="2433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F46E0C-069D-4A49-9399-D686A5BCBF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4425" y="1385121"/>
            <a:ext cx="2590905" cy="217450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B76B53F-DA88-6343-872C-85F3BBF6DC51}"/>
              </a:ext>
            </a:extLst>
          </p:cNvPr>
          <p:cNvGrpSpPr/>
          <p:nvPr/>
        </p:nvGrpSpPr>
        <p:grpSpPr>
          <a:xfrm>
            <a:off x="330914" y="2114119"/>
            <a:ext cx="3822879" cy="5375254"/>
            <a:chOff x="330914" y="2114119"/>
            <a:chExt cx="3822879" cy="53752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34749E-CE21-ED47-9C04-94785C9744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180" t="6956" r="4914" b="4738"/>
            <a:stretch/>
          </p:blipFill>
          <p:spPr>
            <a:xfrm>
              <a:off x="330914" y="2114119"/>
              <a:ext cx="3352850" cy="294773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06A759C-7CD6-E047-B6BA-E6B5F85500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161" t="6419" r="4390" b="4932"/>
            <a:stretch/>
          </p:blipFill>
          <p:spPr>
            <a:xfrm>
              <a:off x="664079" y="3904347"/>
              <a:ext cx="3240045" cy="284285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F8542B0-2C63-3D4C-8B4A-CD49C518C1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667" t="11608" r="3663" b="7700"/>
            <a:stretch/>
          </p:blipFill>
          <p:spPr>
            <a:xfrm>
              <a:off x="1020580" y="5750836"/>
              <a:ext cx="3133213" cy="1738537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AF05782-1AB5-4945-B386-05CBA0136B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0412" y="4656335"/>
            <a:ext cx="2634074" cy="17677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D4E52D-C40C-0045-8DAD-67634FB83E3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92" r="1547" b="1674"/>
          <a:stretch/>
        </p:blipFill>
        <p:spPr>
          <a:xfrm>
            <a:off x="10160621" y="3768638"/>
            <a:ext cx="3282386" cy="25727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001BF95-0415-654B-AC32-05C8E09F2F70}"/>
              </a:ext>
            </a:extLst>
          </p:cNvPr>
          <p:cNvSpPr txBox="1"/>
          <p:nvPr/>
        </p:nvSpPr>
        <p:spPr>
          <a:xfrm>
            <a:off x="330914" y="8634174"/>
            <a:ext cx="382287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1. Plan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2B5198-929F-F149-8672-F0755E16F65B}"/>
              </a:ext>
            </a:extLst>
          </p:cNvPr>
          <p:cNvSpPr txBox="1"/>
          <p:nvPr/>
        </p:nvSpPr>
        <p:spPr>
          <a:xfrm>
            <a:off x="4587305" y="8634174"/>
            <a:ext cx="232756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2. Observe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A12D24-F6B2-9A4E-8263-5C06A2D136D6}"/>
              </a:ext>
            </a:extLst>
          </p:cNvPr>
          <p:cNvSpPr txBox="1"/>
          <p:nvPr/>
        </p:nvSpPr>
        <p:spPr>
          <a:xfrm>
            <a:off x="7130412" y="8634174"/>
            <a:ext cx="261491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3. Reduce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8C2F32-5E6A-3548-9CCB-6EBABA20EFE5}"/>
              </a:ext>
            </a:extLst>
          </p:cNvPr>
          <p:cNvSpPr txBox="1"/>
          <p:nvPr/>
        </p:nvSpPr>
        <p:spPr>
          <a:xfrm>
            <a:off x="10160621" y="8634174"/>
            <a:ext cx="328238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4. Upload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32D098-DB6A-9644-9DF9-8AB4BFB3EB34}"/>
              </a:ext>
            </a:extLst>
          </p:cNvPr>
          <p:cNvSpPr txBox="1"/>
          <p:nvPr/>
        </p:nvSpPr>
        <p:spPr>
          <a:xfrm>
            <a:off x="13951440" y="8634174"/>
            <a:ext cx="320031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5. Publish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7A4920-BCEC-104B-B2CE-5E5A7F01793B}"/>
              </a:ext>
            </a:extLst>
          </p:cNvPr>
          <p:cNvSpPr txBox="1"/>
          <p:nvPr/>
        </p:nvSpPr>
        <p:spPr>
          <a:xfrm>
            <a:off x="4632811" y="7798469"/>
            <a:ext cx="1208664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1800" dirty="0"/>
              <a:t>Doug </a:t>
            </a:r>
            <a:r>
              <a:rPr lang="en-US" sz="1800" dirty="0" err="1"/>
              <a:t>Lalla</a:t>
            </a:r>
            <a:endParaRPr lang="en-US" sz="18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405F8FE-358C-9D46-AFF6-B6F3EBD4CE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91" t="63406" r="8159" b="6250"/>
          <a:stretch/>
        </p:blipFill>
        <p:spPr>
          <a:xfrm>
            <a:off x="7130412" y="6517654"/>
            <a:ext cx="2634074" cy="153673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7912E1F-E1D1-A845-9850-8455DE804F28}"/>
              </a:ext>
            </a:extLst>
          </p:cNvPr>
          <p:cNvSpPr txBox="1"/>
          <p:nvPr/>
        </p:nvSpPr>
        <p:spPr>
          <a:xfrm>
            <a:off x="7092110" y="3624669"/>
            <a:ext cx="271067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AstroImageJ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220F3D-BA7F-7246-BACF-9FF20F489273}"/>
              </a:ext>
            </a:extLst>
          </p:cNvPr>
          <p:cNvSpPr txBox="1"/>
          <p:nvPr/>
        </p:nvSpPr>
        <p:spPr>
          <a:xfrm>
            <a:off x="7125543" y="7725206"/>
            <a:ext cx="1208664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Doug </a:t>
            </a:r>
            <a:r>
              <a:rPr lang="en-US" sz="1800" dirty="0" err="1">
                <a:solidFill>
                  <a:schemeClr val="bg1"/>
                </a:solidFill>
              </a:rPr>
              <a:t>Lalla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44FEB7-ECBC-394A-8EE6-1A1EDF86541B}"/>
              </a:ext>
            </a:extLst>
          </p:cNvPr>
          <p:cNvSpPr/>
          <p:nvPr/>
        </p:nvSpPr>
        <p:spPr>
          <a:xfrm>
            <a:off x="4490170" y="1545771"/>
            <a:ext cx="12850093" cy="8033658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80712411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3A744C-6D1A-CD42-B1AE-C242B4DCA1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32" t="41755" r="30315" b="37503"/>
          <a:stretch/>
        </p:blipFill>
        <p:spPr>
          <a:xfrm rot="-16200000">
            <a:off x="2332248" y="3703283"/>
            <a:ext cx="6749143" cy="2156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2AAF47-25BA-C149-B30E-FB443796B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Experience</a:t>
            </a:r>
          </a:p>
        </p:txBody>
      </p:sp>
      <p:pic>
        <p:nvPicPr>
          <p:cNvPr id="7" name="Graphic 6" descr="Telescope">
            <a:extLst>
              <a:ext uri="{FF2B5EF4-FFF2-40B4-BE49-F238E27FC236}">
                <a16:creationId xmlns:a16="http://schemas.microsoft.com/office/drawing/2014/main" id="{EC579F74-8C5A-8D4E-B7AB-4C13FEAE6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90170" y="3439686"/>
            <a:ext cx="2433298" cy="2433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F46E0C-069D-4A49-9399-D686A5BCB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4425" y="1385121"/>
            <a:ext cx="2590905" cy="217450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B76B53F-DA88-6343-872C-85F3BBF6DC51}"/>
              </a:ext>
            </a:extLst>
          </p:cNvPr>
          <p:cNvGrpSpPr/>
          <p:nvPr/>
        </p:nvGrpSpPr>
        <p:grpSpPr>
          <a:xfrm>
            <a:off x="330914" y="2114119"/>
            <a:ext cx="3822879" cy="5375254"/>
            <a:chOff x="330914" y="2114119"/>
            <a:chExt cx="3822879" cy="53752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34749E-CE21-ED47-9C04-94785C9744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80" t="6956" r="4914" b="4738"/>
            <a:stretch/>
          </p:blipFill>
          <p:spPr>
            <a:xfrm>
              <a:off x="330914" y="2114119"/>
              <a:ext cx="3352850" cy="294773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06A759C-7CD6-E047-B6BA-E6B5F85500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161" t="6419" r="4390" b="4932"/>
            <a:stretch/>
          </p:blipFill>
          <p:spPr>
            <a:xfrm>
              <a:off x="664079" y="3904347"/>
              <a:ext cx="3240045" cy="284285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F8542B0-2C63-3D4C-8B4A-CD49C518C1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667" t="11608" r="3663" b="7700"/>
            <a:stretch/>
          </p:blipFill>
          <p:spPr>
            <a:xfrm>
              <a:off x="1020580" y="5750836"/>
              <a:ext cx="3133213" cy="1738537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AF05782-1AB5-4945-B386-05CBA0136B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0412" y="4656335"/>
            <a:ext cx="2634074" cy="17677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D4E52D-C40C-0045-8DAD-67634FB83E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92" r="1547" b="1674"/>
          <a:stretch/>
        </p:blipFill>
        <p:spPr>
          <a:xfrm>
            <a:off x="10160621" y="3768638"/>
            <a:ext cx="3282386" cy="25727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001BF95-0415-654B-AC32-05C8E09F2F70}"/>
              </a:ext>
            </a:extLst>
          </p:cNvPr>
          <p:cNvSpPr txBox="1"/>
          <p:nvPr/>
        </p:nvSpPr>
        <p:spPr>
          <a:xfrm>
            <a:off x="330914" y="8634174"/>
            <a:ext cx="382287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1. Plan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2B5198-929F-F149-8672-F0755E16F65B}"/>
              </a:ext>
            </a:extLst>
          </p:cNvPr>
          <p:cNvSpPr txBox="1"/>
          <p:nvPr/>
        </p:nvSpPr>
        <p:spPr>
          <a:xfrm>
            <a:off x="4587305" y="8634174"/>
            <a:ext cx="232756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2. Observe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A12D24-F6B2-9A4E-8263-5C06A2D136D6}"/>
              </a:ext>
            </a:extLst>
          </p:cNvPr>
          <p:cNvSpPr txBox="1"/>
          <p:nvPr/>
        </p:nvSpPr>
        <p:spPr>
          <a:xfrm>
            <a:off x="7130412" y="8634174"/>
            <a:ext cx="261491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3. Reduce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8C2F32-5E6A-3548-9CCB-6EBABA20EFE5}"/>
              </a:ext>
            </a:extLst>
          </p:cNvPr>
          <p:cNvSpPr txBox="1"/>
          <p:nvPr/>
        </p:nvSpPr>
        <p:spPr>
          <a:xfrm>
            <a:off x="10160621" y="8634174"/>
            <a:ext cx="328238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4. Upload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32D098-DB6A-9644-9DF9-8AB4BFB3EB34}"/>
              </a:ext>
            </a:extLst>
          </p:cNvPr>
          <p:cNvSpPr txBox="1"/>
          <p:nvPr/>
        </p:nvSpPr>
        <p:spPr>
          <a:xfrm>
            <a:off x="13951440" y="8634174"/>
            <a:ext cx="320031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5. Publish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7A4920-BCEC-104B-B2CE-5E5A7F01793B}"/>
              </a:ext>
            </a:extLst>
          </p:cNvPr>
          <p:cNvSpPr txBox="1"/>
          <p:nvPr/>
        </p:nvSpPr>
        <p:spPr>
          <a:xfrm>
            <a:off x="4632811" y="7798469"/>
            <a:ext cx="1208664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1800" dirty="0"/>
              <a:t>Doug </a:t>
            </a:r>
            <a:r>
              <a:rPr lang="en-US" sz="1800" dirty="0" err="1"/>
              <a:t>Lalla</a:t>
            </a:r>
            <a:endParaRPr lang="en-US" sz="18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405F8FE-358C-9D46-AFF6-B6F3EBD4CE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91" t="63406" r="8159" b="6250"/>
          <a:stretch/>
        </p:blipFill>
        <p:spPr>
          <a:xfrm>
            <a:off x="7130412" y="6517654"/>
            <a:ext cx="2634074" cy="153673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7912E1F-E1D1-A845-9850-8455DE804F28}"/>
              </a:ext>
            </a:extLst>
          </p:cNvPr>
          <p:cNvSpPr txBox="1"/>
          <p:nvPr/>
        </p:nvSpPr>
        <p:spPr>
          <a:xfrm>
            <a:off x="7092110" y="3624669"/>
            <a:ext cx="271067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AstroImageJ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220F3D-BA7F-7246-BACF-9FF20F489273}"/>
              </a:ext>
            </a:extLst>
          </p:cNvPr>
          <p:cNvSpPr txBox="1"/>
          <p:nvPr/>
        </p:nvSpPr>
        <p:spPr>
          <a:xfrm>
            <a:off x="7125543" y="7725206"/>
            <a:ext cx="1208664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Doug </a:t>
            </a:r>
            <a:r>
              <a:rPr lang="en-US" sz="1800" dirty="0" err="1">
                <a:solidFill>
                  <a:schemeClr val="bg1"/>
                </a:solidFill>
              </a:rPr>
              <a:t>Lalla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D2A6A38-97DA-2649-A73D-821AFE51AF28}"/>
              </a:ext>
            </a:extLst>
          </p:cNvPr>
          <p:cNvSpPr/>
          <p:nvPr/>
        </p:nvSpPr>
        <p:spPr>
          <a:xfrm>
            <a:off x="1" y="1575540"/>
            <a:ext cx="4351958" cy="8033658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91519E1-1BE6-4141-8D0D-3DA91838018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800" t="7031" r="6467" b="26336"/>
          <a:stretch/>
        </p:blipFill>
        <p:spPr>
          <a:xfrm>
            <a:off x="13895528" y="2992913"/>
            <a:ext cx="3193953" cy="413788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1FFAB5-4BA3-B740-A6D5-7142C49A0E48}"/>
              </a:ext>
            </a:extLst>
          </p:cNvPr>
          <p:cNvSpPr/>
          <p:nvPr/>
        </p:nvSpPr>
        <p:spPr>
          <a:xfrm>
            <a:off x="7053077" y="1545771"/>
            <a:ext cx="10287186" cy="8033658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6068081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3A744C-6D1A-CD42-B1AE-C242B4DCA1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32" t="41755" r="30315" b="37503"/>
          <a:stretch/>
        </p:blipFill>
        <p:spPr>
          <a:xfrm rot="-16200000">
            <a:off x="2332248" y="3703283"/>
            <a:ext cx="6749143" cy="2156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2AAF47-25BA-C149-B30E-FB443796B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Experience</a:t>
            </a:r>
          </a:p>
        </p:txBody>
      </p:sp>
      <p:pic>
        <p:nvPicPr>
          <p:cNvPr id="7" name="Graphic 6" descr="Telescope">
            <a:extLst>
              <a:ext uri="{FF2B5EF4-FFF2-40B4-BE49-F238E27FC236}">
                <a16:creationId xmlns:a16="http://schemas.microsoft.com/office/drawing/2014/main" id="{EC579F74-8C5A-8D4E-B7AB-4C13FEAE6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90170" y="3439686"/>
            <a:ext cx="2433298" cy="2433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F46E0C-069D-4A49-9399-D686A5BCB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4425" y="1385121"/>
            <a:ext cx="2590905" cy="217450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B76B53F-DA88-6343-872C-85F3BBF6DC51}"/>
              </a:ext>
            </a:extLst>
          </p:cNvPr>
          <p:cNvGrpSpPr/>
          <p:nvPr/>
        </p:nvGrpSpPr>
        <p:grpSpPr>
          <a:xfrm>
            <a:off x="330914" y="2114119"/>
            <a:ext cx="3822879" cy="5375254"/>
            <a:chOff x="330914" y="2114119"/>
            <a:chExt cx="3822879" cy="53752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34749E-CE21-ED47-9C04-94785C9744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80" t="6956" r="4914" b="4738"/>
            <a:stretch/>
          </p:blipFill>
          <p:spPr>
            <a:xfrm>
              <a:off x="330914" y="2114119"/>
              <a:ext cx="3352850" cy="294773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06A759C-7CD6-E047-B6BA-E6B5F85500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161" t="6419" r="4390" b="4932"/>
            <a:stretch/>
          </p:blipFill>
          <p:spPr>
            <a:xfrm>
              <a:off x="664079" y="3904347"/>
              <a:ext cx="3240045" cy="284285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F8542B0-2C63-3D4C-8B4A-CD49C518C1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667" t="11608" r="3663" b="7700"/>
            <a:stretch/>
          </p:blipFill>
          <p:spPr>
            <a:xfrm>
              <a:off x="1020580" y="5750836"/>
              <a:ext cx="3133213" cy="1738537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AF05782-1AB5-4945-B386-05CBA0136B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0412" y="4656335"/>
            <a:ext cx="2634074" cy="17677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D4E52D-C40C-0045-8DAD-67634FB83E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92" r="1547" b="1674"/>
          <a:stretch/>
        </p:blipFill>
        <p:spPr>
          <a:xfrm>
            <a:off x="10160621" y="3768638"/>
            <a:ext cx="3282386" cy="25727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001BF95-0415-654B-AC32-05C8E09F2F70}"/>
              </a:ext>
            </a:extLst>
          </p:cNvPr>
          <p:cNvSpPr txBox="1"/>
          <p:nvPr/>
        </p:nvSpPr>
        <p:spPr>
          <a:xfrm>
            <a:off x="330914" y="8634174"/>
            <a:ext cx="382287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1. Plan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2B5198-929F-F149-8672-F0755E16F65B}"/>
              </a:ext>
            </a:extLst>
          </p:cNvPr>
          <p:cNvSpPr txBox="1"/>
          <p:nvPr/>
        </p:nvSpPr>
        <p:spPr>
          <a:xfrm>
            <a:off x="4587305" y="8634174"/>
            <a:ext cx="232756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2. Observe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A12D24-F6B2-9A4E-8263-5C06A2D136D6}"/>
              </a:ext>
            </a:extLst>
          </p:cNvPr>
          <p:cNvSpPr txBox="1"/>
          <p:nvPr/>
        </p:nvSpPr>
        <p:spPr>
          <a:xfrm>
            <a:off x="7130412" y="8634174"/>
            <a:ext cx="261491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3. Reduce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8C2F32-5E6A-3548-9CCB-6EBABA20EFE5}"/>
              </a:ext>
            </a:extLst>
          </p:cNvPr>
          <p:cNvSpPr txBox="1"/>
          <p:nvPr/>
        </p:nvSpPr>
        <p:spPr>
          <a:xfrm>
            <a:off x="10160621" y="8634174"/>
            <a:ext cx="328238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4. Upload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32D098-DB6A-9644-9DF9-8AB4BFB3EB34}"/>
              </a:ext>
            </a:extLst>
          </p:cNvPr>
          <p:cNvSpPr txBox="1"/>
          <p:nvPr/>
        </p:nvSpPr>
        <p:spPr>
          <a:xfrm>
            <a:off x="13951440" y="8634174"/>
            <a:ext cx="320031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5. Publish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7A4920-BCEC-104B-B2CE-5E5A7F01793B}"/>
              </a:ext>
            </a:extLst>
          </p:cNvPr>
          <p:cNvSpPr txBox="1"/>
          <p:nvPr/>
        </p:nvSpPr>
        <p:spPr>
          <a:xfrm>
            <a:off x="4632811" y="7798469"/>
            <a:ext cx="1208664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1800" dirty="0"/>
              <a:t>Doug </a:t>
            </a:r>
            <a:r>
              <a:rPr lang="en-US" sz="1800" dirty="0" err="1"/>
              <a:t>Lalla</a:t>
            </a:r>
            <a:endParaRPr lang="en-US" sz="18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405F8FE-358C-9D46-AFF6-B6F3EBD4CE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91" t="63406" r="8159" b="6250"/>
          <a:stretch/>
        </p:blipFill>
        <p:spPr>
          <a:xfrm>
            <a:off x="7130412" y="6517654"/>
            <a:ext cx="2634074" cy="153673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7912E1F-E1D1-A845-9850-8455DE804F28}"/>
              </a:ext>
            </a:extLst>
          </p:cNvPr>
          <p:cNvSpPr txBox="1"/>
          <p:nvPr/>
        </p:nvSpPr>
        <p:spPr>
          <a:xfrm>
            <a:off x="7092110" y="3624669"/>
            <a:ext cx="271067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AstroImageJ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220F3D-BA7F-7246-BACF-9FF20F489273}"/>
              </a:ext>
            </a:extLst>
          </p:cNvPr>
          <p:cNvSpPr txBox="1"/>
          <p:nvPr/>
        </p:nvSpPr>
        <p:spPr>
          <a:xfrm>
            <a:off x="7125543" y="7725206"/>
            <a:ext cx="1208664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Doug </a:t>
            </a:r>
            <a:r>
              <a:rPr lang="en-US" sz="1800" dirty="0" err="1">
                <a:solidFill>
                  <a:schemeClr val="bg1"/>
                </a:solidFill>
              </a:rPr>
              <a:t>Lalla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D2A6A38-97DA-2649-A73D-821AFE51AF28}"/>
              </a:ext>
            </a:extLst>
          </p:cNvPr>
          <p:cNvSpPr/>
          <p:nvPr/>
        </p:nvSpPr>
        <p:spPr>
          <a:xfrm>
            <a:off x="1" y="1575540"/>
            <a:ext cx="6965914" cy="8033658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43BDEDA-BE46-0549-84E5-5A11E499858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800" t="7031" r="6467" b="26336"/>
          <a:stretch/>
        </p:blipFill>
        <p:spPr>
          <a:xfrm>
            <a:off x="13895528" y="2992913"/>
            <a:ext cx="3193953" cy="413788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8035C7A-3601-FD4C-BAF4-2E0C564C6CD7}"/>
              </a:ext>
            </a:extLst>
          </p:cNvPr>
          <p:cNvSpPr/>
          <p:nvPr/>
        </p:nvSpPr>
        <p:spPr>
          <a:xfrm>
            <a:off x="10009731" y="1545771"/>
            <a:ext cx="7330531" cy="8033658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316686854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3A744C-6D1A-CD42-B1AE-C242B4DCA1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32" t="41755" r="30315" b="37503"/>
          <a:stretch/>
        </p:blipFill>
        <p:spPr>
          <a:xfrm rot="-16200000">
            <a:off x="2332248" y="3703283"/>
            <a:ext cx="6749143" cy="2156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2AAF47-25BA-C149-B30E-FB443796B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Experience</a:t>
            </a:r>
          </a:p>
        </p:txBody>
      </p:sp>
      <p:pic>
        <p:nvPicPr>
          <p:cNvPr id="7" name="Graphic 6" descr="Telescope">
            <a:extLst>
              <a:ext uri="{FF2B5EF4-FFF2-40B4-BE49-F238E27FC236}">
                <a16:creationId xmlns:a16="http://schemas.microsoft.com/office/drawing/2014/main" id="{EC579F74-8C5A-8D4E-B7AB-4C13FEAE6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90170" y="3439686"/>
            <a:ext cx="2433298" cy="2433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F46E0C-069D-4A49-9399-D686A5BCB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4425" y="1385121"/>
            <a:ext cx="2590905" cy="217450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B76B53F-DA88-6343-872C-85F3BBF6DC51}"/>
              </a:ext>
            </a:extLst>
          </p:cNvPr>
          <p:cNvGrpSpPr/>
          <p:nvPr/>
        </p:nvGrpSpPr>
        <p:grpSpPr>
          <a:xfrm>
            <a:off x="330914" y="2114119"/>
            <a:ext cx="3822879" cy="5375254"/>
            <a:chOff x="330914" y="2114119"/>
            <a:chExt cx="3822879" cy="53752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34749E-CE21-ED47-9C04-94785C9744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80" t="6956" r="4914" b="4738"/>
            <a:stretch/>
          </p:blipFill>
          <p:spPr>
            <a:xfrm>
              <a:off x="330914" y="2114119"/>
              <a:ext cx="3352850" cy="294773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06A759C-7CD6-E047-B6BA-E6B5F85500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161" t="6419" r="4390" b="4932"/>
            <a:stretch/>
          </p:blipFill>
          <p:spPr>
            <a:xfrm>
              <a:off x="664079" y="3904347"/>
              <a:ext cx="3240045" cy="284285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F8542B0-2C63-3D4C-8B4A-CD49C518C1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667" t="11608" r="3663" b="7700"/>
            <a:stretch/>
          </p:blipFill>
          <p:spPr>
            <a:xfrm>
              <a:off x="1020580" y="5750836"/>
              <a:ext cx="3133213" cy="1738537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AF05782-1AB5-4945-B386-05CBA0136B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0412" y="4656335"/>
            <a:ext cx="2634074" cy="17677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D4E52D-C40C-0045-8DAD-67634FB83E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92" r="1547" b="1674"/>
          <a:stretch/>
        </p:blipFill>
        <p:spPr>
          <a:xfrm>
            <a:off x="10160621" y="3768638"/>
            <a:ext cx="3282386" cy="25727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001BF95-0415-654B-AC32-05C8E09F2F70}"/>
              </a:ext>
            </a:extLst>
          </p:cNvPr>
          <p:cNvSpPr txBox="1"/>
          <p:nvPr/>
        </p:nvSpPr>
        <p:spPr>
          <a:xfrm>
            <a:off x="330914" y="8634174"/>
            <a:ext cx="382287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1. Plan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2B5198-929F-F149-8672-F0755E16F65B}"/>
              </a:ext>
            </a:extLst>
          </p:cNvPr>
          <p:cNvSpPr txBox="1"/>
          <p:nvPr/>
        </p:nvSpPr>
        <p:spPr>
          <a:xfrm>
            <a:off x="4587305" y="8634174"/>
            <a:ext cx="232756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2. Observe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A12D24-F6B2-9A4E-8263-5C06A2D136D6}"/>
              </a:ext>
            </a:extLst>
          </p:cNvPr>
          <p:cNvSpPr txBox="1"/>
          <p:nvPr/>
        </p:nvSpPr>
        <p:spPr>
          <a:xfrm>
            <a:off x="7130412" y="8634174"/>
            <a:ext cx="261491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3. Reduce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8C2F32-5E6A-3548-9CCB-6EBABA20EFE5}"/>
              </a:ext>
            </a:extLst>
          </p:cNvPr>
          <p:cNvSpPr txBox="1"/>
          <p:nvPr/>
        </p:nvSpPr>
        <p:spPr>
          <a:xfrm>
            <a:off x="10160621" y="8634174"/>
            <a:ext cx="328238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4. Upload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32D098-DB6A-9644-9DF9-8AB4BFB3EB34}"/>
              </a:ext>
            </a:extLst>
          </p:cNvPr>
          <p:cNvSpPr txBox="1"/>
          <p:nvPr/>
        </p:nvSpPr>
        <p:spPr>
          <a:xfrm>
            <a:off x="13951440" y="8634174"/>
            <a:ext cx="320031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5. Publish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7A4920-BCEC-104B-B2CE-5E5A7F01793B}"/>
              </a:ext>
            </a:extLst>
          </p:cNvPr>
          <p:cNvSpPr txBox="1"/>
          <p:nvPr/>
        </p:nvSpPr>
        <p:spPr>
          <a:xfrm>
            <a:off x="4632811" y="7798469"/>
            <a:ext cx="1208664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1800" dirty="0"/>
              <a:t>Doug </a:t>
            </a:r>
            <a:r>
              <a:rPr lang="en-US" sz="1800" dirty="0" err="1"/>
              <a:t>Lalla</a:t>
            </a:r>
            <a:endParaRPr lang="en-US" sz="18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405F8FE-358C-9D46-AFF6-B6F3EBD4CE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91" t="63406" r="8159" b="6250"/>
          <a:stretch/>
        </p:blipFill>
        <p:spPr>
          <a:xfrm>
            <a:off x="7130412" y="6517654"/>
            <a:ext cx="2634074" cy="153673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7912E1F-E1D1-A845-9850-8455DE804F28}"/>
              </a:ext>
            </a:extLst>
          </p:cNvPr>
          <p:cNvSpPr txBox="1"/>
          <p:nvPr/>
        </p:nvSpPr>
        <p:spPr>
          <a:xfrm>
            <a:off x="7092110" y="3624669"/>
            <a:ext cx="271067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AstroImageJ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220F3D-BA7F-7246-BACF-9FF20F489273}"/>
              </a:ext>
            </a:extLst>
          </p:cNvPr>
          <p:cNvSpPr txBox="1"/>
          <p:nvPr/>
        </p:nvSpPr>
        <p:spPr>
          <a:xfrm>
            <a:off x="7125543" y="7725206"/>
            <a:ext cx="1208664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Doug </a:t>
            </a:r>
            <a:r>
              <a:rPr lang="en-US" sz="1800" dirty="0" err="1">
                <a:solidFill>
                  <a:schemeClr val="bg1"/>
                </a:solidFill>
              </a:rPr>
              <a:t>Lalla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D2A6A38-97DA-2649-A73D-821AFE51AF28}"/>
              </a:ext>
            </a:extLst>
          </p:cNvPr>
          <p:cNvSpPr/>
          <p:nvPr/>
        </p:nvSpPr>
        <p:spPr>
          <a:xfrm>
            <a:off x="0" y="1575540"/>
            <a:ext cx="9898513" cy="8033658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21F5011-C004-8F4E-B879-7DCC54DEDBF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800" t="7031" r="6467" b="26336"/>
          <a:stretch/>
        </p:blipFill>
        <p:spPr>
          <a:xfrm>
            <a:off x="13895528" y="2992913"/>
            <a:ext cx="3193953" cy="413788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7B3821E-DD93-7F44-9C21-A15D542D2F47}"/>
              </a:ext>
            </a:extLst>
          </p:cNvPr>
          <p:cNvSpPr/>
          <p:nvPr/>
        </p:nvSpPr>
        <p:spPr>
          <a:xfrm>
            <a:off x="13705114" y="1545771"/>
            <a:ext cx="3635148" cy="8033658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9749356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3A744C-6D1A-CD42-B1AE-C242B4DCA1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32" t="41755" r="30315" b="37503"/>
          <a:stretch/>
        </p:blipFill>
        <p:spPr>
          <a:xfrm rot="-16200000">
            <a:off x="2332248" y="3703283"/>
            <a:ext cx="6749143" cy="2156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2AAF47-25BA-C149-B30E-FB443796B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Experience</a:t>
            </a:r>
          </a:p>
        </p:txBody>
      </p:sp>
      <p:pic>
        <p:nvPicPr>
          <p:cNvPr id="7" name="Graphic 6" descr="Telescope">
            <a:extLst>
              <a:ext uri="{FF2B5EF4-FFF2-40B4-BE49-F238E27FC236}">
                <a16:creationId xmlns:a16="http://schemas.microsoft.com/office/drawing/2014/main" id="{EC579F74-8C5A-8D4E-B7AB-4C13FEAE6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90170" y="3439686"/>
            <a:ext cx="2433298" cy="2433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F46E0C-069D-4A49-9399-D686A5BCB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4425" y="1385121"/>
            <a:ext cx="2590905" cy="217450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B76B53F-DA88-6343-872C-85F3BBF6DC51}"/>
              </a:ext>
            </a:extLst>
          </p:cNvPr>
          <p:cNvGrpSpPr/>
          <p:nvPr/>
        </p:nvGrpSpPr>
        <p:grpSpPr>
          <a:xfrm>
            <a:off x="330914" y="2114119"/>
            <a:ext cx="3822879" cy="5375254"/>
            <a:chOff x="330914" y="2114119"/>
            <a:chExt cx="3822879" cy="53752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34749E-CE21-ED47-9C04-94785C9744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80" t="6956" r="4914" b="4738"/>
            <a:stretch/>
          </p:blipFill>
          <p:spPr>
            <a:xfrm>
              <a:off x="330914" y="2114119"/>
              <a:ext cx="3352850" cy="294773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06A759C-7CD6-E047-B6BA-E6B5F85500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161" t="6419" r="4390" b="4932"/>
            <a:stretch/>
          </p:blipFill>
          <p:spPr>
            <a:xfrm>
              <a:off x="664079" y="3904347"/>
              <a:ext cx="3240045" cy="284285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F8542B0-2C63-3D4C-8B4A-CD49C518C1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667" t="11608" r="3663" b="7700"/>
            <a:stretch/>
          </p:blipFill>
          <p:spPr>
            <a:xfrm>
              <a:off x="1020580" y="5750836"/>
              <a:ext cx="3133213" cy="1738537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AF05782-1AB5-4945-B386-05CBA0136B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0412" y="4656335"/>
            <a:ext cx="2634074" cy="17677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D4E52D-C40C-0045-8DAD-67634FB83E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92" r="1547" b="1674"/>
          <a:stretch/>
        </p:blipFill>
        <p:spPr>
          <a:xfrm>
            <a:off x="10160621" y="3768638"/>
            <a:ext cx="3282386" cy="25727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001BF95-0415-654B-AC32-05C8E09F2F70}"/>
              </a:ext>
            </a:extLst>
          </p:cNvPr>
          <p:cNvSpPr txBox="1"/>
          <p:nvPr/>
        </p:nvSpPr>
        <p:spPr>
          <a:xfrm>
            <a:off x="330914" y="8634174"/>
            <a:ext cx="382287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1. Plan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2B5198-929F-F149-8672-F0755E16F65B}"/>
              </a:ext>
            </a:extLst>
          </p:cNvPr>
          <p:cNvSpPr txBox="1"/>
          <p:nvPr/>
        </p:nvSpPr>
        <p:spPr>
          <a:xfrm>
            <a:off x="4587305" y="8634174"/>
            <a:ext cx="232756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2. Observe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A12D24-F6B2-9A4E-8263-5C06A2D136D6}"/>
              </a:ext>
            </a:extLst>
          </p:cNvPr>
          <p:cNvSpPr txBox="1"/>
          <p:nvPr/>
        </p:nvSpPr>
        <p:spPr>
          <a:xfrm>
            <a:off x="7130412" y="8634174"/>
            <a:ext cx="261491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3. Reduce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8C2F32-5E6A-3548-9CCB-6EBABA20EFE5}"/>
              </a:ext>
            </a:extLst>
          </p:cNvPr>
          <p:cNvSpPr txBox="1"/>
          <p:nvPr/>
        </p:nvSpPr>
        <p:spPr>
          <a:xfrm>
            <a:off x="10160621" y="8634174"/>
            <a:ext cx="328238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4. Upload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32D098-DB6A-9644-9DF9-8AB4BFB3EB34}"/>
              </a:ext>
            </a:extLst>
          </p:cNvPr>
          <p:cNvSpPr txBox="1"/>
          <p:nvPr/>
        </p:nvSpPr>
        <p:spPr>
          <a:xfrm>
            <a:off x="13951440" y="8634174"/>
            <a:ext cx="320031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5. Publish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7A4920-BCEC-104B-B2CE-5E5A7F01793B}"/>
              </a:ext>
            </a:extLst>
          </p:cNvPr>
          <p:cNvSpPr txBox="1"/>
          <p:nvPr/>
        </p:nvSpPr>
        <p:spPr>
          <a:xfrm>
            <a:off x="4632811" y="7798469"/>
            <a:ext cx="1208664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1800" dirty="0"/>
              <a:t>Doug </a:t>
            </a:r>
            <a:r>
              <a:rPr lang="en-US" sz="1800" dirty="0" err="1"/>
              <a:t>Lalla</a:t>
            </a:r>
            <a:endParaRPr lang="en-US" sz="18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405F8FE-358C-9D46-AFF6-B6F3EBD4CE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91" t="63406" r="8159" b="6250"/>
          <a:stretch/>
        </p:blipFill>
        <p:spPr>
          <a:xfrm>
            <a:off x="7130412" y="6517654"/>
            <a:ext cx="2634074" cy="153673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7912E1F-E1D1-A845-9850-8455DE804F28}"/>
              </a:ext>
            </a:extLst>
          </p:cNvPr>
          <p:cNvSpPr txBox="1"/>
          <p:nvPr/>
        </p:nvSpPr>
        <p:spPr>
          <a:xfrm>
            <a:off x="7092110" y="3624669"/>
            <a:ext cx="271067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AstroImageJ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220F3D-BA7F-7246-BACF-9FF20F489273}"/>
              </a:ext>
            </a:extLst>
          </p:cNvPr>
          <p:cNvSpPr txBox="1"/>
          <p:nvPr/>
        </p:nvSpPr>
        <p:spPr>
          <a:xfrm>
            <a:off x="7125543" y="7725206"/>
            <a:ext cx="1208664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Doug </a:t>
            </a:r>
            <a:r>
              <a:rPr lang="en-US" sz="1800" dirty="0" err="1">
                <a:solidFill>
                  <a:schemeClr val="bg1"/>
                </a:solidFill>
              </a:rPr>
              <a:t>Lalla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D2A6A38-97DA-2649-A73D-821AFE51AF28}"/>
              </a:ext>
            </a:extLst>
          </p:cNvPr>
          <p:cNvSpPr/>
          <p:nvPr/>
        </p:nvSpPr>
        <p:spPr>
          <a:xfrm>
            <a:off x="0" y="1575540"/>
            <a:ext cx="13726886" cy="8033658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C53EDB-E37B-454B-B486-CC953ED9757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800" t="7031" r="6467" b="26336"/>
          <a:stretch/>
        </p:blipFill>
        <p:spPr>
          <a:xfrm>
            <a:off x="13895528" y="2992913"/>
            <a:ext cx="3193953" cy="413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4739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7DCD5-AA8E-6945-8372-CA3C88FF4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CITISENS Pipeline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428017-1CCC-2840-8948-72329B89FA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224D5E-2A84-1F47-9E16-69E243BD80E1}"/>
              </a:ext>
            </a:extLst>
          </p:cNvPr>
          <p:cNvSpPr txBox="1"/>
          <p:nvPr/>
        </p:nvSpPr>
        <p:spPr>
          <a:xfrm>
            <a:off x="880560" y="7441289"/>
            <a:ext cx="518278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1. Scrape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550CFC-B8AB-E64E-A32A-91DE60049A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04" t="7701" r="18680" b="6250"/>
          <a:stretch/>
        </p:blipFill>
        <p:spPr>
          <a:xfrm>
            <a:off x="880560" y="2032000"/>
            <a:ext cx="5182783" cy="50453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A70C06-258F-484B-8CD9-8D3633F7E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0273" y="3983180"/>
            <a:ext cx="4445000" cy="1143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1C9A69-D903-C641-9D0F-4043F97BD9C4}"/>
              </a:ext>
            </a:extLst>
          </p:cNvPr>
          <p:cNvSpPr txBox="1"/>
          <p:nvPr/>
        </p:nvSpPr>
        <p:spPr>
          <a:xfrm>
            <a:off x="6340273" y="7441289"/>
            <a:ext cx="444500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2. Process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3BB81D-CE01-9C45-9494-611F225F8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2203" y="3468830"/>
            <a:ext cx="5397500" cy="2171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62D9D4F-E9CE-8D47-B8A2-57990260E2A2}"/>
              </a:ext>
            </a:extLst>
          </p:cNvPr>
          <p:cNvSpPr txBox="1"/>
          <p:nvPr/>
        </p:nvSpPr>
        <p:spPr>
          <a:xfrm>
            <a:off x="11062203" y="7441289"/>
            <a:ext cx="539750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3. Publish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04379E-0D65-3640-B4D8-F87AC2995C0F}"/>
              </a:ext>
            </a:extLst>
          </p:cNvPr>
          <p:cNvSpPr/>
          <p:nvPr/>
        </p:nvSpPr>
        <p:spPr>
          <a:xfrm>
            <a:off x="6340273" y="1521112"/>
            <a:ext cx="10999990" cy="8033658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4059954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ransi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Transits</a:t>
            </a:r>
          </a:p>
        </p:txBody>
      </p:sp>
      <p:sp>
        <p:nvSpPr>
          <p:cNvPr id="225" name="Measures the change in brightness as the planet passes in front of or behind its host star…"/>
          <p:cNvSpPr txBox="1">
            <a:spLocks noGrp="1"/>
          </p:cNvSpPr>
          <p:nvPr>
            <p:ph type="body" sz="half" idx="1"/>
          </p:nvPr>
        </p:nvSpPr>
        <p:spPr>
          <a:xfrm>
            <a:off x="880798" y="2019300"/>
            <a:ext cx="8431919" cy="67183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41683" indent="-441683" defTabSz="549120">
              <a:spcBef>
                <a:spcPts val="3900"/>
              </a:spcBef>
              <a:defRPr sz="3384"/>
            </a:pPr>
            <a:r>
              <a:rPr dirty="0"/>
              <a:t>Measures the change in brightness as the planet passes in front of or behind its host star</a:t>
            </a:r>
          </a:p>
          <a:p>
            <a:pPr marL="883365" lvl="1" indent="-441683" defTabSz="549120">
              <a:spcBef>
                <a:spcPts val="3900"/>
              </a:spcBef>
              <a:defRPr sz="3384"/>
            </a:pPr>
            <a:r>
              <a:rPr dirty="0"/>
              <a:t>At best, the dip in brightness is 1%</a:t>
            </a:r>
          </a:p>
          <a:p>
            <a:pPr marL="441683" indent="-441683" defTabSz="549120">
              <a:spcBef>
                <a:spcPts val="3900"/>
              </a:spcBef>
              <a:defRPr sz="3384"/>
            </a:pPr>
            <a:r>
              <a:rPr dirty="0"/>
              <a:t>Gives us the planet-to-star radius ratio</a:t>
            </a:r>
            <a:endParaRPr lang="en-US" dirty="0"/>
          </a:p>
          <a:p>
            <a:pPr marL="441683" indent="-441683" defTabSz="549120">
              <a:spcBef>
                <a:spcPts val="3900"/>
              </a:spcBef>
              <a:defRPr sz="3384"/>
            </a:pPr>
            <a:r>
              <a:rPr lang="en-US" dirty="0"/>
              <a:t>Also allow us to study a planet’s atmosphere</a:t>
            </a:r>
          </a:p>
          <a:p>
            <a:pPr marL="441325" indent="-441325" defTabSz="549120">
              <a:spcBef>
                <a:spcPts val="3900"/>
              </a:spcBef>
              <a:tabLst>
                <a:tab pos="2741613" algn="l"/>
              </a:tabLst>
              <a:defRPr sz="3384"/>
            </a:pPr>
            <a:r>
              <a:rPr lang="en-US" sz="3400" dirty="0"/>
              <a:t>Method used to discover ~3000 (~75%) currently-known exoplanets</a:t>
            </a:r>
            <a:endParaRPr sz="3400" dirty="0"/>
          </a:p>
        </p:txBody>
      </p:sp>
      <p:pic>
        <p:nvPicPr>
          <p:cNvPr id="2" name="Online Media 1" descr="transit-method-single-planet">
            <a:hlinkClick r:id="" action="ppaction://media"/>
            <a:extLst>
              <a:ext uri="{FF2B5EF4-FFF2-40B4-BE49-F238E27FC236}">
                <a16:creationId xmlns:a16="http://schemas.microsoft.com/office/drawing/2014/main" id="{25492BCA-0B1E-464C-B17B-405165140E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2716" y="3375274"/>
            <a:ext cx="7144983" cy="40190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FA2A14-9DD9-C84F-ABD6-67ADFF3F0454}"/>
              </a:ext>
            </a:extLst>
          </p:cNvPr>
          <p:cNvSpPr txBox="1"/>
          <p:nvPr/>
        </p:nvSpPr>
        <p:spPr>
          <a:xfrm>
            <a:off x="15467883" y="6754690"/>
            <a:ext cx="658834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584170"/>
            <a:r>
              <a:rPr lang="en-US" sz="1600" dirty="0"/>
              <a:t>NASA</a:t>
            </a:r>
          </a:p>
        </p:txBody>
      </p:sp>
    </p:spTree>
    <p:extLst>
      <p:ext uri="{BB962C8B-B14F-4D97-AF65-F5344CB8AC3E}">
        <p14:creationId xmlns:p14="http://schemas.microsoft.com/office/powerpoint/2010/main" val="1885339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7DCD5-AA8E-6945-8372-CA3C88FF4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CITISENS Pipeline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428017-1CCC-2840-8948-72329B89FA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224D5E-2A84-1F47-9E16-69E243BD80E1}"/>
              </a:ext>
            </a:extLst>
          </p:cNvPr>
          <p:cNvSpPr txBox="1"/>
          <p:nvPr/>
        </p:nvSpPr>
        <p:spPr>
          <a:xfrm>
            <a:off x="880560" y="7441289"/>
            <a:ext cx="518278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1. Scrape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550CFC-B8AB-E64E-A32A-91DE60049A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04" t="7701" r="18680" b="6250"/>
          <a:stretch/>
        </p:blipFill>
        <p:spPr>
          <a:xfrm>
            <a:off x="880560" y="2032000"/>
            <a:ext cx="5182783" cy="50453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A70C06-258F-484B-8CD9-8D3633F7E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0273" y="3983180"/>
            <a:ext cx="4445000" cy="1143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1C9A69-D903-C641-9D0F-4043F97BD9C4}"/>
              </a:ext>
            </a:extLst>
          </p:cNvPr>
          <p:cNvSpPr txBox="1"/>
          <p:nvPr/>
        </p:nvSpPr>
        <p:spPr>
          <a:xfrm>
            <a:off x="6340273" y="7441289"/>
            <a:ext cx="444500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2. Process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3BB81D-CE01-9C45-9494-611F225F8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2203" y="3468830"/>
            <a:ext cx="5397500" cy="2171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62D9D4F-E9CE-8D47-B8A2-57990260E2A2}"/>
              </a:ext>
            </a:extLst>
          </p:cNvPr>
          <p:cNvSpPr txBox="1"/>
          <p:nvPr/>
        </p:nvSpPr>
        <p:spPr>
          <a:xfrm>
            <a:off x="11062203" y="7441289"/>
            <a:ext cx="539750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3. Publish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D026A4-3524-2A49-806E-4F5EFABFEA9E}"/>
              </a:ext>
            </a:extLst>
          </p:cNvPr>
          <p:cNvSpPr/>
          <p:nvPr/>
        </p:nvSpPr>
        <p:spPr>
          <a:xfrm>
            <a:off x="10918371" y="1521112"/>
            <a:ext cx="6421892" cy="8033658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F41CE4-6692-F342-AC98-7CE3569D81FF}"/>
              </a:ext>
            </a:extLst>
          </p:cNvPr>
          <p:cNvSpPr/>
          <p:nvPr/>
        </p:nvSpPr>
        <p:spPr>
          <a:xfrm>
            <a:off x="0" y="1655721"/>
            <a:ext cx="6063342" cy="8033658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6986384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7DCD5-AA8E-6945-8372-CA3C88FF4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CITISENS Pipeline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428017-1CCC-2840-8948-72329B89FA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224D5E-2A84-1F47-9E16-69E243BD80E1}"/>
              </a:ext>
            </a:extLst>
          </p:cNvPr>
          <p:cNvSpPr txBox="1"/>
          <p:nvPr/>
        </p:nvSpPr>
        <p:spPr>
          <a:xfrm>
            <a:off x="880560" y="7441289"/>
            <a:ext cx="518278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1. Scrape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550CFC-B8AB-E64E-A32A-91DE60049A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04" t="7701" r="18680" b="6250"/>
          <a:stretch/>
        </p:blipFill>
        <p:spPr>
          <a:xfrm>
            <a:off x="880560" y="2032000"/>
            <a:ext cx="5182783" cy="50453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A70C06-258F-484B-8CD9-8D3633F7E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0273" y="3983180"/>
            <a:ext cx="4445000" cy="1143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1C9A69-D903-C641-9D0F-4043F97BD9C4}"/>
              </a:ext>
            </a:extLst>
          </p:cNvPr>
          <p:cNvSpPr txBox="1"/>
          <p:nvPr/>
        </p:nvSpPr>
        <p:spPr>
          <a:xfrm>
            <a:off x="6340273" y="7441289"/>
            <a:ext cx="444500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2. Process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3BB81D-CE01-9C45-9494-611F225F8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2203" y="3468830"/>
            <a:ext cx="5397500" cy="2171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62D9D4F-E9CE-8D47-B8A2-57990260E2A2}"/>
              </a:ext>
            </a:extLst>
          </p:cNvPr>
          <p:cNvSpPr txBox="1"/>
          <p:nvPr/>
        </p:nvSpPr>
        <p:spPr>
          <a:xfrm>
            <a:off x="11062203" y="7441289"/>
            <a:ext cx="539750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3. Publish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4BB3D7-A12F-CE4A-998D-BDDDEBAB49AF}"/>
              </a:ext>
            </a:extLst>
          </p:cNvPr>
          <p:cNvSpPr/>
          <p:nvPr/>
        </p:nvSpPr>
        <p:spPr>
          <a:xfrm>
            <a:off x="0" y="1527629"/>
            <a:ext cx="10999990" cy="8033658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4386386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F359B0-1C6E-5444-B585-37F49AF8C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15" y="-310802"/>
            <a:ext cx="3524906" cy="2958403"/>
          </a:xfrm>
          <a:prstGeom prst="rect">
            <a:avLst/>
          </a:prstGeom>
        </p:spPr>
      </p:pic>
      <p:sp>
        <p:nvSpPr>
          <p:cNvPr id="453" name="EXOTIC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454" name="•EXOplanet Transit Interpretation Code…"/>
          <p:cNvSpPr txBox="1">
            <a:spLocks noGrp="1"/>
          </p:cNvSpPr>
          <p:nvPr>
            <p:ph type="body" sz="half" idx="1"/>
          </p:nvPr>
        </p:nvSpPr>
        <p:spPr>
          <a:xfrm>
            <a:off x="880799" y="1470109"/>
            <a:ext cx="8553695" cy="7672388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362186">
              <a:spcBef>
                <a:spcPts val="2600"/>
              </a:spcBef>
              <a:buClrTx/>
              <a:buSzTx/>
              <a:defRPr sz="2232">
                <a:latin typeface="+mn-lt"/>
                <a:ea typeface="+mn-ea"/>
                <a:cs typeface="+mn-cs"/>
                <a:sym typeface="Avenir Light"/>
              </a:defRPr>
            </a:pPr>
            <a:r>
              <a:rPr dirty="0" err="1"/>
              <a:t>EXOplanet</a:t>
            </a:r>
            <a:r>
              <a:rPr dirty="0"/>
              <a:t> Transit Interpretation Code</a:t>
            </a:r>
            <a:endParaRPr sz="744" dirty="0">
              <a:solidFill>
                <a:srgbClr val="000000"/>
              </a:solidFill>
            </a:endParaRPr>
          </a:p>
          <a:p>
            <a:pPr defTabSz="362186">
              <a:spcBef>
                <a:spcPts val="2600"/>
              </a:spcBef>
              <a:buClrTx/>
              <a:buSzTx/>
              <a:defRPr sz="2232">
                <a:latin typeface="+mn-lt"/>
                <a:ea typeface="+mn-ea"/>
                <a:cs typeface="+mn-cs"/>
                <a:sym typeface="Avenir Light"/>
              </a:defRPr>
            </a:pPr>
            <a:r>
              <a:rPr dirty="0"/>
              <a:t>Python transit reduction tool</a:t>
            </a:r>
            <a:endParaRPr sz="744" dirty="0">
              <a:solidFill>
                <a:srgbClr val="000000"/>
              </a:solidFill>
            </a:endParaRPr>
          </a:p>
          <a:p>
            <a:pPr marL="812759" lvl="2" indent="-342882" defTabSz="362186">
              <a:spcBef>
                <a:spcPts val="2600"/>
              </a:spcBef>
              <a:buClrTx/>
              <a:buSzTx/>
              <a:defRPr sz="2232">
                <a:latin typeface="+mn-lt"/>
                <a:ea typeface="+mn-ea"/>
                <a:cs typeface="+mn-cs"/>
                <a:sym typeface="Avenir Light"/>
              </a:defRPr>
            </a:pPr>
            <a:r>
              <a:rPr dirty="0"/>
              <a:t>Reduces raw fits files</a:t>
            </a:r>
            <a:r>
              <a:rPr lang="en-US" dirty="0"/>
              <a:t> or pre-reduced data</a:t>
            </a:r>
            <a:endParaRPr sz="744" dirty="0">
              <a:solidFill>
                <a:srgbClr val="000000"/>
              </a:solidFill>
            </a:endParaRPr>
          </a:p>
          <a:p>
            <a:pPr marL="812759" lvl="2" indent="-342882" defTabSz="362186">
              <a:spcBef>
                <a:spcPts val="2600"/>
              </a:spcBef>
              <a:buClrTx/>
              <a:buSzTx/>
              <a:defRPr sz="2232">
                <a:latin typeface="+mn-lt"/>
                <a:ea typeface="+mn-ea"/>
                <a:cs typeface="+mn-cs"/>
                <a:sym typeface="Avenir Light"/>
              </a:defRPr>
            </a:pPr>
            <a:r>
              <a:rPr dirty="0"/>
              <a:t>Produces final </a:t>
            </a:r>
            <a:r>
              <a:rPr dirty="0" err="1"/>
              <a:t>lightcurves</a:t>
            </a:r>
            <a:endParaRPr sz="744" dirty="0">
              <a:solidFill>
                <a:srgbClr val="000000"/>
              </a:solidFill>
            </a:endParaRPr>
          </a:p>
          <a:p>
            <a:pPr marL="812759" lvl="2" indent="-342882" defTabSz="362186">
              <a:spcBef>
                <a:spcPts val="2600"/>
              </a:spcBef>
              <a:buClrTx/>
              <a:buSzTx/>
              <a:defRPr sz="2232">
                <a:latin typeface="+mn-lt"/>
                <a:ea typeface="+mn-ea"/>
                <a:cs typeface="+mn-cs"/>
                <a:sym typeface="Avenir Light"/>
              </a:defRPr>
            </a:pPr>
            <a:r>
              <a:rPr dirty="0"/>
              <a:t>Fits </a:t>
            </a:r>
            <a:r>
              <a:rPr dirty="0" err="1"/>
              <a:t>lightcurves</a:t>
            </a:r>
            <a:r>
              <a:rPr dirty="0"/>
              <a:t> with transit model</a:t>
            </a:r>
            <a:endParaRPr sz="744" dirty="0">
              <a:solidFill>
                <a:srgbClr val="000000"/>
              </a:solidFill>
            </a:endParaRPr>
          </a:p>
          <a:p>
            <a:pPr marL="812759" lvl="2" indent="-342882" defTabSz="362186">
              <a:spcBef>
                <a:spcPts val="2600"/>
              </a:spcBef>
              <a:buClrTx/>
              <a:buSzTx/>
              <a:defRPr sz="2232">
                <a:latin typeface="+mn-lt"/>
                <a:ea typeface="+mn-ea"/>
                <a:cs typeface="+mn-cs"/>
                <a:sym typeface="Avenir Light"/>
              </a:defRPr>
            </a:pPr>
            <a:r>
              <a:rPr dirty="0"/>
              <a:t>Automatically scrapes all parameters needed to </a:t>
            </a:r>
            <a:r>
              <a:rPr sz="2231" dirty="0"/>
              <a:t>produce model </a:t>
            </a:r>
            <a:r>
              <a:rPr sz="2231" dirty="0" err="1"/>
              <a:t>lightcurve</a:t>
            </a:r>
            <a:endParaRPr sz="2231" dirty="0"/>
          </a:p>
          <a:p>
            <a:pPr marL="812759" lvl="2" indent="-342882" defTabSz="362186">
              <a:spcBef>
                <a:spcPts val="2600"/>
              </a:spcBef>
              <a:buClrTx/>
              <a:buSzTx/>
              <a:defRPr sz="2232">
                <a:latin typeface="+mn-lt"/>
                <a:ea typeface="+mn-ea"/>
                <a:cs typeface="+mn-cs"/>
                <a:sym typeface="Avenir Light"/>
              </a:defRPr>
            </a:pPr>
            <a:r>
              <a:rPr sz="2231" dirty="0"/>
              <a:t>Produces text file in AAVSO database forma</a:t>
            </a:r>
            <a:r>
              <a:rPr lang="en-US" sz="2231" dirty="0"/>
              <a:t>t and pdfs in article-ready format</a:t>
            </a:r>
          </a:p>
          <a:p>
            <a:pPr marL="812759" lvl="2" indent="-342882" defTabSz="362186">
              <a:spcBef>
                <a:spcPts val="2600"/>
              </a:spcBef>
              <a:buClrTx/>
              <a:buSzTx/>
              <a:defRPr sz="2232">
                <a:latin typeface="+mn-lt"/>
                <a:ea typeface="+mn-ea"/>
                <a:cs typeface="+mn-cs"/>
                <a:sym typeface="Avenir Light"/>
              </a:defRPr>
            </a:pPr>
            <a:r>
              <a:rPr lang="en-US" sz="2231" dirty="0"/>
              <a:t>Working successfully on multiple telescopes</a:t>
            </a:r>
          </a:p>
          <a:p>
            <a:pPr marL="812759" lvl="2" indent="-342882" defTabSz="362186">
              <a:spcBef>
                <a:spcPts val="2600"/>
              </a:spcBef>
              <a:buClrTx/>
              <a:buSzTx/>
              <a:defRPr sz="2232">
                <a:latin typeface="+mn-lt"/>
                <a:ea typeface="+mn-ea"/>
                <a:cs typeface="+mn-cs"/>
                <a:sym typeface="Avenir Light"/>
              </a:defRPr>
            </a:pPr>
            <a:r>
              <a:rPr lang="en-US" sz="2231" dirty="0"/>
              <a:t>Comes with sample transit data</a:t>
            </a:r>
          </a:p>
          <a:p>
            <a:pPr marL="812759" lvl="2" indent="-342882" defTabSz="362186">
              <a:spcBef>
                <a:spcPts val="2600"/>
              </a:spcBef>
              <a:buClrTx/>
              <a:buSzTx/>
              <a:defRPr sz="2232">
                <a:latin typeface="+mn-lt"/>
                <a:ea typeface="+mn-ea"/>
                <a:cs typeface="+mn-cs"/>
                <a:sym typeface="Avenir Light"/>
              </a:defRPr>
            </a:pPr>
            <a:r>
              <a:rPr sz="2231" dirty="0"/>
              <a:t>https://</a:t>
            </a:r>
            <a:r>
              <a:rPr sz="2231" dirty="0" err="1"/>
              <a:t>github.com</a:t>
            </a:r>
            <a:r>
              <a:rPr sz="2231" dirty="0"/>
              <a:t>/</a:t>
            </a:r>
            <a:r>
              <a:rPr lang="en-US" sz="2231" dirty="0" err="1"/>
              <a:t>rzellem</a:t>
            </a:r>
            <a:r>
              <a:rPr dirty="0"/>
              <a:t>/EXOTIC</a:t>
            </a:r>
          </a:p>
        </p:txBody>
      </p:sp>
      <p:pic>
        <p:nvPicPr>
          <p:cNvPr id="456" name="RealTime.gif" descr="RealTime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480406" y="349881"/>
            <a:ext cx="5577842" cy="418338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Zellem et al. (submitted)">
            <a:extLst>
              <a:ext uri="{FF2B5EF4-FFF2-40B4-BE49-F238E27FC236}">
                <a16:creationId xmlns:a16="http://schemas.microsoft.com/office/drawing/2014/main" id="{AAAFACA1-174C-2A49-8E48-6C19197BD08F}"/>
              </a:ext>
            </a:extLst>
          </p:cNvPr>
          <p:cNvSpPr txBox="1"/>
          <p:nvPr/>
        </p:nvSpPr>
        <p:spPr>
          <a:xfrm>
            <a:off x="10156982" y="8116389"/>
            <a:ext cx="2973571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dirty="0"/>
              <a:t>Zellem et al. </a:t>
            </a:r>
            <a:r>
              <a:rPr lang="en-US" dirty="0"/>
              <a:t>2020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7304A4-E641-184A-B160-33E055EFFB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494" y="4600964"/>
            <a:ext cx="4531200" cy="34875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E3C96E-DF9D-B545-ABCF-BEE6F68786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099" y="5337682"/>
            <a:ext cx="3932484" cy="32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51683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We Need You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Exoplanet Watch</a:t>
            </a:r>
            <a:endParaRPr dirty="0"/>
          </a:p>
        </p:txBody>
      </p:sp>
      <p:sp>
        <p:nvSpPr>
          <p:cNvPr id="459" name="Right now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413490" indent="-441683" defTabSz="549120">
              <a:spcBef>
                <a:spcPts val="3900"/>
              </a:spcBef>
              <a:defRPr sz="3384"/>
            </a:pPr>
            <a:r>
              <a:rPr lang="en-US" dirty="0"/>
              <a:t>Contact us: </a:t>
            </a:r>
            <a:r>
              <a:rPr lang="en-US" dirty="0" err="1"/>
              <a:t>exoplanetwatch@jpl.nasa.gov</a:t>
            </a:r>
            <a:endParaRPr lang="en-US" dirty="0"/>
          </a:p>
          <a:p>
            <a:pPr marL="413490" indent="-441683" defTabSz="549120">
              <a:spcBef>
                <a:spcPts val="3900"/>
              </a:spcBef>
              <a:defRPr sz="3384"/>
            </a:pPr>
            <a:r>
              <a:rPr lang="en-US" dirty="0"/>
              <a:t>Visit our website: </a:t>
            </a:r>
            <a:r>
              <a:rPr lang="en-US" sz="3600" dirty="0" err="1"/>
              <a:t>www.exoplanets.nasa.gov</a:t>
            </a:r>
            <a:r>
              <a:rPr lang="en-US" sz="3600" dirty="0"/>
              <a:t>/exoplanet-watch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9E887CB-8C86-6F41-9C8E-EDA1E0194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768" y="7444492"/>
            <a:ext cx="4554726" cy="107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07764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ESS will discover thousands of transiting exoplane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6570">
              <a:defRPr sz="3825" spc="612"/>
            </a:lvl1pPr>
          </a:lstStyle>
          <a:p>
            <a:r>
              <a:t>TESS will discover thousands of transiting exoplanets</a:t>
            </a:r>
          </a:p>
        </p:txBody>
      </p:sp>
      <p:sp>
        <p:nvSpPr>
          <p:cNvPr id="376" name="All-sky survey predicted to find thousands of new transiting exoplanets…"/>
          <p:cNvSpPr txBox="1">
            <a:spLocks noGrp="1"/>
          </p:cNvSpPr>
          <p:nvPr>
            <p:ph type="body" idx="1"/>
          </p:nvPr>
        </p:nvSpPr>
        <p:spPr>
          <a:xfrm>
            <a:off x="880560" y="1066684"/>
            <a:ext cx="10951761" cy="8958007"/>
          </a:xfrm>
          <a:prstGeom prst="rect">
            <a:avLst/>
          </a:prstGeom>
        </p:spPr>
        <p:txBody>
          <a:bodyPr/>
          <a:lstStyle/>
          <a:p>
            <a:pPr marL="532580" indent="-532580" defTabSz="662126">
              <a:spcBef>
                <a:spcPts val="4667"/>
              </a:spcBef>
              <a:defRPr sz="3060"/>
            </a:pPr>
            <a:r>
              <a:rPr dirty="0"/>
              <a:t>All-sky survey predicted to find </a:t>
            </a:r>
            <a:r>
              <a:rPr lang="en-US" dirty="0"/>
              <a:t>potentially 10,000</a:t>
            </a:r>
            <a:r>
              <a:rPr dirty="0"/>
              <a:t> new transiting exoplanets</a:t>
            </a:r>
          </a:p>
          <a:p>
            <a:pPr marL="1065160" lvl="1" indent="-532580" defTabSz="662126">
              <a:spcBef>
                <a:spcPts val="4667"/>
              </a:spcBef>
              <a:defRPr sz="3060"/>
            </a:pPr>
            <a:r>
              <a:rPr dirty="0"/>
              <a:t>(Barclay et al. 2018)</a:t>
            </a:r>
          </a:p>
        </p:txBody>
      </p:sp>
      <p:pic>
        <p:nvPicPr>
          <p:cNvPr id="37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4613" y="3441872"/>
            <a:ext cx="6418144" cy="4549259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NASA/MIT"/>
          <p:cNvSpPr txBox="1"/>
          <p:nvPr/>
        </p:nvSpPr>
        <p:spPr>
          <a:xfrm>
            <a:off x="13673053" y="7524254"/>
            <a:ext cx="1776664" cy="54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7735" tIns="67735" rIns="67735" bIns="67735" anchor="ctr">
            <a:spAutoFit/>
          </a:bodyPr>
          <a:lstStyle>
            <a:lvl1pPr>
              <a:defRPr sz="2000"/>
            </a:lvl1pPr>
          </a:lstStyle>
          <a:p>
            <a:r>
              <a:rPr sz="2667" dirty="0"/>
              <a:t>NASA/MIT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ransi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Transits</a:t>
            </a:r>
          </a:p>
        </p:txBody>
      </p:sp>
      <p:sp>
        <p:nvSpPr>
          <p:cNvPr id="225" name="Measures the change in brightness as the planet passes in front of or behind its host star…"/>
          <p:cNvSpPr txBox="1">
            <a:spLocks noGrp="1"/>
          </p:cNvSpPr>
          <p:nvPr>
            <p:ph type="body" sz="half" idx="1"/>
          </p:nvPr>
        </p:nvSpPr>
        <p:spPr>
          <a:xfrm>
            <a:off x="880798" y="2019300"/>
            <a:ext cx="11747315" cy="67183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41683" indent="-441683" defTabSz="549120">
              <a:spcBef>
                <a:spcPts val="3900"/>
              </a:spcBef>
              <a:defRPr sz="3384"/>
            </a:pPr>
            <a:r>
              <a:rPr lang="en-US" dirty="0"/>
              <a:t>Hubble – tens of planets</a:t>
            </a:r>
          </a:p>
          <a:p>
            <a:pPr marL="441683" indent="-441683" defTabSz="549120">
              <a:spcBef>
                <a:spcPts val="3900"/>
              </a:spcBef>
              <a:defRPr sz="3384"/>
            </a:pPr>
            <a:r>
              <a:rPr lang="en-US" dirty="0"/>
              <a:t>JWST – tens to hundreds of planets</a:t>
            </a:r>
          </a:p>
          <a:p>
            <a:pPr marL="441683" indent="-441683" defTabSz="549120">
              <a:spcBef>
                <a:spcPts val="3900"/>
              </a:spcBef>
              <a:defRPr sz="3384"/>
            </a:pPr>
            <a:r>
              <a:rPr lang="en-US" dirty="0"/>
              <a:t>ARIEL – hundreds to a thousand planets</a:t>
            </a:r>
          </a:p>
          <a:p>
            <a:pPr marL="441683" indent="-441683" defTabSz="549120">
              <a:spcBef>
                <a:spcPts val="3900"/>
              </a:spcBef>
              <a:defRPr sz="3384"/>
            </a:pPr>
            <a:r>
              <a:rPr lang="en-US" dirty="0"/>
              <a:t>NASA Astro2020 mission – will potentially use the transit method to look for biosignatures</a:t>
            </a:r>
            <a:endParaRPr dirty="0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6B07EC89-8C40-474D-8649-6F347A8178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1866" y="133845"/>
            <a:ext cx="3657600" cy="2778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180FB2A6-1BDE-EE49-9599-92B78621F6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1866" y="2912486"/>
            <a:ext cx="3657600" cy="269800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NASA/Goddard">
            <a:extLst>
              <a:ext uri="{FF2B5EF4-FFF2-40B4-BE49-F238E27FC236}">
                <a16:creationId xmlns:a16="http://schemas.microsoft.com/office/drawing/2014/main" id="{473CB76F-314F-6B4D-A069-41F56E51EDF7}"/>
              </a:ext>
            </a:extLst>
          </p:cNvPr>
          <p:cNvSpPr txBox="1"/>
          <p:nvPr/>
        </p:nvSpPr>
        <p:spPr>
          <a:xfrm>
            <a:off x="13636003" y="5691193"/>
            <a:ext cx="1989327" cy="317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rPr lang="en-US" sz="1399" dirty="0"/>
              <a:t>JWST - </a:t>
            </a:r>
            <a:r>
              <a:rPr sz="1399" dirty="0"/>
              <a:t>NASA/Goddard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4D01B9B8-6D46-584F-9F92-5469A7BA53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1866" y="6270125"/>
            <a:ext cx="3657600" cy="290732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ARIEL…">
            <a:extLst>
              <a:ext uri="{FF2B5EF4-FFF2-40B4-BE49-F238E27FC236}">
                <a16:creationId xmlns:a16="http://schemas.microsoft.com/office/drawing/2014/main" id="{E5FD4B48-2F51-6F49-87AA-478C3FB9BF78}"/>
              </a:ext>
            </a:extLst>
          </p:cNvPr>
          <p:cNvSpPr txBox="1"/>
          <p:nvPr/>
        </p:nvSpPr>
        <p:spPr>
          <a:xfrm>
            <a:off x="14103279" y="9297064"/>
            <a:ext cx="1054776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rPr sz="1400" dirty="0"/>
              <a:t>ARIEL</a:t>
            </a:r>
            <a:r>
              <a:rPr lang="en-US" sz="1400" dirty="0"/>
              <a:t> - ESA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411156937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Need to keep things fres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Need to keep things fresh</a:t>
            </a:r>
          </a:p>
        </p:txBody>
      </p:sp>
      <p:sp>
        <p:nvSpPr>
          <p:cNvPr id="38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83" name="predicted_vs_actual_transit.pdf" descr="predicted_vs_actual_transi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239" y="2053658"/>
            <a:ext cx="9001786" cy="6649584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Zellem et al. (submitted)"/>
          <p:cNvSpPr txBox="1"/>
          <p:nvPr/>
        </p:nvSpPr>
        <p:spPr>
          <a:xfrm>
            <a:off x="7183348" y="8763239"/>
            <a:ext cx="2973571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dirty="0"/>
              <a:t>Zellem et al. </a:t>
            </a:r>
            <a:r>
              <a:rPr lang="en-US" dirty="0"/>
              <a:t>2020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118614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he Power of Small Telescop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543305">
              <a:defRPr sz="4185" spc="669"/>
            </a:lvl1pPr>
          </a:lstStyle>
          <a:p>
            <a:r>
              <a:t>The Power of Small Telescopes</a:t>
            </a:r>
          </a:p>
        </p:txBody>
      </p:sp>
      <p:sp>
        <p:nvSpPr>
          <p:cNvPr id="266" name="A single 6-inch (15.24-cm) telescope is capable of high-precision transit photometry…"/>
          <p:cNvSpPr txBox="1">
            <a:spLocks noGrp="1"/>
          </p:cNvSpPr>
          <p:nvPr>
            <p:ph type="body" sz="half" idx="1"/>
          </p:nvPr>
        </p:nvSpPr>
        <p:spPr>
          <a:xfrm>
            <a:off x="880797" y="2019300"/>
            <a:ext cx="8236351" cy="67183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72528" indent="-272528" defTabSz="338818">
              <a:spcBef>
                <a:spcPts val="2399"/>
              </a:spcBef>
              <a:defRPr sz="2088"/>
            </a:pPr>
            <a:r>
              <a:rPr sz="3200" dirty="0"/>
              <a:t>A single 6-inch (15.24-cm) telescope is capable of high-precision transit photometry</a:t>
            </a:r>
          </a:p>
          <a:p>
            <a:pPr marL="545055" lvl="1" indent="-272528" defTabSz="338818">
              <a:spcBef>
                <a:spcPts val="2399"/>
              </a:spcBef>
              <a:defRPr sz="2088"/>
            </a:pPr>
            <a:r>
              <a:rPr sz="3200" dirty="0" err="1"/>
              <a:t>MicroObservatory</a:t>
            </a:r>
            <a:r>
              <a:rPr sz="3200" dirty="0"/>
              <a:t> in Tucson, AZ</a:t>
            </a:r>
          </a:p>
          <a:p>
            <a:pPr marL="272528" indent="-272528" defTabSz="338818">
              <a:spcBef>
                <a:spcPts val="2399"/>
              </a:spcBef>
              <a:defRPr sz="2088"/>
            </a:pPr>
            <a:r>
              <a:rPr lang="en-US" sz="3200" dirty="0"/>
              <a:t>HAT-P-32b</a:t>
            </a:r>
            <a:endParaRPr sz="3200" dirty="0"/>
          </a:p>
          <a:p>
            <a:pPr marL="545055" lvl="1" indent="-272528" defTabSz="338818">
              <a:spcBef>
                <a:spcPts val="2399"/>
              </a:spcBef>
              <a:defRPr sz="2088"/>
            </a:pPr>
            <a:r>
              <a:rPr sz="3200" dirty="0"/>
              <a:t>Hot Jupiter orbiting a relatively-dim star (V-mag = 1</a:t>
            </a:r>
            <a:r>
              <a:rPr lang="en-US" sz="3200" dirty="0"/>
              <a:t>1.289</a:t>
            </a:r>
            <a:r>
              <a:rPr sz="3200" dirty="0"/>
              <a:t>)</a:t>
            </a:r>
          </a:p>
          <a:p>
            <a:pPr marL="272528" indent="-272528" defTabSz="338818">
              <a:spcBef>
                <a:spcPts val="2399"/>
              </a:spcBef>
              <a:defRPr sz="2088"/>
            </a:pPr>
            <a:r>
              <a:rPr sz="3200" dirty="0"/>
              <a:t>mid-transit uncertainty of 1.</a:t>
            </a:r>
            <a:r>
              <a:rPr lang="en-US" sz="3200" dirty="0"/>
              <a:t>2</a:t>
            </a:r>
            <a:r>
              <a:rPr sz="3200" dirty="0"/>
              <a:t>8 min</a:t>
            </a:r>
          </a:p>
          <a:p>
            <a:pPr marL="272528" indent="-272528" defTabSz="338818">
              <a:spcBef>
                <a:spcPts val="2399"/>
              </a:spcBef>
              <a:defRPr sz="2088"/>
            </a:pPr>
            <a:r>
              <a:rPr sz="3200" dirty="0"/>
              <a:t>transit depth uncertainty of 0.</a:t>
            </a:r>
            <a:r>
              <a:rPr lang="en-US" sz="3200" dirty="0"/>
              <a:t>096</a:t>
            </a:r>
            <a:r>
              <a:rPr sz="3200" dirty="0"/>
              <a:t>%</a:t>
            </a:r>
          </a:p>
          <a:p>
            <a:pPr marL="545055" lvl="1" indent="-272528" defTabSz="338818">
              <a:spcBef>
                <a:spcPts val="2399"/>
              </a:spcBef>
              <a:defRPr sz="2088"/>
            </a:pPr>
            <a:r>
              <a:rPr lang="en-US" sz="3200" dirty="0"/>
              <a:t>25</a:t>
            </a:r>
            <a:r>
              <a:rPr sz="3200" dirty="0"/>
              <a:t>σ significance</a:t>
            </a:r>
          </a:p>
        </p:txBody>
      </p:sp>
      <p:sp>
        <p:nvSpPr>
          <p:cNvPr id="267" name="UVA Undergrad Ethan Blaser…"/>
          <p:cNvSpPr txBox="1"/>
          <p:nvPr/>
        </p:nvSpPr>
        <p:spPr>
          <a:xfrm>
            <a:off x="8921409" y="8338456"/>
            <a:ext cx="8236351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2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800" dirty="0"/>
              <a:t>Zellem et al. </a:t>
            </a:r>
            <a:r>
              <a:rPr lang="en-US" sz="2800" dirty="0"/>
              <a:t>2020</a:t>
            </a:r>
            <a:endParaRPr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5C5843-1948-C34C-86EA-5CAC4CF57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410" y="2031999"/>
            <a:ext cx="8193676" cy="630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0779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55751-14A7-2545-B3F5-C430A3098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power of Small Telescopes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F95BD-68EA-8E41-9327-7E654D269F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70207C-78B2-5745-A964-EF1E30C61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38" y="2031999"/>
            <a:ext cx="8422942" cy="671829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UVA Undergrad Ethan Blaser…">
            <a:extLst>
              <a:ext uri="{FF2B5EF4-FFF2-40B4-BE49-F238E27FC236}">
                <a16:creationId xmlns:a16="http://schemas.microsoft.com/office/drawing/2014/main" id="{56EAD185-F68B-2848-99E7-E40676A751C7}"/>
              </a:ext>
            </a:extLst>
          </p:cNvPr>
          <p:cNvSpPr txBox="1"/>
          <p:nvPr/>
        </p:nvSpPr>
        <p:spPr>
          <a:xfrm>
            <a:off x="7183346" y="8877260"/>
            <a:ext cx="2973570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800" dirty="0"/>
              <a:t>Zellem et al. </a:t>
            </a:r>
            <a:r>
              <a:rPr lang="en-US" sz="2800" dirty="0"/>
              <a:t>2020</a:t>
            </a:r>
            <a:endParaRPr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5B856E-47A6-3546-A525-720EE9BBD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577" y="2044697"/>
            <a:ext cx="8217648" cy="670560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22558769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mall Telescopes are the Answ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z="3915" spc="626"/>
            </a:lvl1pPr>
          </a:lstStyle>
          <a:p>
            <a:r>
              <a:t>Small Telescopes are the Answer</a:t>
            </a:r>
          </a:p>
        </p:txBody>
      </p:sp>
      <p:sp>
        <p:nvSpPr>
          <p:cNvPr id="407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0" name="Zellem et al. (submitted)"/>
          <p:cNvSpPr txBox="1"/>
          <p:nvPr/>
        </p:nvSpPr>
        <p:spPr>
          <a:xfrm>
            <a:off x="7183347" y="8763240"/>
            <a:ext cx="2973571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dirty="0"/>
              <a:t>Zellem et al. </a:t>
            </a:r>
            <a:r>
              <a:rPr lang="en-US" dirty="0"/>
              <a:t>2020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E55E95-5AC9-834E-94D8-DB2AB203D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728" y="1362634"/>
            <a:ext cx="9342806" cy="737496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05933517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Transit Timing Variations (TTVs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43305">
              <a:defRPr sz="4185" spc="669"/>
            </a:pPr>
            <a:r>
              <a:t>Transit Timing Variations (TTV</a:t>
            </a:r>
            <a:r>
              <a:rPr cap="none"/>
              <a:t>s</a:t>
            </a:r>
            <a:r>
              <a:t>)</a:t>
            </a:r>
          </a:p>
        </p:txBody>
      </p:sp>
      <p:sp>
        <p:nvSpPr>
          <p:cNvPr id="419" name="Gravitational perturbation of a planet by another planet…"/>
          <p:cNvSpPr txBox="1">
            <a:spLocks noGrp="1"/>
          </p:cNvSpPr>
          <p:nvPr>
            <p:ph type="body" sz="half" idx="1"/>
          </p:nvPr>
        </p:nvSpPr>
        <p:spPr>
          <a:xfrm>
            <a:off x="2828132" y="2019300"/>
            <a:ext cx="5946795" cy="6718300"/>
          </a:xfrm>
          <a:prstGeom prst="rect">
            <a:avLst/>
          </a:prstGeom>
        </p:spPr>
        <p:txBody>
          <a:bodyPr/>
          <a:lstStyle/>
          <a:p>
            <a:pPr marL="437006" indent="-437006" defTabSz="543305">
              <a:spcBef>
                <a:spcPts val="3900"/>
              </a:spcBef>
              <a:defRPr sz="3348"/>
            </a:pPr>
            <a:r>
              <a:t>Gravitational perturbation of a planet by another planet</a:t>
            </a:r>
          </a:p>
          <a:p>
            <a:pPr marL="874013" lvl="1" indent="-437006" defTabSz="543305">
              <a:spcBef>
                <a:spcPts val="3900"/>
              </a:spcBef>
              <a:defRPr sz="3348"/>
            </a:pPr>
            <a:r>
              <a:t>Early/late measured transit times</a:t>
            </a:r>
          </a:p>
          <a:p>
            <a:pPr marL="437006" indent="-437006" defTabSz="543305">
              <a:spcBef>
                <a:spcPts val="3900"/>
              </a:spcBef>
              <a:defRPr sz="3348"/>
            </a:pPr>
            <a:r>
              <a:t>Can allow for the discovery of new planets</a:t>
            </a:r>
          </a:p>
          <a:p>
            <a:pPr marL="437006" indent="-437006" defTabSz="543305">
              <a:spcBef>
                <a:spcPts val="3900"/>
              </a:spcBef>
              <a:defRPr sz="3348"/>
            </a:pPr>
            <a:r>
              <a:t>Enables measurement of planetary masses</a:t>
            </a:r>
          </a:p>
        </p:txBody>
      </p:sp>
      <p:grpSp>
        <p:nvGrpSpPr>
          <p:cNvPr id="422" name="Group"/>
          <p:cNvGrpSpPr/>
          <p:nvPr/>
        </p:nvGrpSpPr>
        <p:grpSpPr>
          <a:xfrm>
            <a:off x="9188641" y="1709089"/>
            <a:ext cx="5486401" cy="3118452"/>
            <a:chOff x="0" y="0"/>
            <a:chExt cx="5486400" cy="3118451"/>
          </a:xfrm>
        </p:grpSpPr>
        <p:sp>
          <p:nvSpPr>
            <p:cNvPr id="420" name="Rectangle"/>
            <p:cNvSpPr/>
            <p:nvPr/>
          </p:nvSpPr>
          <p:spPr>
            <a:xfrm>
              <a:off x="0" y="173"/>
              <a:ext cx="5486400" cy="311810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 cap="all" spc="384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 sz="2400"/>
            </a:p>
          </p:txBody>
        </p:sp>
        <p:pic>
          <p:nvPicPr>
            <p:cNvPr id="421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5486400" cy="31184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25" name="Group"/>
          <p:cNvGrpSpPr/>
          <p:nvPr/>
        </p:nvGrpSpPr>
        <p:grpSpPr>
          <a:xfrm>
            <a:off x="9188641" y="5492637"/>
            <a:ext cx="5486401" cy="3826765"/>
            <a:chOff x="0" y="0"/>
            <a:chExt cx="5486400" cy="3826764"/>
          </a:xfrm>
        </p:grpSpPr>
        <p:sp>
          <p:nvSpPr>
            <p:cNvPr id="423" name="Rectangle"/>
            <p:cNvSpPr/>
            <p:nvPr/>
          </p:nvSpPr>
          <p:spPr>
            <a:xfrm>
              <a:off x="0" y="0"/>
              <a:ext cx="5486400" cy="382676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 cap="all" spc="384">
                  <a:latin typeface="Avenir Book"/>
                  <a:ea typeface="Avenir Book"/>
                  <a:cs typeface="Avenir Book"/>
                  <a:sym typeface="Avenir Book"/>
                </a:defRPr>
              </a:pPr>
              <a:endParaRPr sz="2400"/>
            </a:p>
          </p:txBody>
        </p:sp>
        <p:pic>
          <p:nvPicPr>
            <p:cNvPr id="424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595"/>
              <a:ext cx="5486400" cy="38235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26" name="Agol et al. 2005"/>
          <p:cNvSpPr txBox="1"/>
          <p:nvPr/>
        </p:nvSpPr>
        <p:spPr>
          <a:xfrm>
            <a:off x="10602151" y="4893350"/>
            <a:ext cx="2659381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Agol et al. 2005</a:t>
            </a:r>
          </a:p>
        </p:txBody>
      </p:sp>
    </p:spTree>
    <p:extLst>
      <p:ext uri="{BB962C8B-B14F-4D97-AF65-F5344CB8AC3E}">
        <p14:creationId xmlns:p14="http://schemas.microsoft.com/office/powerpoint/2010/main" val="374981724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4567</TotalTime>
  <Words>674</Words>
  <Application>Microsoft Macintosh PowerPoint</Application>
  <PresentationFormat>Custom</PresentationFormat>
  <Paragraphs>131</Paragraphs>
  <Slides>23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Avenir Book</vt:lpstr>
      <vt:lpstr>Avenir Heavy</vt:lpstr>
      <vt:lpstr>Avenir Light</vt:lpstr>
      <vt:lpstr>Avenir Medium</vt:lpstr>
      <vt:lpstr>Helvetica Neue</vt:lpstr>
      <vt:lpstr>Times</vt:lpstr>
      <vt:lpstr>Times New Roman</vt:lpstr>
      <vt:lpstr>New_Template1</vt:lpstr>
      <vt:lpstr>Exoplanet Watch A Citizen Science Project To Observe Transiting Exoplanets</vt:lpstr>
      <vt:lpstr>Transits</vt:lpstr>
      <vt:lpstr>TESS will discover thousands of transiting exoplanets</vt:lpstr>
      <vt:lpstr>Transits</vt:lpstr>
      <vt:lpstr>Need to keep things fresh</vt:lpstr>
      <vt:lpstr>The Power of Small Telescopes</vt:lpstr>
      <vt:lpstr>The power of Small Telescopes</vt:lpstr>
      <vt:lpstr>Small Telescopes are the Answer</vt:lpstr>
      <vt:lpstr>Transit Timing Variations (TTVs)</vt:lpstr>
      <vt:lpstr>Monitor for Stellar Variability</vt:lpstr>
      <vt:lpstr>Blended Pairs</vt:lpstr>
      <vt:lpstr>Exoplanet Watch</vt:lpstr>
      <vt:lpstr>Goals</vt:lpstr>
      <vt:lpstr>User Experience</vt:lpstr>
      <vt:lpstr>User Experience</vt:lpstr>
      <vt:lpstr>User Experience</vt:lpstr>
      <vt:lpstr>User Experience</vt:lpstr>
      <vt:lpstr>User Experience</vt:lpstr>
      <vt:lpstr>CITISENS Pipeline</vt:lpstr>
      <vt:lpstr>CITISENS Pipeline</vt:lpstr>
      <vt:lpstr>CITISENS Pipeline</vt:lpstr>
      <vt:lpstr>PowerPoint Presentation</vt:lpstr>
      <vt:lpstr>Exoplanet Watch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EXoplanets: Finding Life in the galaxy</dc:title>
  <cp:lastModifiedBy>Rob Zellem</cp:lastModifiedBy>
  <cp:revision>180</cp:revision>
  <dcterms:modified xsi:type="dcterms:W3CDTF">2021-09-27T17:30:46Z</dcterms:modified>
</cp:coreProperties>
</file>