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7" r:id="rId5"/>
    <p:sldId id="266" r:id="rId6"/>
    <p:sldId id="258" r:id="rId7"/>
    <p:sldId id="271" r:id="rId8"/>
    <p:sldId id="265" r:id="rId9"/>
    <p:sldId id="257" r:id="rId10"/>
    <p:sldId id="263" r:id="rId11"/>
    <p:sldId id="259" r:id="rId12"/>
    <p:sldId id="260" r:id="rId13"/>
    <p:sldId id="261" r:id="rId14"/>
    <p:sldId id="264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D57F-B9EB-42FB-8D68-6D6BBFFD1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7E8C6-7C81-480E-B113-823AD5D73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745B-CEA1-41A8-9473-AD49BEC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59EA-CBBA-4F4E-A4D2-AF103EDA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494D4-836A-4235-A52B-724C923A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DAC4-65FC-433C-AD50-A308FE4D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20B4-990F-4C85-AA42-CB5838A53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5C8F8-70B9-4DE9-B2D0-079A62E4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B149-B0A5-4132-A6C5-11832DE4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4DCD-549C-4009-933B-BB0914D0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C837F-73A3-42A7-8760-F7FF0853D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7ABD9-13F9-4747-A491-76DE8A9EE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A9982-BDE2-45E9-8A84-B027A179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1B34-7B2D-4077-938C-334FEB8A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91E90-0DD8-4047-B684-2CFE4428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0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D28F-794D-4224-A897-099FA3AA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7DE97-8648-42BD-89D7-CBA9800B1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19E76-0486-4525-82F1-0B1FE133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7388-A71F-407B-ABB8-4F8A2B63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1F02F-7435-456B-8FD0-3BB79066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385B-3667-4074-8BC0-03CDF02D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09EF7-EB30-455C-A8EF-E041B03F2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F3FA3-FE1A-4A12-A548-7C6A11C7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FC1D-F299-4C84-8535-A7323182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B273D-7F15-4715-8229-6112C441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7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76B0-4D7D-4D38-96E3-22685689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15B1-0D65-4A60-AFA2-C980EEB87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EF4F3-4EC0-42FA-B4E1-6951D40BC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1D5DA-CC9A-4489-A967-B1701305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E938C-E767-41FF-9F0C-6D5C14AB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5E63-A73A-498A-A052-B7F53515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5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B764-2766-4C1A-9F7D-7347C03C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8CFB5-6E41-45F0-81E9-DBDF76FE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405F3-D0C0-4EA9-A729-CDDBE1B54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7B4BD-CD61-4CBD-98F7-0502535B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42D21-C5F8-4F94-8AF7-E25F653E6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7B6E2-6E3A-4F9D-8006-848F39ED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397FD-0C59-43B2-85D5-1C532385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F5BA3-3C72-4D8A-9131-B6773B2E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0406-F598-4B5C-98E6-2B737EF4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57E0C-D070-455C-81C9-09BA656C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A48E8-1535-482B-9E4D-BCB1F8C4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CB306-803C-4752-88DB-5AD3CFB9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8AF7C-55B2-41E1-804B-E079597A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D5C2-E51A-4FC6-899D-8B95DA91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88AD0-7B88-4BD5-86C1-2698F7C8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DBB8-3ABA-4E76-B0A2-31D5D94A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0531-70FB-45D1-BCBD-6D3344C7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00F84-7B93-43D6-8352-E95907268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CF205-EDB5-4375-8EB9-C2DFFE34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29DAF-18B0-4E9A-9A19-5B36B89D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4CE8-424C-4190-8C64-523F7447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1074-4BE9-4D99-8A4F-52543525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DC0F0-A3B6-42E3-B1F3-363C08FD0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BC36-F315-4EED-900B-E0C1EC12A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F9407-F230-4F56-9960-85243F7D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C68FE-9839-4B99-AF54-EB36E251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F480C-0EAA-4F40-B6AA-63D51AF8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6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620CC-1E5B-4E71-8A93-D3C6CDBC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5F316-E2A5-4002-8DDB-A9BE2FB2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52E9E-A166-41E1-890B-ED03036FD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E032-8FE8-4B36-BCD1-D8C25852C621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1A158-388C-458F-B5B3-C1D3186BE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7124-1BE8-48ED-93A9-AD67E8547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0267-FDF7-4D8E-B458-CD520E37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8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1EBD-9B65-4E37-9B0B-68331DA43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Specular Black Coating For </a:t>
            </a:r>
            <a:r>
              <a:rPr lang="en-US" dirty="0" err="1"/>
              <a:t>Starshade</a:t>
            </a:r>
            <a:r>
              <a:rPr lang="en-US" dirty="0"/>
              <a:t> Razor Edges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36B89-6174-4ECA-ABD4-DB7D74B25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September 18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b="1" dirty="0"/>
              <a:t>David A. Sheikh</a:t>
            </a:r>
          </a:p>
          <a:p>
            <a:r>
              <a:rPr lang="en-US" b="1" dirty="0" err="1"/>
              <a:t>ZeCoat</a:t>
            </a:r>
            <a:r>
              <a:rPr lang="en-US" b="1" dirty="0"/>
              <a:t> Corporation</a:t>
            </a:r>
          </a:p>
          <a:p>
            <a:r>
              <a:rPr lang="en-US" b="1" dirty="0"/>
              <a:t>Torrance,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2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16123-35C9-4197-ACDF-21D7D31004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26" y="1291128"/>
            <a:ext cx="6056748" cy="4275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55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BBB83-62F4-4F08-9441-B40415AC01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8" y="651485"/>
            <a:ext cx="6214443" cy="5217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082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557B84-26E3-4AAD-A8DF-50EC5C006B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37" y="973168"/>
            <a:ext cx="5362325" cy="4529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597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50CE1-C9BD-4700-80E0-7663B505CE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10" y="749160"/>
            <a:ext cx="6694780" cy="5626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47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9C87D-A2E3-494F-883C-3023346ED5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5" y="1195609"/>
            <a:ext cx="7014689" cy="4466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62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B556E-F4B8-4732-9182-F6F3DDCDD3E3}"/>
              </a:ext>
            </a:extLst>
          </p:cNvPr>
          <p:cNvSpPr/>
          <p:nvPr/>
        </p:nvSpPr>
        <p:spPr>
          <a:xfrm>
            <a:off x="2831869" y="711377"/>
            <a:ext cx="6096000" cy="5544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Apply BEC-1 and BEC-2 coatings to customer-supplied amorphous sample blades and measure scatter and collect micrographs at JPL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Determine optical constants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n,k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the amorphous metal substrate and for select coating materials, and optimize black interference coating designs for high AOI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Scale coating process with linear motion to coat 1-meter piece and perform calibration single-layer coating runs with linear motion system.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and test optimized designs on small amorphous blade sample.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Cost 1-meter full-size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starshade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blade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Environmental testing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4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F9D9F-1655-4772-8E65-2EA9180563EF}"/>
              </a:ext>
            </a:extLst>
          </p:cNvPr>
          <p:cNvSpPr txBox="1"/>
          <p:nvPr/>
        </p:nvSpPr>
        <p:spPr>
          <a:xfrm>
            <a:off x="3996675" y="1911927"/>
            <a:ext cx="419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325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7BFA6-3374-40B1-BF54-6F194924D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9842" y="2135231"/>
            <a:ext cx="9579460" cy="3966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30E54-45A2-4B08-8074-F885477CE368}"/>
              </a:ext>
            </a:extLst>
          </p:cNvPr>
          <p:cNvSpPr txBox="1"/>
          <p:nvPr/>
        </p:nvSpPr>
        <p:spPr>
          <a:xfrm>
            <a:off x="3975258" y="637953"/>
            <a:ext cx="42414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ZeCoat</a:t>
            </a:r>
            <a:r>
              <a:rPr lang="en-US" sz="3200" dirty="0"/>
              <a:t> Corporation </a:t>
            </a:r>
          </a:p>
          <a:p>
            <a:pPr algn="ctr"/>
            <a:r>
              <a:rPr lang="en-US" sz="3200" dirty="0"/>
              <a:t>Organizational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413277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D19B5-1D25-49E3-A3B9-31922C027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5" y="1341031"/>
            <a:ext cx="4657725" cy="468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7AB605-A3E9-449B-BB80-858AAD073730}"/>
              </a:ext>
            </a:extLst>
          </p:cNvPr>
          <p:cNvSpPr txBox="1"/>
          <p:nvPr/>
        </p:nvSpPr>
        <p:spPr>
          <a:xfrm>
            <a:off x="4340069" y="377964"/>
            <a:ext cx="3511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Starshade</a:t>
            </a:r>
            <a:r>
              <a:rPr lang="en-US" sz="4000" dirty="0"/>
              <a:t> blade</a:t>
            </a:r>
          </a:p>
        </p:txBody>
      </p:sp>
    </p:spTree>
    <p:extLst>
      <p:ext uri="{BB962C8B-B14F-4D97-AF65-F5344CB8AC3E}">
        <p14:creationId xmlns:p14="http://schemas.microsoft.com/office/powerpoint/2010/main" val="306914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53F50-BE08-4B76-AF20-651D6FF64A07}"/>
              </a:ext>
            </a:extLst>
          </p:cNvPr>
          <p:cNvSpPr txBox="1"/>
          <p:nvPr/>
        </p:nvSpPr>
        <p:spPr>
          <a:xfrm>
            <a:off x="951591" y="786810"/>
            <a:ext cx="1050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a </a:t>
            </a:r>
            <a:r>
              <a:rPr lang="en-US" sz="2400" u="sng" dirty="0"/>
              <a:t>specular black coating </a:t>
            </a:r>
            <a:r>
              <a:rPr lang="en-US" sz="2400" dirty="0"/>
              <a:t>and why might we need them for </a:t>
            </a:r>
            <a:r>
              <a:rPr lang="en-US" sz="2400" dirty="0" err="1"/>
              <a:t>starshade</a:t>
            </a:r>
            <a:r>
              <a:rPr lang="en-US" sz="2400" dirty="0"/>
              <a:t> edges?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9B238-D3E8-41AB-9EEF-AC309D1A29F2}"/>
              </a:ext>
            </a:extLst>
          </p:cNvPr>
          <p:cNvSpPr txBox="1"/>
          <p:nvPr/>
        </p:nvSpPr>
        <p:spPr>
          <a:xfrm>
            <a:off x="368514" y="1818169"/>
            <a:ext cx="117312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Answer</a:t>
            </a:r>
            <a:r>
              <a:rPr lang="en-US" sz="2400" dirty="0"/>
              <a:t>: Most black coatings (photo right) are textured</a:t>
            </a:r>
          </a:p>
          <a:p>
            <a:r>
              <a:rPr lang="en-US" sz="2400" dirty="0"/>
              <a:t>and use the shape of the surface to trap the light. </a:t>
            </a:r>
          </a:p>
          <a:p>
            <a:r>
              <a:rPr lang="en-US" sz="2400" dirty="0"/>
              <a:t>However, this type of black coating is typically several</a:t>
            </a:r>
          </a:p>
          <a:p>
            <a:r>
              <a:rPr lang="en-US" sz="2400" dirty="0"/>
              <a:t>microns thick, and this thickness covers up the 250-nm</a:t>
            </a:r>
          </a:p>
          <a:p>
            <a:r>
              <a:rPr lang="en-US" sz="2400" dirty="0"/>
              <a:t>edge of the blade,  dulling it.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ZeCoat’s</a:t>
            </a:r>
            <a:r>
              <a:rPr lang="en-US" sz="2400" dirty="0"/>
              <a:t> black coating </a:t>
            </a:r>
            <a:r>
              <a:rPr lang="en-US" sz="2400" u="sng" dirty="0"/>
              <a:t>is smooth </a:t>
            </a:r>
            <a:r>
              <a:rPr lang="en-US" sz="2400" dirty="0"/>
              <a:t>and works by interference, and is only about 300-nm thick.</a:t>
            </a:r>
          </a:p>
          <a:p>
            <a:r>
              <a:rPr lang="en-US" sz="2400" dirty="0"/>
              <a:t>Addition of a thin black coating to the edge of the blade may help reduce glint bouncing</a:t>
            </a:r>
          </a:p>
          <a:p>
            <a:r>
              <a:rPr lang="en-US" sz="2400" dirty="0"/>
              <a:t>back into the telescope, without increasing the radius of the edge too much.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2D00C-24D5-4C00-AAAF-BC1001A9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106" y="1818169"/>
            <a:ext cx="3901873" cy="31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0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E3CDB-CFD2-4B74-A68A-AF327115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57237"/>
            <a:ext cx="94488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9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E24C5-BAE8-4D80-B118-5F2B9DC631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1" y="659218"/>
            <a:ext cx="3250905" cy="4263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585A37-EB22-43F9-ADBE-37226FC9CF8D}"/>
              </a:ext>
            </a:extLst>
          </p:cNvPr>
          <p:cNvSpPr txBox="1"/>
          <p:nvPr/>
        </p:nvSpPr>
        <p:spPr>
          <a:xfrm>
            <a:off x="4087547" y="555347"/>
            <a:ext cx="83584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Applications for smooth black coatings include;</a:t>
            </a:r>
          </a:p>
          <a:p>
            <a:endParaRPr lang="en-US" sz="2800" dirty="0"/>
          </a:p>
          <a:p>
            <a:r>
              <a:rPr lang="en-US" sz="2800" dirty="0"/>
              <a:t>(1) Low </a:t>
            </a:r>
            <a:r>
              <a:rPr lang="en-US" sz="2800" dirty="0">
                <a:latin typeface="Symbol" panose="05050102010706020507" pitchFamily="18" charset="2"/>
              </a:rPr>
              <a:t>a/e </a:t>
            </a:r>
            <a:r>
              <a:rPr lang="en-US" sz="2800" dirty="0"/>
              <a:t>coatings for solar power generation</a:t>
            </a:r>
          </a:p>
          <a:p>
            <a:r>
              <a:rPr lang="en-US" sz="2800" dirty="0"/>
              <a:t>in space.</a:t>
            </a:r>
          </a:p>
          <a:p>
            <a:endParaRPr lang="en-US" sz="2800" dirty="0"/>
          </a:p>
          <a:p>
            <a:r>
              <a:rPr lang="en-US" sz="2800" dirty="0"/>
              <a:t>(2) Low moonlight reflection and high IR reflection for </a:t>
            </a:r>
          </a:p>
          <a:p>
            <a:r>
              <a:rPr lang="en-US" sz="2800" dirty="0"/>
              <a:t>Ground-based IR telescopes like the ELT.</a:t>
            </a:r>
          </a:p>
          <a:p>
            <a:endParaRPr lang="en-US" sz="2800" dirty="0"/>
          </a:p>
          <a:p>
            <a:r>
              <a:rPr lang="en-US" sz="2800" dirty="0"/>
              <a:t>(3) Black edges for </a:t>
            </a:r>
            <a:r>
              <a:rPr lang="en-US" sz="2800" dirty="0" err="1"/>
              <a:t>starshades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5C53A-16B4-409D-91FD-963F536C30A8}"/>
              </a:ext>
            </a:extLst>
          </p:cNvPr>
          <p:cNvSpPr txBox="1"/>
          <p:nvPr/>
        </p:nvSpPr>
        <p:spPr>
          <a:xfrm>
            <a:off x="386738" y="5310480"/>
            <a:ext cx="7221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Figure 1 - Black mirror sample coating to bring technology to TRL 2</a:t>
            </a:r>
          </a:p>
        </p:txBody>
      </p:sp>
    </p:spTree>
    <p:extLst>
      <p:ext uri="{BB962C8B-B14F-4D97-AF65-F5344CB8AC3E}">
        <p14:creationId xmlns:p14="http://schemas.microsoft.com/office/powerpoint/2010/main" val="350584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D6DC7-4054-461E-8D61-B01B853E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41" y="1649065"/>
            <a:ext cx="6558849" cy="4751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23B0D7-6EF7-4C01-871D-8DE216602370}"/>
              </a:ext>
            </a:extLst>
          </p:cNvPr>
          <p:cNvSpPr txBox="1"/>
          <p:nvPr/>
        </p:nvSpPr>
        <p:spPr>
          <a:xfrm>
            <a:off x="3626958" y="458086"/>
            <a:ext cx="5392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Example: Specular High </a:t>
            </a:r>
            <a:r>
              <a:rPr lang="en-US" sz="2800" dirty="0">
                <a:latin typeface="Symbol" panose="05050102010706020507" pitchFamily="18" charset="2"/>
              </a:rPr>
              <a:t>a/e </a:t>
            </a:r>
            <a:r>
              <a:rPr lang="en-US" sz="2800" dirty="0"/>
              <a:t>coating </a:t>
            </a:r>
          </a:p>
          <a:p>
            <a:r>
              <a:rPr lang="en-US" sz="2800" dirty="0"/>
              <a:t>Reflectance vs. Wavelength (nm)</a:t>
            </a:r>
          </a:p>
        </p:txBody>
      </p:sp>
    </p:spTree>
    <p:extLst>
      <p:ext uri="{BB962C8B-B14F-4D97-AF65-F5344CB8AC3E}">
        <p14:creationId xmlns:p14="http://schemas.microsoft.com/office/powerpoint/2010/main" val="415053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2B5AE-EB5C-47BB-AECD-4B1C66338B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98" y="1258037"/>
            <a:ext cx="8517928" cy="4341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114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6AE3E-2344-443B-89FE-92F3654503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4215" r="3860" b="3065"/>
          <a:stretch/>
        </p:blipFill>
        <p:spPr bwMode="auto">
          <a:xfrm>
            <a:off x="3301180" y="1644926"/>
            <a:ext cx="5589639" cy="443266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AF2D8-61BC-45A8-AC56-3246D602F16A}"/>
              </a:ext>
            </a:extLst>
          </p:cNvPr>
          <p:cNvSpPr txBox="1"/>
          <p:nvPr/>
        </p:nvSpPr>
        <p:spPr>
          <a:xfrm>
            <a:off x="2165660" y="519482"/>
            <a:ext cx="7860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ZeCoat’s</a:t>
            </a:r>
            <a:r>
              <a:rPr lang="en-US" sz="2800" dirty="0"/>
              <a:t> 2.4-meter coating chamber with integrated </a:t>
            </a:r>
          </a:p>
          <a:p>
            <a:r>
              <a:rPr lang="en-US" sz="2800" dirty="0"/>
              <a:t>motion-controlled evaporation system</a:t>
            </a:r>
          </a:p>
        </p:txBody>
      </p:sp>
    </p:spTree>
    <p:extLst>
      <p:ext uri="{BB962C8B-B14F-4D97-AF65-F5344CB8AC3E}">
        <p14:creationId xmlns:p14="http://schemas.microsoft.com/office/powerpoint/2010/main" val="159585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318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Office Theme</vt:lpstr>
      <vt:lpstr>Specular Black Coating For Starshade Razor Edges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Specular Black Coating For Starshade Razor Edges</dc:title>
  <dc:creator>ZeCoat-13</dc:creator>
  <cp:lastModifiedBy>Lemus, Ramon B (7310)</cp:lastModifiedBy>
  <cp:revision>15</cp:revision>
  <dcterms:created xsi:type="dcterms:W3CDTF">2019-09-17T18:41:51Z</dcterms:created>
  <dcterms:modified xsi:type="dcterms:W3CDTF">2019-09-19T15:25:36Z</dcterms:modified>
</cp:coreProperties>
</file>