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9"/>
  </p:notesMasterIdLst>
  <p:sldIdLst>
    <p:sldId id="321" r:id="rId2"/>
    <p:sldId id="351" r:id="rId3"/>
    <p:sldId id="334" r:id="rId4"/>
    <p:sldId id="335" r:id="rId5"/>
    <p:sldId id="349" r:id="rId6"/>
    <p:sldId id="350" r:id="rId7"/>
    <p:sldId id="352" r:id="rId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3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68" autoAdjust="0"/>
    <p:restoredTop sz="94980" autoAdjust="0"/>
  </p:normalViewPr>
  <p:slideViewPr>
    <p:cSldViewPr snapToGrid="0">
      <p:cViewPr varScale="1">
        <p:scale>
          <a:sx n="107" d="100"/>
          <a:sy n="107" d="100"/>
        </p:scale>
        <p:origin x="1424" y="52"/>
      </p:cViewPr>
      <p:guideLst>
        <p:guide orient="horz" pos="2160"/>
        <p:guide pos="439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7" d="100"/>
        <a:sy n="8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Users\pdlisman\Desktop\Error%20Budgets\SIP%20Error%20Budg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684-134F-B4F6-3CF4C1F3AF0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684-134F-B4F6-3CF4C1F3AF0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684-134F-B4F6-3CF4C1F3AF0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684-134F-B4F6-3CF4C1F3AF0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684-134F-B4F6-3CF4C1F3AF0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C684-134F-B4F6-3CF4C1F3AF0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C684-134F-B4F6-3CF4C1F3AF0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C684-134F-B4F6-3CF4C1F3AF08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84-134F-B4F6-3CF4C1F3AF0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84-134F-B4F6-3CF4C1F3AF0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84-134F-B4F6-3CF4C1F3AF0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84-134F-B4F6-3CF4C1F3AF0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84-134F-B4F6-3CF4C1F3AF08}"/>
                </c:ext>
              </c:extLst>
            </c:dLbl>
            <c:dLbl>
              <c:idx val="5"/>
              <c:layout>
                <c:manualLayout>
                  <c:x val="0.19496048868531149"/>
                  <c:y val="-0.2034344869473212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>
                        <a:solidFill>
                          <a:schemeClr val="bg1"/>
                        </a:solidFill>
                      </a:rPr>
                      <a:t>Unallocated</a:t>
                    </a:r>
                  </a:p>
                  <a:p>
                    <a:pPr>
                      <a:defRPr sz="1400">
                        <a:solidFill>
                          <a:schemeClr val="bg1"/>
                        </a:solidFill>
                      </a:defRPr>
                    </a:pPr>
                    <a:r>
                      <a:rPr lang="en-US" sz="1400" baseline="0" dirty="0">
                        <a:solidFill>
                          <a:schemeClr val="bg1"/>
                        </a:solidFill>
                      </a:rPr>
                      <a:t>100% margin</a:t>
                    </a:r>
                  </a:p>
                  <a:p>
                    <a:pPr>
                      <a:defRPr sz="1400">
                        <a:solidFill>
                          <a:schemeClr val="bg1"/>
                        </a:solidFill>
                      </a:defRPr>
                    </a:pPr>
                    <a:fld id="{65D0B1B1-3EF1-EB49-A767-5DF0DC41BE0B}" type="VALUE">
                      <a:rPr lang="en-US" sz="1400" baseline="0">
                        <a:solidFill>
                          <a:schemeClr val="bg1"/>
                        </a:solidFill>
                      </a:rPr>
                      <a:pPr>
                        <a:defRPr sz="1400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740904861708532"/>
                      <c:h val="0.1458094173457681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684-134F-B4F6-3CF4C1F3AF08}"/>
                </c:ext>
              </c:extLst>
            </c:dLbl>
            <c:dLbl>
              <c:idx val="6"/>
              <c:layout>
                <c:manualLayout>
                  <c:x val="0.18276498461490104"/>
                  <c:y val="0.1734778499792539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F624A5-B39D-B249-B5D7-9541E2CB0DA6}" type="CATEGORYNAME">
                      <a:rPr lang="en-US" sz="1400">
                        <a:solidFill>
                          <a:schemeClr val="bg1"/>
                        </a:solidFill>
                      </a:rPr>
                      <a:pPr>
                        <a:defRPr sz="1400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sz="1400" baseline="0" dirty="0">
                        <a:solidFill>
                          <a:schemeClr val="bg1"/>
                        </a:solidFill>
                      </a:rPr>
                      <a:t>,</a:t>
                    </a:r>
                  </a:p>
                  <a:p>
                    <a:pPr>
                      <a:defRPr sz="1400">
                        <a:solidFill>
                          <a:schemeClr val="bg1"/>
                        </a:solidFill>
                      </a:defRPr>
                    </a:pPr>
                    <a:fld id="{637BC5C4-1592-AC47-9C66-4D17D4AC3FF2}" type="VALUE">
                      <a:rPr lang="en-US" sz="1400" baseline="0">
                        <a:solidFill>
                          <a:schemeClr val="bg1"/>
                        </a:solidFill>
                      </a:rPr>
                      <a:pPr>
                        <a:defRPr sz="1400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584270602617656"/>
                      <c:h val="0.138259083860693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684-134F-B4F6-3CF4C1F3AF08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684-134F-B4F6-3CF4C1F3AF0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Sheet1!$B$5:$B$12</c:f>
              <c:strCache>
                <c:ptCount val="8"/>
                <c:pt idx="0">
                  <c:v>Max Expected Shape Errors</c:v>
                </c:pt>
                <c:pt idx="1">
                  <c:v>Allocated shape error margin</c:v>
                </c:pt>
                <c:pt idx="2">
                  <c:v>Lateral formation error (KPP 4)</c:v>
                </c:pt>
                <c:pt idx="3">
                  <c:v>Nominal contrast</c:v>
                </c:pt>
                <c:pt idx="4">
                  <c:v>Micrometeoroids</c:v>
                </c:pt>
                <c:pt idx="5">
                  <c:v>Unallocated margin</c:v>
                </c:pt>
                <c:pt idx="6">
                  <c:v>Model Uncty (KPP 2)</c:v>
                </c:pt>
                <c:pt idx="7">
                  <c:v>HabEx reserve</c:v>
                </c:pt>
              </c:strCache>
            </c:strRef>
          </c:cat>
          <c:val>
            <c:numRef>
              <c:f>Sheet1!$C$5:$C$12</c:f>
              <c:numCache>
                <c:formatCode>0.0E+00</c:formatCode>
                <c:ptCount val="8"/>
                <c:pt idx="0">
                  <c:v>7.9999999999999998E-12</c:v>
                </c:pt>
                <c:pt idx="1">
                  <c:v>1.2000000000000001E-11</c:v>
                </c:pt>
                <c:pt idx="2" formatCode="0E+00">
                  <c:v>9.9999999999999994E-12</c:v>
                </c:pt>
                <c:pt idx="3" formatCode="0E+00">
                  <c:v>3.9999999999999999E-12</c:v>
                </c:pt>
                <c:pt idx="4" formatCode="0E+00">
                  <c:v>9.9999999999999998E-13</c:v>
                </c:pt>
                <c:pt idx="5" formatCode="0E+00">
                  <c:v>3.9999999999999998E-11</c:v>
                </c:pt>
                <c:pt idx="6" formatCode="0E+00">
                  <c:v>1.9999999999999999E-11</c:v>
                </c:pt>
                <c:pt idx="7" formatCode="0E+00">
                  <c:v>3.9999999999999999E-12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684-134F-B4F6-3CF4C1F3AF0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0.50026</cdr:x>
      <cdr:y>0.11995</cdr:y>
    </cdr:from>
    <cdr:to>
      <cdr:x>0.61041</cdr:x>
      <cdr:y>0.34893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7B0C0CE-E437-7E45-B285-136B55B82EED}"/>
            </a:ext>
          </a:extLst>
        </cdr:cNvPr>
        <cdr:cNvSpPr txBox="1"/>
      </cdr:nvSpPr>
      <cdr:spPr>
        <a:xfrm xmlns:a="http://schemas.openxmlformats.org/drawingml/2006/main" rot="16746664">
          <a:off x="3326457" y="899706"/>
          <a:ext cx="1262113" cy="7849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200" b="1" dirty="0">
              <a:solidFill>
                <a:schemeClr val="bg1"/>
              </a:solidFill>
            </a:rPr>
            <a:t>Max expected</a:t>
          </a:r>
          <a:endParaRPr lang="en-US" sz="1200" b="1" baseline="0" dirty="0">
            <a:solidFill>
              <a:schemeClr val="bg1"/>
            </a:solidFill>
          </a:endParaRPr>
        </a:p>
        <a:p xmlns:a="http://schemas.openxmlformats.org/drawingml/2006/main">
          <a:pPr algn="ctr"/>
          <a:r>
            <a:rPr lang="en-US" sz="1200" b="1" baseline="0" dirty="0">
              <a:solidFill>
                <a:schemeClr val="bg1"/>
              </a:solidFill>
            </a:rPr>
            <a:t>shape errors (KPPs 5-8)</a:t>
          </a:r>
        </a:p>
        <a:p xmlns:a="http://schemas.openxmlformats.org/drawingml/2006/main">
          <a:pPr algn="ctr"/>
          <a:r>
            <a:rPr lang="en-US" sz="1200" b="1" baseline="0" dirty="0">
              <a:solidFill>
                <a:schemeClr val="bg1"/>
              </a:solidFill>
            </a:rPr>
            <a:t>0.9E-11</a:t>
          </a:r>
          <a:endParaRPr lang="en-US" sz="12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0.54882</cdr:x>
      <cdr:y>0.45696</cdr:y>
    </cdr:from>
    <cdr:to>
      <cdr:x>0.86453</cdr:x>
      <cdr:y>0.60243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B5DCC7C3-C319-A64E-A331-01ECDD24486C}"/>
            </a:ext>
          </a:extLst>
        </cdr:cNvPr>
        <cdr:cNvSpPr txBox="1"/>
      </cdr:nvSpPr>
      <cdr:spPr>
        <a:xfrm xmlns:a="http://schemas.openxmlformats.org/drawingml/2006/main" rot="21290646">
          <a:off x="3911094" y="2518706"/>
          <a:ext cx="2249868" cy="801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b="1" dirty="0">
              <a:solidFill>
                <a:schemeClr val="bg1"/>
              </a:solidFill>
            </a:rPr>
            <a:t>Lateral formation error</a:t>
          </a:r>
        </a:p>
        <a:p xmlns:a="http://schemas.openxmlformats.org/drawingml/2006/main">
          <a:pPr algn="ctr"/>
          <a:r>
            <a:rPr lang="en-US" sz="1100" b="1" dirty="0">
              <a:solidFill>
                <a:schemeClr val="bg1"/>
              </a:solidFill>
            </a:rPr>
            <a:t>(KPP 4)</a:t>
          </a:r>
        </a:p>
        <a:p xmlns:a="http://schemas.openxmlformats.org/drawingml/2006/main">
          <a:pPr algn="ctr"/>
          <a:r>
            <a:rPr lang="en-US" sz="1100" b="1" dirty="0">
              <a:solidFill>
                <a:schemeClr val="bg1"/>
              </a:solidFill>
            </a:rPr>
            <a:t>1E-11</a:t>
          </a:r>
        </a:p>
      </cdr:txBody>
    </cdr:sp>
  </cdr:relSizeAnchor>
  <cdr:relSizeAnchor xmlns:cdr="http://schemas.openxmlformats.org/drawingml/2006/chartDrawing">
    <cdr:from>
      <cdr:x>0.59622</cdr:x>
      <cdr:y>0.17247</cdr:y>
    </cdr:from>
    <cdr:to>
      <cdr:x>0.70873</cdr:x>
      <cdr:y>0.53343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B3A1A7E0-53A4-5043-A208-B8A24BE00067}"/>
            </a:ext>
          </a:extLst>
        </cdr:cNvPr>
        <cdr:cNvSpPr txBox="1"/>
      </cdr:nvSpPr>
      <cdr:spPr>
        <a:xfrm xmlns:a="http://schemas.openxmlformats.org/drawingml/2006/main" rot="18615733">
          <a:off x="3654988" y="1544496"/>
          <a:ext cx="1989589" cy="801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>
              <a:solidFill>
                <a:schemeClr val="bg1"/>
              </a:solidFill>
            </a:rPr>
            <a:t>Allocated</a:t>
          </a:r>
          <a:r>
            <a:rPr lang="en-US" sz="1200" b="1" baseline="0" dirty="0">
              <a:solidFill>
                <a:schemeClr val="bg1"/>
              </a:solidFill>
            </a:rPr>
            <a:t> shape</a:t>
          </a:r>
          <a:r>
            <a:rPr lang="en-US" sz="1200" b="1" dirty="0">
              <a:solidFill>
                <a:schemeClr val="bg1"/>
              </a:solidFill>
            </a:rPr>
            <a:t> error</a:t>
          </a:r>
        </a:p>
        <a:p xmlns:a="http://schemas.openxmlformats.org/drawingml/2006/main">
          <a:pPr algn="ctr"/>
          <a:r>
            <a:rPr lang="en-US" sz="1200" b="1" dirty="0">
              <a:solidFill>
                <a:schemeClr val="bg1"/>
              </a:solidFill>
            </a:rPr>
            <a:t>133% margin</a:t>
          </a:r>
        </a:p>
        <a:p xmlns:a="http://schemas.openxmlformats.org/drawingml/2006/main">
          <a:pPr algn="ctr"/>
          <a:r>
            <a:rPr lang="en-US" sz="1200" b="1" dirty="0">
              <a:solidFill>
                <a:schemeClr val="bg1"/>
              </a:solidFill>
            </a:rPr>
            <a:t>1.2E-11</a:t>
          </a:r>
        </a:p>
      </cdr:txBody>
    </cdr:sp>
  </cdr:relSizeAnchor>
  <cdr:relSizeAnchor xmlns:cdr="http://schemas.openxmlformats.org/drawingml/2006/chartDrawing">
    <cdr:from>
      <cdr:x>0.60613</cdr:x>
      <cdr:y>0.66156</cdr:y>
    </cdr:from>
    <cdr:to>
      <cdr:x>0.77452</cdr:x>
      <cdr:y>0.75114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08D40CC0-551F-5F43-B769-72D4F26508DA}"/>
            </a:ext>
          </a:extLst>
        </cdr:cNvPr>
        <cdr:cNvSpPr txBox="1"/>
      </cdr:nvSpPr>
      <cdr:spPr>
        <a:xfrm xmlns:a="http://schemas.openxmlformats.org/drawingml/2006/main" rot="2270694">
          <a:off x="4319541" y="3646427"/>
          <a:ext cx="1200009" cy="4937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800" b="1" dirty="0">
              <a:solidFill>
                <a:schemeClr val="tx1"/>
              </a:solidFill>
            </a:rPr>
            <a:t>Micrometeoroids</a:t>
          </a:r>
        </a:p>
        <a:p xmlns:a="http://schemas.openxmlformats.org/drawingml/2006/main">
          <a:pPr algn="ctr"/>
          <a:r>
            <a:rPr lang="en-US" sz="800" b="1" dirty="0">
              <a:solidFill>
                <a:schemeClr val="tx1"/>
              </a:solidFill>
            </a:rPr>
            <a:t>0.1E-11</a:t>
          </a:r>
        </a:p>
      </cdr:txBody>
    </cdr:sp>
  </cdr:relSizeAnchor>
  <cdr:relSizeAnchor xmlns:cdr="http://schemas.openxmlformats.org/drawingml/2006/chartDrawing">
    <cdr:from>
      <cdr:x>0.61148</cdr:x>
      <cdr:y>0.59038</cdr:y>
    </cdr:from>
    <cdr:to>
      <cdr:x>0.77987</cdr:x>
      <cdr:y>0.67996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706E908B-D02E-9F49-959D-0D65197F2288}"/>
            </a:ext>
          </a:extLst>
        </cdr:cNvPr>
        <cdr:cNvSpPr txBox="1"/>
      </cdr:nvSpPr>
      <cdr:spPr>
        <a:xfrm xmlns:a="http://schemas.openxmlformats.org/drawingml/2006/main" rot="1500533">
          <a:off x="3280230" y="2357534"/>
          <a:ext cx="903306" cy="3577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b="1" dirty="0">
              <a:solidFill>
                <a:schemeClr val="bg1"/>
              </a:solidFill>
            </a:rPr>
            <a:t>Nominal Contrast</a:t>
          </a:r>
        </a:p>
        <a:p xmlns:a="http://schemas.openxmlformats.org/drawingml/2006/main">
          <a:pPr algn="ctr"/>
          <a:r>
            <a:rPr lang="en-US" sz="1100" b="1" dirty="0">
              <a:solidFill>
                <a:schemeClr val="bg1"/>
              </a:solidFill>
            </a:rPr>
            <a:t>0.4E-11</a:t>
          </a:r>
        </a:p>
      </cdr:txBody>
    </cdr:sp>
  </cdr:relSizeAnchor>
  <cdr:relSizeAnchor xmlns:cdr="http://schemas.openxmlformats.org/drawingml/2006/chartDrawing">
    <cdr:from>
      <cdr:x>0.44105</cdr:x>
      <cdr:y>0.08201</cdr:y>
    </cdr:from>
    <cdr:to>
      <cdr:x>0.50773</cdr:x>
      <cdr:y>0.30822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E7B9C529-4BA8-5A43-8338-9F1C84547CB0}"/>
            </a:ext>
          </a:extLst>
        </cdr:cNvPr>
        <cdr:cNvSpPr txBox="1"/>
      </cdr:nvSpPr>
      <cdr:spPr>
        <a:xfrm xmlns:a="http://schemas.openxmlformats.org/drawingml/2006/main" rot="15701672">
          <a:off x="2093164" y="600269"/>
          <a:ext cx="903306" cy="3577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b="1" dirty="0" err="1">
              <a:solidFill>
                <a:schemeClr val="bg1"/>
              </a:solidFill>
            </a:rPr>
            <a:t>HabEx</a:t>
          </a:r>
          <a:r>
            <a:rPr lang="en-US" sz="1100" b="1" baseline="0" dirty="0">
              <a:solidFill>
                <a:schemeClr val="bg1"/>
              </a:solidFill>
            </a:rPr>
            <a:t> Reserve</a:t>
          </a:r>
          <a:endParaRPr lang="en-US" sz="1100" b="1" dirty="0">
            <a:solidFill>
              <a:schemeClr val="bg1"/>
            </a:solidFill>
          </a:endParaRPr>
        </a:p>
        <a:p xmlns:a="http://schemas.openxmlformats.org/drawingml/2006/main">
          <a:pPr algn="ctr"/>
          <a:r>
            <a:rPr lang="en-US" sz="1100" b="1" dirty="0">
              <a:solidFill>
                <a:schemeClr val="bg1"/>
              </a:solidFill>
            </a:rPr>
            <a:t>0.4E-11</a:t>
          </a:r>
        </a:p>
      </cdr:txBody>
    </cdr:sp>
  </cdr:relSizeAnchor>
  <cdr:relSizeAnchor xmlns:cdr="http://schemas.openxmlformats.org/drawingml/2006/chartDrawing">
    <cdr:from>
      <cdr:x>0.40495</cdr:x>
      <cdr:y>0.03153</cdr:y>
    </cdr:from>
    <cdr:to>
      <cdr:x>0.41683</cdr:x>
      <cdr:y>0.08991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C044EECB-28BF-214E-BD59-A9C462C27152}"/>
            </a:ext>
          </a:extLst>
        </cdr:cNvPr>
        <cdr:cNvCxnSpPr/>
      </cdr:nvCxnSpPr>
      <cdr:spPr bwMode="auto">
        <a:xfrm xmlns:a="http://schemas.openxmlformats.org/drawingml/2006/main" flipH="1" flipV="1">
          <a:off x="2885855" y="173814"/>
          <a:ext cx="84666" cy="321734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0.15498</cdr:x>
      <cdr:y>0.03588</cdr:y>
    </cdr:from>
    <cdr:to>
      <cdr:x>0.85721</cdr:x>
      <cdr:y>0.96397</cdr:y>
    </cdr:to>
    <cdr:sp macro="" textlink="">
      <cdr:nvSpPr>
        <cdr:cNvPr id="11" name="Arc 10">
          <a:extLst xmlns:a="http://schemas.openxmlformats.org/drawingml/2006/main">
            <a:ext uri="{FF2B5EF4-FFF2-40B4-BE49-F238E27FC236}">
              <a16:creationId xmlns:a16="http://schemas.microsoft.com/office/drawing/2014/main" id="{2418122A-6B09-F742-B945-B5B6591AF0D5}"/>
            </a:ext>
          </a:extLst>
        </cdr:cNvPr>
        <cdr:cNvSpPr/>
      </cdr:nvSpPr>
      <cdr:spPr bwMode="auto">
        <a:xfrm xmlns:a="http://schemas.openxmlformats.org/drawingml/2006/main" rot="152243">
          <a:off x="1104418" y="197767"/>
          <a:ext cx="5004391" cy="5115541"/>
        </a:xfrm>
        <a:prstGeom xmlns:a="http://schemas.openxmlformats.org/drawingml/2006/main" prst="arc">
          <a:avLst>
            <a:gd name="adj1" fmla="val 15197628"/>
            <a:gd name="adj2" fmla="val 2088569"/>
          </a:avLst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stealth" w="med" len="med"/>
          <a:tailEnd type="stealth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  <a:spAutoFit/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0.8291</cdr:x>
      <cdr:y>0.25116</cdr:y>
    </cdr:from>
    <cdr:to>
      <cdr:x>0.95741</cdr:x>
      <cdr:y>0.41705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D958ECE4-867C-EF4B-A573-7BF135C2B4E9}"/>
            </a:ext>
          </a:extLst>
        </cdr:cNvPr>
        <cdr:cNvSpPr txBox="1"/>
      </cdr:nvSpPr>
      <cdr:spPr>
        <a:xfrm xmlns:a="http://schemas.openxmlformats.org/drawingml/2006/main">
          <a:off x="5908454" y="138434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/>
            <a:t>4 x 10</a:t>
          </a:r>
          <a:r>
            <a:rPr lang="en-US" sz="1600" b="1" baseline="30000" dirty="0"/>
            <a:t>-11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BCA1A71-B28E-4F6E-945E-ED62424B0B14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D25D5C30-B392-4A01-A909-9767D67A13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42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166688"/>
            <a:ext cx="9144000" cy="427037"/>
          </a:xfrm>
          <a:prstGeom prst="rect">
            <a:avLst/>
          </a:prstGeom>
        </p:spPr>
        <p:txBody>
          <a:bodyPr/>
          <a:lstStyle>
            <a:lvl1pPr algn="ctr"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6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7E34F-677E-49D5-9D46-202CE2178F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626831"/>
            <a:ext cx="9144000" cy="231169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sz="900" i="1" dirty="0">
                <a:latin typeface="Arial Narrow" pitchFamily="34" charset="0"/>
              </a:rPr>
              <a:t>The technical data in this document is controlled under the U.S. Export Regulations, release to foreign persons may require an export authorization.</a:t>
            </a:r>
          </a:p>
        </p:txBody>
      </p:sp>
    </p:spTree>
    <p:extLst>
      <p:ext uri="{BB962C8B-B14F-4D97-AF65-F5344CB8AC3E}">
        <p14:creationId xmlns:p14="http://schemas.microsoft.com/office/powerpoint/2010/main" val="70869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-1588" y="0"/>
          <a:ext cx="688976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1" name="Photo Editor Photo" r:id="rId3" imgW="1523810" imgH="1380952" progId="">
                  <p:embed/>
                </p:oleObj>
              </mc:Choice>
              <mc:Fallback>
                <p:oleObj name="Photo Editor Photo" r:id="rId3" imgW="1523810" imgH="1380952" progId="">
                  <p:embed/>
                  <p:pic>
                    <p:nvPicPr>
                      <p:cNvPr id="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88" y="0"/>
                        <a:ext cx="688976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It's a Rocky World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71114" y="164387"/>
            <a:ext cx="533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Untitled-1 copy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762000"/>
            <a:ext cx="91440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6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9E782428-623B-40D4-9E9F-6B12AF644E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602008" y="639375"/>
            <a:ext cx="2486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Exoplanet</a:t>
            </a:r>
            <a:r>
              <a:rPr lang="en-US" sz="1200" b="1" baseline="0" dirty="0"/>
              <a:t> Exploration Program</a:t>
            </a:r>
            <a:endParaRPr lang="en-US" sz="1200" b="1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626831"/>
            <a:ext cx="9144000" cy="231169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n-US" sz="900" i="1" dirty="0">
                <a:latin typeface="Arial Narrow" pitchFamily="34" charset="0"/>
              </a:rPr>
              <a:t>The technical data in this document is controlled under the U.S. Export Regulations, release to foreign persons may require an export authorization.</a:t>
            </a:r>
          </a:p>
        </p:txBody>
      </p:sp>
    </p:spTree>
    <p:extLst>
      <p:ext uri="{BB962C8B-B14F-4D97-AF65-F5344CB8AC3E}">
        <p14:creationId xmlns:p14="http://schemas.microsoft.com/office/powerpoint/2010/main" val="165438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-1588" y="0"/>
          <a:ext cx="688976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5" name="Photo Editor Photo" r:id="rId3" imgW="1523810" imgH="1380952" progId="">
                  <p:embed/>
                </p:oleObj>
              </mc:Choice>
              <mc:Fallback>
                <p:oleObj name="Photo Editor Photo" r:id="rId3" imgW="1523810" imgH="1380952" progId="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88" y="0"/>
                        <a:ext cx="688976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8" descr="It's a Rocky World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40292" y="143839"/>
            <a:ext cx="533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Untitled-1 copy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762000"/>
            <a:ext cx="91440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6688"/>
            <a:ext cx="9144000" cy="427037"/>
          </a:xfrm>
          <a:prstGeom prst="rect">
            <a:avLst/>
          </a:prstGeom>
        </p:spPr>
        <p:txBody>
          <a:bodyPr/>
          <a:lstStyle>
            <a:lvl1pPr algn="ctr"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5" y="988422"/>
            <a:ext cx="7772400" cy="1520408"/>
          </a:xfrm>
        </p:spPr>
        <p:txBody>
          <a:bodyPr/>
          <a:lstStyle>
            <a:lvl1pPr>
              <a:defRPr sz="1600">
                <a:solidFill>
                  <a:srgbClr val="002060"/>
                </a:solidFill>
              </a:defRPr>
            </a:lvl1pPr>
            <a:lvl2pPr>
              <a:defRPr sz="1600">
                <a:solidFill>
                  <a:srgbClr val="002060"/>
                </a:solidFill>
              </a:defRPr>
            </a:lvl2pPr>
            <a:lvl3pPr>
              <a:defRPr sz="16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 </a:t>
            </a:r>
            <a:fld id="{035724EA-4E6B-4951-9DFC-3085201F6B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602008" y="639375"/>
            <a:ext cx="2486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Exoplanet</a:t>
            </a:r>
            <a:r>
              <a:rPr lang="en-US" sz="1200" b="1" baseline="0" dirty="0"/>
              <a:t> Exploration Program</a:t>
            </a:r>
            <a:endParaRPr lang="en-US" sz="1200" b="1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626831"/>
            <a:ext cx="9144000" cy="231169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en-US" sz="900" i="1" dirty="0">
                <a:latin typeface="Arial Narrow" pitchFamily="34" charset="0"/>
              </a:rPr>
              <a:t>The technical data in this document is controlled under the U.S. Export Regulations, release to foreign persons may require an export authorization.</a:t>
            </a:r>
          </a:p>
        </p:txBody>
      </p:sp>
    </p:spTree>
    <p:extLst>
      <p:ext uri="{BB962C8B-B14F-4D97-AF65-F5344CB8AC3E}">
        <p14:creationId xmlns:p14="http://schemas.microsoft.com/office/powerpoint/2010/main" val="203197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686800" y="6400800"/>
            <a:ext cx="38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FF414434-328A-4F99-9651-E6CF5735F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9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066800"/>
            <a:ext cx="7772400" cy="168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43" name="Picture 8" descr="It's a Rocky World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75650" y="142875"/>
            <a:ext cx="533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6"/>
          <p:cNvSpPr>
            <a:spLocks noGrp="1"/>
          </p:cNvSpPr>
          <p:nvPr userDrawn="1">
            <p:ph type="sldNum" sz="quarter" idx="4"/>
          </p:nvPr>
        </p:nvSpPr>
        <p:spPr>
          <a:xfrm>
            <a:off x="8686800" y="6629400"/>
            <a:ext cx="4572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90033"/>
                </a:solidFill>
                <a:latin typeface="Calibri" pitchFamily="34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8D34EDCA-CB3F-40F2-A82C-09B03B64C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47" name="Picture 10" descr="Untitled-1 copy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762000"/>
            <a:ext cx="91440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 userDrawn="1"/>
        </p:nvSpPr>
        <p:spPr>
          <a:xfrm>
            <a:off x="6602008" y="639375"/>
            <a:ext cx="2486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Exoplanet</a:t>
            </a:r>
            <a:r>
              <a:rPr lang="en-US" sz="1200" b="1" baseline="0" dirty="0"/>
              <a:t> Exploration Program</a:t>
            </a:r>
            <a:endParaRPr lang="en-US" sz="1200" b="1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626831"/>
            <a:ext cx="9144000" cy="231169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sz="900" i="1" dirty="0">
                <a:latin typeface="Arial Narrow" pitchFamily="34" charset="0"/>
              </a:rPr>
              <a:t>The technical data in this document is controlled under the U.S. Export Regulations, release to foreign persons may require an export authorization.</a:t>
            </a:r>
          </a:p>
        </p:txBody>
      </p:sp>
      <p:pic>
        <p:nvPicPr>
          <p:cNvPr id="10" name="Picture 9" descr="Tribrand_ColorWhiteText_RGB_small_040615.eps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547" y="129114"/>
            <a:ext cx="3196457" cy="684955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 userDrawn="1"/>
        </p:nvSpPr>
        <p:spPr>
          <a:xfrm>
            <a:off x="0" y="166688"/>
            <a:ext cx="9144000" cy="42703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90015"/>
                </a:solidFill>
                <a:latin typeface="+mn-lt"/>
                <a:ea typeface="ＭＳ Ｐゴシック" pitchFamily="-107" charset="-128"/>
                <a:cs typeface="ＭＳ Ｐゴシック" pitchFamily="-107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790015"/>
                </a:solidFill>
                <a:latin typeface="Calibri" pitchFamily="-106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790015"/>
                </a:solidFill>
                <a:latin typeface="Calibri" pitchFamily="-106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790015"/>
                </a:solidFill>
                <a:latin typeface="Calibri" pitchFamily="-106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790015"/>
                </a:solidFill>
                <a:latin typeface="Calibri" pitchFamily="-106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90015"/>
                </a:solidFill>
                <a:latin typeface="Calibri" pitchFamily="-10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90015"/>
                </a:solidFill>
                <a:latin typeface="Calibri" pitchFamily="-10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90015"/>
                </a:solidFill>
                <a:latin typeface="Calibri" pitchFamily="-10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90015"/>
                </a:solidFill>
                <a:latin typeface="Calibri" pitchFamily="-106" charset="0"/>
              </a:defRPr>
            </a:lvl9pPr>
          </a:lstStyle>
          <a:p>
            <a:r>
              <a:rPr lang="en-US" kern="0"/>
              <a:t>Click to edit Master title style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97571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9" r:id="rId4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790015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790015"/>
          </a:solidFill>
          <a:latin typeface="Calibri" pitchFamily="-106" charset="0"/>
          <a:ea typeface="ＭＳ Ｐゴシック" pitchFamily="-107" charset="-128"/>
          <a:cs typeface="ＭＳ Ｐゴシック" pitchFamily="-107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790015"/>
          </a:solidFill>
          <a:latin typeface="Calibri" pitchFamily="-106" charset="0"/>
          <a:ea typeface="ＭＳ Ｐゴシック" pitchFamily="-107" charset="-128"/>
          <a:cs typeface="ＭＳ Ｐゴシック" pitchFamily="-107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790015"/>
          </a:solidFill>
          <a:latin typeface="Calibri" pitchFamily="-106" charset="0"/>
          <a:ea typeface="ＭＳ Ｐゴシック" pitchFamily="-107" charset="-128"/>
          <a:cs typeface="ＭＳ Ｐゴシック" pitchFamily="-107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790015"/>
          </a:solidFill>
          <a:latin typeface="Calibri" pitchFamily="-106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790015"/>
          </a:solidFill>
          <a:latin typeface="Calibri" pitchFamily="-10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790015"/>
          </a:solidFill>
          <a:latin typeface="Calibri" pitchFamily="-10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790015"/>
          </a:solidFill>
          <a:latin typeface="Calibri" pitchFamily="-10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790015"/>
          </a:solidFill>
          <a:latin typeface="Calibri" pitchFamily="-10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rgbClr val="002060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060"/>
          </a:solidFill>
          <a:latin typeface="+mn-lt"/>
          <a:ea typeface="ＭＳ Ｐゴシック" pitchFamily="-106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2060"/>
          </a:solidFill>
          <a:latin typeface="+mn-lt"/>
          <a:ea typeface="ＭＳ Ｐゴシック" pitchFamily="-106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060"/>
          </a:solidFill>
          <a:latin typeface="+mn-lt"/>
          <a:ea typeface="ＭＳ Ｐゴシック" pitchFamily="-106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002060"/>
          </a:solidFill>
          <a:latin typeface="+mn-lt"/>
          <a:ea typeface="ＭＳ Ｐゴシック" pitchFamily="-106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  <a:ea typeface="ＭＳ Ｐゴシック" pitchFamily="-106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  <a:ea typeface="ＭＳ Ｐゴシック" pitchFamily="-106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  <a:ea typeface="ＭＳ Ｐゴシック" pitchFamily="-106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  <a:ea typeface="ＭＳ Ｐゴシック" pitchFamily="-10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  <a:fld id="{9E782428-623B-40D4-9E9F-6B12AF644E3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z="900" i="1" dirty="0">
                <a:latin typeface="Arial Narrow" pitchFamily="34" charset="0"/>
              </a:rPr>
              <a:t>This research was carried out at the Jet Propulsion Laboratory, California Institute of Technology, under a contract with the National Aeronautics ands Space Administration. </a:t>
            </a:r>
            <a:r>
              <a:rPr lang="de-DE" sz="900" dirty="0"/>
              <a:t>© </a:t>
            </a:r>
            <a:r>
              <a:rPr lang="en-US" sz="900" i="1" dirty="0">
                <a:latin typeface="Arial Narrow" pitchFamily="34" charset="0"/>
              </a:rPr>
              <a:t>2019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18547" y="1836821"/>
            <a:ext cx="490692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S5 Error Budget and Allocations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</a:rPr>
              <a:t>a High Level Discussion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</a:rPr>
              <a:t>at the SIP Workshop</a:t>
            </a:r>
          </a:p>
          <a:p>
            <a:pPr algn="ctr"/>
            <a:endParaRPr lang="en-US" sz="2000" b="1" dirty="0">
              <a:solidFill>
                <a:srgbClr val="C00000"/>
              </a:solidFill>
            </a:endParaRPr>
          </a:p>
          <a:p>
            <a:pPr algn="ctr"/>
            <a:endParaRPr lang="en-US" sz="2000" b="1" dirty="0">
              <a:solidFill>
                <a:srgbClr val="C00000"/>
              </a:solidFill>
            </a:endParaRP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Doug Lisman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JPL, Caltech</a:t>
            </a:r>
          </a:p>
          <a:p>
            <a:pPr algn="ctr"/>
            <a:endParaRPr lang="en-US" sz="2000" b="1" dirty="0">
              <a:solidFill>
                <a:srgbClr val="002060"/>
              </a:solidFill>
            </a:endParaRP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September 18, 2019</a:t>
            </a:r>
          </a:p>
        </p:txBody>
      </p:sp>
    </p:spTree>
    <p:extLst>
      <p:ext uri="{BB962C8B-B14F-4D97-AF65-F5344CB8AC3E}">
        <p14:creationId xmlns:p14="http://schemas.microsoft.com/office/powerpoint/2010/main" val="1688956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25E9A-20BA-3449-92C0-18B48160A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9E84E-1E94-9343-A484-F905C5DF4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5" y="988422"/>
            <a:ext cx="8395536" cy="1471164"/>
          </a:xfrm>
        </p:spPr>
        <p:txBody>
          <a:bodyPr/>
          <a:lstStyle/>
          <a:p>
            <a:pPr marL="228600" indent="-22860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 budget overview</a:t>
            </a:r>
          </a:p>
          <a:p>
            <a:pPr marL="228600" indent="-22860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Margins</a:t>
            </a:r>
          </a:p>
          <a:p>
            <a:pPr marL="228600" indent="-22860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 of top level specifications (planet contrast sensitivity and instrument contrast)</a:t>
            </a:r>
          </a:p>
          <a:p>
            <a:pPr marL="228600" indent="-22860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potential topics for further discussion in breakout sessions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B94B81-1A8F-2F42-A358-D1184BF465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 </a:t>
            </a:r>
            <a:fld id="{035724EA-4E6B-4951-9DFC-3085201F6BA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321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S5 Top Level Error Budget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 </a:t>
            </a:r>
            <a:fld id="{035724EA-4E6B-4951-9DFC-3085201F6BA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84103" y="925089"/>
            <a:ext cx="8853779" cy="5713475"/>
            <a:chOff x="184103" y="925089"/>
            <a:chExt cx="8853779" cy="57134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9454E3D-B9E7-AF4E-810D-53BE5CEC07DA}"/>
                </a:ext>
              </a:extLst>
            </p:cNvPr>
            <p:cNvSpPr/>
            <p:nvPr/>
          </p:nvSpPr>
          <p:spPr bwMode="auto">
            <a:xfrm>
              <a:off x="4829714" y="3585906"/>
              <a:ext cx="1532986" cy="232538"/>
            </a:xfrm>
            <a:prstGeom prst="rect">
              <a:avLst/>
            </a:prstGeom>
            <a:solidFill>
              <a:srgbClr val="E5C9E7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Flight dev. m</a:t>
              </a:r>
              <a:r>
                <a:rPr lang="en-US" sz="800" b="1" dirty="0" err="1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argin</a:t>
              </a: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 ≥</a:t>
              </a: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100% margin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4</a:t>
              </a: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 x 10</a:t>
              </a:r>
              <a:r>
                <a:rPr kumimoji="0" lang="en-US" sz="8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-11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9BF049-7195-9A49-A9E3-077BF3923C2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72283" y="4207723"/>
              <a:ext cx="4277138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058623A-E423-9C41-B328-2024723866E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355584" y="4205319"/>
              <a:ext cx="0" cy="24082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C54F286-9FE7-6E47-A0D7-EDD2BB6D6D6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54934" y="4199563"/>
              <a:ext cx="0" cy="15660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970EBBA-C353-0840-AFA3-CEA5855BEB0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55426" y="1283314"/>
              <a:ext cx="406569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F7FFABC-BDEE-7447-93BB-7821622FD46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621122" y="1278845"/>
              <a:ext cx="0" cy="35220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B39567A-E0B9-A740-9BB0-D76E0C77933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555426" y="1283314"/>
              <a:ext cx="6927" cy="34773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1684D97-53DA-314B-B0B4-645C6028E90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71448" y="2603386"/>
              <a:ext cx="3918505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525F377-9623-394E-87C2-15F9C38857B4}"/>
                </a:ext>
              </a:extLst>
            </p:cNvPr>
            <p:cNvSpPr/>
            <p:nvPr/>
          </p:nvSpPr>
          <p:spPr bwMode="auto">
            <a:xfrm>
              <a:off x="5805682" y="1365585"/>
              <a:ext cx="1640827" cy="301978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Study Circumstellar Disks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02C8E01-D06C-4F4C-A274-38563A15C6A7}"/>
                </a:ext>
              </a:extLst>
            </p:cNvPr>
            <p:cNvSpPr/>
            <p:nvPr/>
          </p:nvSpPr>
          <p:spPr bwMode="auto">
            <a:xfrm>
              <a:off x="1698172" y="1358362"/>
              <a:ext cx="1602801" cy="293671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Study metallicity of Gas Giants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44FA836-312F-2749-BD4D-03FACDF7AEF8}"/>
                </a:ext>
              </a:extLst>
            </p:cNvPr>
            <p:cNvCxnSpPr>
              <a:cxnSpLocks/>
              <a:stCxn id="92" idx="2"/>
            </p:cNvCxnSpPr>
            <p:nvPr/>
          </p:nvCxnSpPr>
          <p:spPr bwMode="auto">
            <a:xfrm>
              <a:off x="4559938" y="1183246"/>
              <a:ext cx="13504" cy="353008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541981A-3807-5E45-8430-31D30783BB8F}"/>
                </a:ext>
              </a:extLst>
            </p:cNvPr>
            <p:cNvSpPr/>
            <p:nvPr/>
          </p:nvSpPr>
          <p:spPr bwMode="auto">
            <a:xfrm>
              <a:off x="3326247" y="1751543"/>
              <a:ext cx="2498458" cy="37950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Limit p</a:t>
              </a: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hotometric</a:t>
              </a:r>
              <a:r>
                <a:rPr lang="en-US" sz="9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 noise at IWA to  ≤ </a:t>
              </a: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2-20X planet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Calibrate s</a:t>
              </a: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ystematic</a:t>
              </a:r>
              <a:r>
                <a:rPr lang="en-US" sz="9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 noise to</a:t>
              </a: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 ≤ 1-10% 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54B2493-2C79-A647-8C12-BC8836941638}"/>
                </a:ext>
              </a:extLst>
            </p:cNvPr>
            <p:cNvSpPr/>
            <p:nvPr/>
          </p:nvSpPr>
          <p:spPr bwMode="auto">
            <a:xfrm>
              <a:off x="3669552" y="1364170"/>
              <a:ext cx="1830058" cy="287864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Detect &amp; Characterize Earth 2.0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Planet/star flux ratio ≤ 4 x 10</a:t>
              </a:r>
              <a:r>
                <a:rPr kumimoji="0" lang="en-US" sz="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-11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60DD960-A30A-0C45-B1C2-B6EAF0863ED0}"/>
                </a:ext>
              </a:extLst>
            </p:cNvPr>
            <p:cNvSpPr/>
            <p:nvPr/>
          </p:nvSpPr>
          <p:spPr bwMode="auto">
            <a:xfrm>
              <a:off x="4085475" y="2708479"/>
              <a:ext cx="984177" cy="412596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Instrument Contrast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1 x 10</a:t>
              </a:r>
              <a:r>
                <a:rPr kumimoji="0" lang="en-US" sz="9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-10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4DB967C-AD13-9547-A6FF-522DFC3BDE0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28575" y="2600019"/>
              <a:ext cx="0" cy="16945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4E7BFF8-EB8A-614F-998A-ADF5490E2D1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612510" y="2206446"/>
              <a:ext cx="0" cy="5505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E516274-FB25-E947-9B65-DC4F317A27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17509" y="2620312"/>
              <a:ext cx="0" cy="21542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1C4BE1F-0AAE-894F-AF10-86C1E444844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72283" y="4199563"/>
              <a:ext cx="0" cy="13936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214B8F4-CCA9-6645-B881-52BF3DB9770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32052" y="2619533"/>
              <a:ext cx="0" cy="13884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FF37766-3B52-7540-9D36-CFCDEBACA911}"/>
                </a:ext>
              </a:extLst>
            </p:cNvPr>
            <p:cNvSpPr/>
            <p:nvPr/>
          </p:nvSpPr>
          <p:spPr bwMode="auto">
            <a:xfrm>
              <a:off x="3973526" y="4284697"/>
              <a:ext cx="1217522" cy="252194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Mechanical Shape Error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2.1</a:t>
              </a: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 x 10</a:t>
              </a:r>
              <a:r>
                <a:rPr kumimoji="0" lang="en-US" sz="8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-11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7E2D628-2E45-9A4F-9345-6F1BC9793A43}"/>
                </a:ext>
              </a:extLst>
            </p:cNvPr>
            <p:cNvSpPr txBox="1"/>
            <p:nvPr/>
          </p:nvSpPr>
          <p:spPr>
            <a:xfrm>
              <a:off x="308837" y="1352432"/>
              <a:ext cx="150425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Science investigations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BFAD05F-7522-4746-885E-FC6E3626D967}"/>
                </a:ext>
              </a:extLst>
            </p:cNvPr>
            <p:cNvSpPr/>
            <p:nvPr/>
          </p:nvSpPr>
          <p:spPr bwMode="auto">
            <a:xfrm>
              <a:off x="5187453" y="2696204"/>
              <a:ext cx="889199" cy="47084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Sunlight thru micrometeoroid holes</a:t>
              </a:r>
              <a:endParaRPr lang="en-US" sz="700" i="1" dirty="0">
                <a:solidFill>
                  <a:srgbClr val="002060"/>
                </a:solidFill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V &gt; 31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(after</a:t>
              </a:r>
              <a:r>
                <a:rPr lang="en-US" sz="700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 multi-bounces)</a:t>
              </a:r>
              <a:endParaRPr kumimoji="0" lang="en-US" sz="70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6A18F77-48F7-8742-ABE4-2892718762D7}"/>
                </a:ext>
              </a:extLst>
            </p:cNvPr>
            <p:cNvSpPr/>
            <p:nvPr/>
          </p:nvSpPr>
          <p:spPr bwMode="auto">
            <a:xfrm>
              <a:off x="1087740" y="4279631"/>
              <a:ext cx="1555374" cy="244028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Sta</a:t>
              </a: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rlight thru m</a:t>
              </a:r>
              <a:r>
                <a:rPr kumimoji="0" lang="en-US" sz="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icrometeoroid</a:t>
              </a: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 holes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0.1 x 10</a:t>
              </a:r>
              <a:r>
                <a:rPr kumimoji="0" lang="en-US" sz="8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-11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13D6E90-CD72-824C-84FD-7137C907DFDE}"/>
                </a:ext>
              </a:extLst>
            </p:cNvPr>
            <p:cNvSpPr/>
            <p:nvPr/>
          </p:nvSpPr>
          <p:spPr bwMode="auto">
            <a:xfrm>
              <a:off x="2786347" y="4284696"/>
              <a:ext cx="1072282" cy="245213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Nominal specified shape</a:t>
              </a: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0.4 x 10</a:t>
              </a:r>
              <a:r>
                <a:rPr kumimoji="0" lang="en-US" sz="8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-11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AB6749C-86B3-344C-814C-2847144ADD87}"/>
                </a:ext>
              </a:extLst>
            </p:cNvPr>
            <p:cNvSpPr/>
            <p:nvPr/>
          </p:nvSpPr>
          <p:spPr bwMode="auto">
            <a:xfrm>
              <a:off x="3052257" y="2707989"/>
              <a:ext cx="921269" cy="421983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Solar Edge Scatter </a:t>
              </a:r>
              <a:endPara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V &gt; 25 mags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in 2 lobes at IWA</a:t>
              </a:r>
              <a:endParaRPr kumimoji="0" lang="en-US" sz="70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87E741F-0FA0-8A4A-A785-B9A7C4E2712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2056" y="2598972"/>
              <a:ext cx="0" cy="21542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644C9DF-D30B-A846-9A5E-2C393445699B}"/>
                </a:ext>
              </a:extLst>
            </p:cNvPr>
            <p:cNvSpPr/>
            <p:nvPr/>
          </p:nvSpPr>
          <p:spPr bwMode="auto">
            <a:xfrm>
              <a:off x="184103" y="2705458"/>
              <a:ext cx="586436" cy="42942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Other stars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(galactic and extra-galactic)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V &gt; 30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902F700-84AC-5248-BA6A-F0E45FC107C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71448" y="2598972"/>
              <a:ext cx="0" cy="23110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F94BD6D-FF40-9643-9A0E-8235FD9CD68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168482" y="2203498"/>
              <a:ext cx="3149" cy="56818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EAFE149-61AE-C24F-A432-B28DFC2EB4BB}"/>
                </a:ext>
              </a:extLst>
            </p:cNvPr>
            <p:cNvSpPr/>
            <p:nvPr/>
          </p:nvSpPr>
          <p:spPr bwMode="auto">
            <a:xfrm>
              <a:off x="866659" y="2710355"/>
              <a:ext cx="603646" cy="424531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Solar </a:t>
              </a:r>
              <a:r>
                <a:rPr kumimoji="0" lang="en-US" sz="7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Zodi</a:t>
              </a:r>
              <a:endPara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700" b="1" dirty="0">
                <a:solidFill>
                  <a:srgbClr val="002060"/>
                </a:solidFill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V &gt; 29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per PSF at 760 nm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5495562-1C28-5147-978C-C9F1476F07A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83374" y="2617260"/>
              <a:ext cx="0" cy="21542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C1EF326-E830-4240-BE44-D2AB607D2373}"/>
                </a:ext>
              </a:extLst>
            </p:cNvPr>
            <p:cNvSpPr/>
            <p:nvPr/>
          </p:nvSpPr>
          <p:spPr bwMode="auto">
            <a:xfrm>
              <a:off x="2279698" y="2709632"/>
              <a:ext cx="693515" cy="439223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Reflected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bright bodies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V &gt; 30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V&gt; 32 99% of time</a:t>
              </a:r>
              <a:endParaRPr kumimoji="0" lang="en-US" sz="7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2E8AF0B-35F7-4A4F-85CD-A317596BD54C}"/>
                </a:ext>
              </a:extLst>
            </p:cNvPr>
            <p:cNvSpPr txBox="1"/>
            <p:nvPr/>
          </p:nvSpPr>
          <p:spPr>
            <a:xfrm>
              <a:off x="2451793" y="3252175"/>
              <a:ext cx="50643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KPP 1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14366F-2115-BE4C-9E79-379328E77C81}"/>
                </a:ext>
              </a:extLst>
            </p:cNvPr>
            <p:cNvSpPr txBox="1"/>
            <p:nvPr/>
          </p:nvSpPr>
          <p:spPr>
            <a:xfrm>
              <a:off x="6305024" y="3250482"/>
              <a:ext cx="49918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KPP 2  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C9DB2D8-6FD4-FA49-BA6E-2EA8CDA20EDD}"/>
                </a:ext>
              </a:extLst>
            </p:cNvPr>
            <p:cNvSpPr txBox="1"/>
            <p:nvPr/>
          </p:nvSpPr>
          <p:spPr>
            <a:xfrm>
              <a:off x="7656447" y="4099231"/>
              <a:ext cx="66083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KPP 4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C2B9585-E750-4D4F-982D-AF6E512069A8}"/>
                </a:ext>
              </a:extLst>
            </p:cNvPr>
            <p:cNvSpPr txBox="1"/>
            <p:nvPr/>
          </p:nvSpPr>
          <p:spPr>
            <a:xfrm>
              <a:off x="2988931" y="2538045"/>
              <a:ext cx="5378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KPP 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FDBEE68-C3AA-FF4A-8AA8-0959186BC19E}"/>
                </a:ext>
              </a:extLst>
            </p:cNvPr>
            <p:cNvSpPr txBox="1"/>
            <p:nvPr/>
          </p:nvSpPr>
          <p:spPr>
            <a:xfrm>
              <a:off x="734648" y="4974792"/>
              <a:ext cx="56618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KPP 5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714A9DA-75CD-A840-9E83-0A9708473602}"/>
                </a:ext>
              </a:extLst>
            </p:cNvPr>
            <p:cNvSpPr txBox="1"/>
            <p:nvPr/>
          </p:nvSpPr>
          <p:spPr>
            <a:xfrm>
              <a:off x="3549191" y="4996764"/>
              <a:ext cx="50840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KPP 6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F226FFC-EB4E-7848-804D-C97FB2F4B98E}"/>
                </a:ext>
              </a:extLst>
            </p:cNvPr>
            <p:cNvCxnSpPr>
              <a:cxnSpLocks/>
              <a:endCxn id="16" idx="1"/>
            </p:cNvCxnSpPr>
            <p:nvPr/>
          </p:nvCxnSpPr>
          <p:spPr bwMode="auto">
            <a:xfrm>
              <a:off x="6896100" y="4408229"/>
              <a:ext cx="130840" cy="8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717827C-3FB2-CA48-8E47-A583A93E76FB}"/>
                </a:ext>
              </a:extLst>
            </p:cNvPr>
            <p:cNvSpPr/>
            <p:nvPr/>
          </p:nvSpPr>
          <p:spPr bwMode="auto">
            <a:xfrm>
              <a:off x="7026940" y="4286721"/>
              <a:ext cx="1057439" cy="243188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Lateral Formation Sensing </a:t>
              </a: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≤ ± 30 cm</a:t>
              </a:r>
              <a:endPara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DB9BC530-B825-3E4E-BCC0-E4F3B018758C}"/>
                </a:ext>
              </a:extLst>
            </p:cNvPr>
            <p:cNvSpPr/>
            <p:nvPr/>
          </p:nvSpPr>
          <p:spPr bwMode="auto">
            <a:xfrm>
              <a:off x="3692489" y="4713335"/>
              <a:ext cx="1761906" cy="251563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L</a:t>
              </a:r>
              <a:r>
                <a:rPr kumimoji="0" lang="en-US" sz="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aunch</a:t>
              </a: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, cruise</a:t>
              </a: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 &amp; non-thermal stability</a:t>
              </a: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0.1 x 10</a:t>
              </a:r>
              <a:r>
                <a:rPr kumimoji="0" lang="en-US" sz="8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-11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8332B4AE-958F-5D4C-ADE6-80787E400AE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654692" y="5067732"/>
              <a:ext cx="0" cy="126290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3C800DC-668F-9646-8E37-497A305F4706}"/>
                </a:ext>
              </a:extLst>
            </p:cNvPr>
            <p:cNvSpPr/>
            <p:nvPr/>
          </p:nvSpPr>
          <p:spPr bwMode="auto">
            <a:xfrm>
              <a:off x="6204776" y="2697531"/>
              <a:ext cx="836516" cy="432441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Sunlight leakage thru optical shield flaps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V &gt; 32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C6394BE-9D8F-1A4C-97D0-B83C97F17E65}"/>
                </a:ext>
              </a:extLst>
            </p:cNvPr>
            <p:cNvSpPr/>
            <p:nvPr/>
          </p:nvSpPr>
          <p:spPr bwMode="auto">
            <a:xfrm>
              <a:off x="1593874" y="2704900"/>
              <a:ext cx="589727" cy="435442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Exo-</a:t>
              </a:r>
              <a:r>
                <a:rPr kumimoji="0" lang="en-US" sz="7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Zodi</a:t>
              </a:r>
              <a:endPara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V &gt; 28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per PSF at 1.5X solar density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AFC52A9-8793-EE48-99EE-324639F1A3D9}"/>
                </a:ext>
              </a:extLst>
            </p:cNvPr>
            <p:cNvSpPr txBox="1"/>
            <p:nvPr/>
          </p:nvSpPr>
          <p:spPr>
            <a:xfrm>
              <a:off x="4055504" y="5218258"/>
              <a:ext cx="10278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lang="en-US" sz="900" b="1" i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KPP</a:t>
              </a:r>
            </a:p>
            <a:p>
              <a:pPr algn="ctr">
                <a:defRPr/>
              </a:pPr>
              <a:r>
                <a:rPr lang="en-US" sz="900" b="1" i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Threshold </a:t>
              </a:r>
              <a:r>
                <a:rPr kumimoji="0" 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Values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3491B43-363A-F349-8D00-E0531084D344}"/>
                </a:ext>
              </a:extLst>
            </p:cNvPr>
            <p:cNvSpPr/>
            <p:nvPr/>
          </p:nvSpPr>
          <p:spPr bwMode="auto">
            <a:xfrm>
              <a:off x="5319072" y="4282035"/>
              <a:ext cx="1577028" cy="252388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Lateral Formation Control ≤ ± 1m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1 x 10</a:t>
              </a:r>
              <a:r>
                <a:rPr kumimoji="0" lang="en-US" sz="8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-11</a:t>
              </a: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E3FE2349-C5B5-124A-8B4E-DD421C100BE5}"/>
                </a:ext>
              </a:extLst>
            </p:cNvPr>
            <p:cNvSpPr/>
            <p:nvPr/>
          </p:nvSpPr>
          <p:spPr bwMode="auto">
            <a:xfrm>
              <a:off x="3200400" y="925089"/>
              <a:ext cx="2719075" cy="25815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WFIRST-</a:t>
              </a: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Starshade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 Rendezvous </a:t>
              </a:r>
              <a:r>
                <a:rPr lang="en-US" sz="10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at 1.52 </a:t>
              </a:r>
              <a:r>
                <a:rPr lang="en-US" sz="1000" b="1" dirty="0">
                  <a:solidFill>
                    <a:srgbClr val="002060"/>
                  </a:solidFill>
                  <a:latin typeface="Symbol" pitchFamily="2" charset="2"/>
                  <a:ea typeface="Arial Narrow" charset="0"/>
                  <a:cs typeface="Times New Roman" panose="02020603050405020304" pitchFamily="18" charset="0"/>
                </a:rPr>
                <a:t>l</a:t>
              </a:r>
              <a:r>
                <a:rPr lang="en-US" sz="10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/D IWA</a:t>
              </a: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C6ED572-FEB9-8244-81AD-54D609DD4A73}"/>
                </a:ext>
              </a:extLst>
            </p:cNvPr>
            <p:cNvSpPr/>
            <p:nvPr/>
          </p:nvSpPr>
          <p:spPr bwMode="auto">
            <a:xfrm>
              <a:off x="4085474" y="2305067"/>
              <a:ext cx="984177" cy="22675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Starshade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FB8993A4-219E-FD41-A7E3-EE3ACEC8036C}"/>
                </a:ext>
              </a:extLst>
            </p:cNvPr>
            <p:cNvSpPr/>
            <p:nvPr/>
          </p:nvSpPr>
          <p:spPr bwMode="auto">
            <a:xfrm>
              <a:off x="619352" y="2310769"/>
              <a:ext cx="1104559" cy="213048"/>
            </a:xfrm>
            <a:prstGeom prst="rect">
              <a:avLst/>
            </a:prstGeom>
            <a:solidFill>
              <a:srgbClr val="FFFF7C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Background</a:t>
              </a: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90CD345-3D7E-7945-BB36-61625F3238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72056" y="2605415"/>
              <a:ext cx="146778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80DD828E-E7C3-C94C-8B16-1795B8F2BB1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68482" y="2221214"/>
              <a:ext cx="7459363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36D9F18B-9231-8F44-B66B-FB6BB5297B38}"/>
                </a:ext>
              </a:extLst>
            </p:cNvPr>
            <p:cNvSpPr/>
            <p:nvPr/>
          </p:nvSpPr>
          <p:spPr bwMode="auto">
            <a:xfrm>
              <a:off x="7121142" y="2334947"/>
              <a:ext cx="963602" cy="198009"/>
            </a:xfrm>
            <a:prstGeom prst="rect">
              <a:avLst/>
            </a:prstGeom>
            <a:solidFill>
              <a:srgbClr val="FFFF7C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Telescope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60B7530-95D2-0340-9FAA-77B2A6324297}"/>
                </a:ext>
              </a:extLst>
            </p:cNvPr>
            <p:cNvSpPr/>
            <p:nvPr/>
          </p:nvSpPr>
          <p:spPr bwMode="auto">
            <a:xfrm>
              <a:off x="4824032" y="3244025"/>
              <a:ext cx="1538667" cy="234498"/>
            </a:xfrm>
            <a:prstGeom prst="rect">
              <a:avLst/>
            </a:prstGeom>
            <a:solidFill>
              <a:srgbClr val="E5C9E7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Model validation </a:t>
              </a: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accuracy ≤ 25%</a:t>
              </a: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2</a:t>
              </a: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 x 10</a:t>
              </a:r>
              <a:r>
                <a:rPr kumimoji="0" lang="en-US" sz="8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-11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F5309D9-2710-CB43-8632-B616FED5F674}"/>
                </a:ext>
              </a:extLst>
            </p:cNvPr>
            <p:cNvSpPr/>
            <p:nvPr/>
          </p:nvSpPr>
          <p:spPr bwMode="auto">
            <a:xfrm>
              <a:off x="2885570" y="3238157"/>
              <a:ext cx="1444395" cy="243090"/>
            </a:xfrm>
            <a:prstGeom prst="rect">
              <a:avLst/>
            </a:prstGeom>
            <a:solidFill>
              <a:srgbClr val="E5C9E7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Verify </a:t>
              </a: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in lab at subscale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(</a:t>
              </a: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no hidden physics)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7E16D406-E368-9447-83E0-A0FD90F9381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329965" y="3359702"/>
              <a:ext cx="494067" cy="157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F2015959-8D6C-F242-8476-024482435ED1}"/>
                </a:ext>
              </a:extLst>
            </p:cNvPr>
            <p:cNvSpPr/>
            <p:nvPr/>
          </p:nvSpPr>
          <p:spPr bwMode="auto">
            <a:xfrm>
              <a:off x="2885570" y="3585124"/>
              <a:ext cx="1438051" cy="241504"/>
            </a:xfrm>
            <a:prstGeom prst="rect">
              <a:avLst/>
            </a:prstGeom>
            <a:solidFill>
              <a:srgbClr val="E5C9E7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HabEx</a:t>
              </a: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 reserve at </a:t>
              </a: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1.36 </a:t>
              </a:r>
              <a:r>
                <a:rPr lang="en-US" sz="800" b="1" dirty="0">
                  <a:solidFill>
                    <a:srgbClr val="002060"/>
                  </a:solidFill>
                  <a:latin typeface="Symbol" pitchFamily="2" charset="2"/>
                  <a:ea typeface="Arial Narrow" charset="0"/>
                  <a:cs typeface="Times New Roman" panose="02020603050405020304" pitchFamily="18" charset="0"/>
                </a:rPr>
                <a:t>l</a:t>
              </a: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/D IWA</a:t>
              </a:r>
              <a:r>
                <a:rPr lang="en-US" sz="7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 </a:t>
              </a:r>
              <a:endPara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0.4 x 10</a:t>
              </a:r>
              <a:r>
                <a:rPr kumimoji="0" lang="en-US" sz="8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-11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722CBEF-E51E-6B4B-A1B0-AB809AAB79A5}"/>
                </a:ext>
              </a:extLst>
            </p:cNvPr>
            <p:cNvCxnSpPr>
              <a:cxnSpLocks/>
              <a:stCxn id="12" idx="1"/>
            </p:cNvCxnSpPr>
            <p:nvPr/>
          </p:nvCxnSpPr>
          <p:spPr bwMode="auto">
            <a:xfrm flipH="1">
              <a:off x="4323621" y="3702175"/>
              <a:ext cx="506093" cy="370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172A69C4-1007-594B-88FB-4C41E7A900B7}"/>
                </a:ext>
              </a:extLst>
            </p:cNvPr>
            <p:cNvSpPr/>
            <p:nvPr/>
          </p:nvSpPr>
          <p:spPr bwMode="auto">
            <a:xfrm>
              <a:off x="3894992" y="3897847"/>
              <a:ext cx="1358591" cy="236814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Allocated Instrument Contrast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3.6 x 10</a:t>
              </a:r>
              <a:r>
                <a:rPr kumimoji="0" lang="en-US" sz="8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-11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2370C8C-F344-F944-8A02-608AA1BEA9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51047" y="4610015"/>
              <a:ext cx="437509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703A0B12-64D9-D241-BFD0-1ADAE66EF36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55905" y="4612617"/>
              <a:ext cx="0" cy="45511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DACE5001-E3CE-8E4F-A444-398B51C88D1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26143" y="4612617"/>
              <a:ext cx="0" cy="45809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5E64DCF-4341-2440-9911-81DFAD347C21}"/>
                </a:ext>
              </a:extLst>
            </p:cNvPr>
            <p:cNvSpPr/>
            <p:nvPr/>
          </p:nvSpPr>
          <p:spPr bwMode="auto">
            <a:xfrm>
              <a:off x="2115981" y="4710199"/>
              <a:ext cx="824412" cy="249887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Petal Shape</a:t>
              </a: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1.8</a:t>
              </a: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 x 10</a:t>
              </a:r>
              <a:r>
                <a:rPr kumimoji="0" lang="en-US" sz="8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-11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E33E1C23-DF80-F546-B654-CED2DA1E607C}"/>
                </a:ext>
              </a:extLst>
            </p:cNvPr>
            <p:cNvSpPr/>
            <p:nvPr/>
          </p:nvSpPr>
          <p:spPr bwMode="auto">
            <a:xfrm>
              <a:off x="6526471" y="4708136"/>
              <a:ext cx="806295" cy="251950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Petal Position</a:t>
              </a: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0.2 x 10</a:t>
              </a:r>
              <a:r>
                <a:rPr kumimoji="0" lang="en-US" sz="8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-11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73659623-900F-EB4F-81FF-6B284B394FB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50433" y="5059759"/>
              <a:ext cx="176937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38C09F9-1A8F-5942-A11C-A0F63EF12B4F}"/>
                </a:ext>
              </a:extLst>
            </p:cNvPr>
            <p:cNvSpPr txBox="1"/>
            <p:nvPr/>
          </p:nvSpPr>
          <p:spPr>
            <a:xfrm>
              <a:off x="5173381" y="4989544"/>
              <a:ext cx="56618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KPP </a:t>
              </a:r>
              <a:r>
                <a:rPr lang="en-US" sz="9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71030F71-A1BF-4942-AF48-015B59821F52}"/>
                </a:ext>
              </a:extLst>
            </p:cNvPr>
            <p:cNvSpPr txBox="1"/>
            <p:nvPr/>
          </p:nvSpPr>
          <p:spPr>
            <a:xfrm>
              <a:off x="7808878" y="5004151"/>
              <a:ext cx="50840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KPP </a:t>
              </a:r>
              <a:r>
                <a:rPr lang="en-US" sz="9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D9800A29-C1F1-CF42-B62A-E2893CCFDEB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57041" y="5059630"/>
              <a:ext cx="0" cy="123066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C236DCED-FC83-A948-AB68-FF73A766508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602943" y="5067732"/>
              <a:ext cx="3327" cy="124064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79CD942C-E603-2243-999F-CE0254974953}"/>
                </a:ext>
              </a:extLst>
            </p:cNvPr>
            <p:cNvSpPr/>
            <p:nvPr/>
          </p:nvSpPr>
          <p:spPr bwMode="auto">
            <a:xfrm>
              <a:off x="7055878" y="5186517"/>
              <a:ext cx="1197864" cy="391993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O</a:t>
              </a: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n-orbit thermal stability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≤ ± 200 µm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0.1 x 10</a:t>
              </a:r>
              <a:r>
                <a:rPr kumimoji="0" lang="en-US" sz="8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-11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AA6DE230-47F1-DB4E-AE2A-388B92540DE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49224" y="5059630"/>
              <a:ext cx="1661165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6B70A26E-6890-4E4B-BB1F-AB76A6EDDEA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07624" y="5059630"/>
              <a:ext cx="0" cy="14393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58EE8407-9A76-FF4E-9F13-1FC5BFD1CB9E}"/>
                </a:ext>
              </a:extLst>
            </p:cNvPr>
            <p:cNvSpPr/>
            <p:nvPr/>
          </p:nvSpPr>
          <p:spPr bwMode="auto">
            <a:xfrm>
              <a:off x="2747522" y="5167759"/>
              <a:ext cx="1197384" cy="410751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O</a:t>
              </a: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n-orbit thermal stability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≤ ± 80 µm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0.8 x 10</a:t>
              </a:r>
              <a:r>
                <a:rPr kumimoji="0" lang="en-US" sz="9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-11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79BEE925-5691-9044-9CB8-636118EFD99C}"/>
                </a:ext>
              </a:extLst>
            </p:cNvPr>
            <p:cNvSpPr/>
            <p:nvPr/>
          </p:nvSpPr>
          <p:spPr bwMode="auto">
            <a:xfrm>
              <a:off x="5161507" y="5168478"/>
              <a:ext cx="1618488" cy="419156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Pre-launch (Mfr., AI&amp;T &amp; storage)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≤ ± 300 µm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0.1 x 10</a:t>
              </a:r>
              <a:r>
                <a:rPr kumimoji="0" lang="en-US" sz="9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-11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C19448E9-9406-C34C-902C-85292366943F}"/>
                </a:ext>
              </a:extLst>
            </p:cNvPr>
            <p:cNvSpPr txBox="1"/>
            <p:nvPr/>
          </p:nvSpPr>
          <p:spPr>
            <a:xfrm>
              <a:off x="4249344" y="5845591"/>
              <a:ext cx="70724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kumimoji="0" 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KPP Goals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0380D7F3-C465-154B-BD21-65CD7B50C637}"/>
                </a:ext>
              </a:extLst>
            </p:cNvPr>
            <p:cNvSpPr txBox="1"/>
            <p:nvPr/>
          </p:nvSpPr>
          <p:spPr>
            <a:xfrm>
              <a:off x="4014370" y="6275601"/>
              <a:ext cx="12170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kumimoji="0" 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Nominal CBE Values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1C3B7B09-DE95-454D-A3E8-182BC6EA534E}"/>
                </a:ext>
              </a:extLst>
            </p:cNvPr>
            <p:cNvSpPr txBox="1"/>
            <p:nvPr/>
          </p:nvSpPr>
          <p:spPr>
            <a:xfrm>
              <a:off x="4133990" y="6403595"/>
              <a:ext cx="96693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kumimoji="0" lang="en-US" sz="900" i="1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Basis of estimate</a:t>
              </a:r>
            </a:p>
          </p:txBody>
        </p: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6C8784DE-2840-3F41-839A-0ADF6E2DE17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627845" y="2231088"/>
              <a:ext cx="0" cy="13884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E27CA624-F957-5B45-96BA-B7DA8EE7C6D7}"/>
                </a:ext>
              </a:extLst>
            </p:cNvPr>
            <p:cNvSpPr txBox="1"/>
            <p:nvPr/>
          </p:nvSpPr>
          <p:spPr>
            <a:xfrm>
              <a:off x="1335865" y="5876772"/>
              <a:ext cx="675018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≤ ± 50 µm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E5690957-2DEA-204D-B38C-31EE7FAEAD6A}"/>
                </a:ext>
              </a:extLst>
            </p:cNvPr>
            <p:cNvSpPr txBox="1"/>
            <p:nvPr/>
          </p:nvSpPr>
          <p:spPr>
            <a:xfrm>
              <a:off x="1306654" y="6307938"/>
              <a:ext cx="703609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≤ ± 40 µm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99AD231-3415-9A45-A316-DEC1B57E0C45}"/>
                </a:ext>
              </a:extLst>
            </p:cNvPr>
            <p:cNvSpPr txBox="1"/>
            <p:nvPr/>
          </p:nvSpPr>
          <p:spPr>
            <a:xfrm>
              <a:off x="638799" y="6391017"/>
              <a:ext cx="203646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kumimoji="0" lang="en-US" sz="900" i="1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TDEM-09 measurements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87FEDD5C-5E54-3047-9C0B-AB01EC4B707B}"/>
                </a:ext>
              </a:extLst>
            </p:cNvPr>
            <p:cNvSpPr txBox="1"/>
            <p:nvPr/>
          </p:nvSpPr>
          <p:spPr>
            <a:xfrm>
              <a:off x="3026727" y="5887633"/>
              <a:ext cx="761791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≤ ± 40 µm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47782D72-86E7-A346-AAC8-362BC6249E39}"/>
                </a:ext>
              </a:extLst>
            </p:cNvPr>
            <p:cNvSpPr txBox="1"/>
            <p:nvPr/>
          </p:nvSpPr>
          <p:spPr>
            <a:xfrm>
              <a:off x="3026728" y="6323528"/>
              <a:ext cx="761791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≤ ± 20 µm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8F3561C1-7BC7-7447-A16E-BE976097433A}"/>
                </a:ext>
              </a:extLst>
            </p:cNvPr>
            <p:cNvSpPr txBox="1"/>
            <p:nvPr/>
          </p:nvSpPr>
          <p:spPr>
            <a:xfrm>
              <a:off x="2705146" y="6407732"/>
              <a:ext cx="141974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kumimoji="0" lang="en-US" sz="900" i="1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Unvalidated models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C740DF81-390A-9340-87CB-25A83AB3736E}"/>
                </a:ext>
              </a:extLst>
            </p:cNvPr>
            <p:cNvSpPr txBox="1"/>
            <p:nvPr/>
          </p:nvSpPr>
          <p:spPr>
            <a:xfrm>
              <a:off x="5623912" y="5889137"/>
              <a:ext cx="761791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≤ ± 212 µm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81985AEE-8175-264E-BB78-6B6A307354F8}"/>
                </a:ext>
              </a:extLst>
            </p:cNvPr>
            <p:cNvSpPr txBox="1"/>
            <p:nvPr/>
          </p:nvSpPr>
          <p:spPr>
            <a:xfrm>
              <a:off x="5631795" y="6317871"/>
              <a:ext cx="761791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≤ ± 170 µm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BCA76C9E-E0E7-5B44-88B9-CA73A20043B3}"/>
                </a:ext>
              </a:extLst>
            </p:cNvPr>
            <p:cNvSpPr txBox="1"/>
            <p:nvPr/>
          </p:nvSpPr>
          <p:spPr>
            <a:xfrm>
              <a:off x="5327964" y="6403595"/>
              <a:ext cx="135314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kumimoji="0" lang="en-US" sz="900" i="1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TDEM-10 measurements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77C302CD-5363-AE4F-AF83-C819EAAD30AE}"/>
                </a:ext>
              </a:extLst>
            </p:cNvPr>
            <p:cNvSpPr txBox="1"/>
            <p:nvPr/>
          </p:nvSpPr>
          <p:spPr>
            <a:xfrm>
              <a:off x="7225374" y="5882580"/>
              <a:ext cx="761791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≤ ± 100 µm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B384FA06-9E03-044A-8829-EF5746174979}"/>
                </a:ext>
              </a:extLst>
            </p:cNvPr>
            <p:cNvSpPr txBox="1"/>
            <p:nvPr/>
          </p:nvSpPr>
          <p:spPr>
            <a:xfrm>
              <a:off x="7225374" y="6308377"/>
              <a:ext cx="761791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≤ ± 50 µm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6FF3905B-C9F4-E449-A926-617D0FF78B10}"/>
                </a:ext>
              </a:extLst>
            </p:cNvPr>
            <p:cNvSpPr txBox="1"/>
            <p:nvPr/>
          </p:nvSpPr>
          <p:spPr>
            <a:xfrm>
              <a:off x="6902635" y="6383807"/>
              <a:ext cx="141974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kumimoji="0" lang="en-US" sz="900" i="1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Unvalidated models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D80087D9-058B-D141-9CA9-017FFB194C8F}"/>
                </a:ext>
              </a:extLst>
            </p:cNvPr>
            <p:cNvSpPr txBox="1"/>
            <p:nvPr/>
          </p:nvSpPr>
          <p:spPr>
            <a:xfrm>
              <a:off x="1590734" y="6076423"/>
              <a:ext cx="273511" cy="13734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25%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636D9A0E-3347-5C43-B995-3AAD04D9064E}"/>
                </a:ext>
              </a:extLst>
            </p:cNvPr>
            <p:cNvSpPr txBox="1"/>
            <p:nvPr/>
          </p:nvSpPr>
          <p:spPr>
            <a:xfrm>
              <a:off x="5886580" y="6099404"/>
              <a:ext cx="273511" cy="13734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25%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A5437750-C213-CE4E-AC57-8F25CE71E20E}"/>
                </a:ext>
              </a:extLst>
            </p:cNvPr>
            <p:cNvSpPr txBox="1"/>
            <p:nvPr/>
          </p:nvSpPr>
          <p:spPr>
            <a:xfrm>
              <a:off x="3290326" y="6096174"/>
              <a:ext cx="337872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100</a:t>
              </a:r>
              <a:r>
                <a:rPr kumimoji="0" lang="en-US" sz="90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%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52B9A78D-6819-0E4C-8E38-32C99C74FD4F}"/>
                </a:ext>
              </a:extLst>
            </p:cNvPr>
            <p:cNvSpPr txBox="1"/>
            <p:nvPr/>
          </p:nvSpPr>
          <p:spPr>
            <a:xfrm>
              <a:off x="7485874" y="6102928"/>
              <a:ext cx="337872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100</a:t>
              </a:r>
              <a:r>
                <a:rPr kumimoji="0" lang="en-US" sz="90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%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1807180C-9EF1-2447-86D5-C5939CD38556}"/>
                </a:ext>
              </a:extLst>
            </p:cNvPr>
            <p:cNvSpPr txBox="1"/>
            <p:nvPr/>
          </p:nvSpPr>
          <p:spPr>
            <a:xfrm>
              <a:off x="4003790" y="6098591"/>
              <a:ext cx="1189930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>
                <a:defRPr/>
              </a:pPr>
              <a:r>
                <a:rPr kumimoji="0" lang="en-US" sz="900" i="1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Contingency or MUFs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555117DF-65BE-B04A-9678-87D7955890AB}"/>
                </a:ext>
              </a:extLst>
            </p:cNvPr>
            <p:cNvSpPr txBox="1"/>
            <p:nvPr/>
          </p:nvSpPr>
          <p:spPr>
            <a:xfrm>
              <a:off x="4395700" y="5668089"/>
              <a:ext cx="399693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>
                <a:defRPr/>
              </a:pPr>
              <a:r>
                <a:rPr kumimoji="0" lang="en-US" sz="900" i="1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Margin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477CEE5C-74F9-DC43-8BE7-591E41103A6C}"/>
                </a:ext>
              </a:extLst>
            </p:cNvPr>
            <p:cNvSpPr txBox="1"/>
            <p:nvPr/>
          </p:nvSpPr>
          <p:spPr>
            <a:xfrm>
              <a:off x="1569654" y="5685014"/>
              <a:ext cx="273511" cy="13734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41</a:t>
              </a:r>
              <a:r>
                <a:rPr kumimoji="0" lang="en-US" sz="90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%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F73E9477-D52A-7D4E-BAE6-5936BE6A3D74}"/>
                </a:ext>
              </a:extLst>
            </p:cNvPr>
            <p:cNvSpPr txBox="1"/>
            <p:nvPr/>
          </p:nvSpPr>
          <p:spPr>
            <a:xfrm>
              <a:off x="3289494" y="5694606"/>
              <a:ext cx="337872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100</a:t>
              </a:r>
              <a:r>
                <a:rPr kumimoji="0" lang="en-US" sz="90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%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EA0CC755-8CB5-9041-9D29-946C94D4C607}"/>
                </a:ext>
              </a:extLst>
            </p:cNvPr>
            <p:cNvSpPr txBox="1"/>
            <p:nvPr/>
          </p:nvSpPr>
          <p:spPr>
            <a:xfrm>
              <a:off x="7495643" y="5679924"/>
              <a:ext cx="337872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100</a:t>
              </a:r>
              <a:r>
                <a:rPr kumimoji="0" lang="en-US" sz="90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%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7262574A-4237-1D40-BFF8-205E446DBC7C}"/>
                </a:ext>
              </a:extLst>
            </p:cNvPr>
            <p:cNvSpPr txBox="1"/>
            <p:nvPr/>
          </p:nvSpPr>
          <p:spPr>
            <a:xfrm>
              <a:off x="5868245" y="5679581"/>
              <a:ext cx="273511" cy="13734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41</a:t>
              </a:r>
              <a:r>
                <a:rPr kumimoji="0" lang="en-US" sz="90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%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AF121326-907F-0040-8C18-0321F29B714B}"/>
                </a:ext>
              </a:extLst>
            </p:cNvPr>
            <p:cNvSpPr/>
            <p:nvPr/>
          </p:nvSpPr>
          <p:spPr bwMode="auto">
            <a:xfrm>
              <a:off x="782018" y="5177070"/>
              <a:ext cx="1615903" cy="410563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Pre-launch (Mfr., AI&amp;T &amp; storage)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≤ ± 70 µm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1 x 10</a:t>
              </a:r>
              <a:r>
                <a:rPr kumimoji="0" lang="en-US" sz="9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-11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77727DB9-9F1A-C843-BADA-C5FE4BE01D5D}"/>
                </a:ext>
              </a:extLst>
            </p:cNvPr>
            <p:cNvSpPr/>
            <p:nvPr/>
          </p:nvSpPr>
          <p:spPr bwMode="auto">
            <a:xfrm>
              <a:off x="7140275" y="2693329"/>
              <a:ext cx="944469" cy="442335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Detector Noise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Read Noise: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Dark Current: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Cosmic Rays: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Arial Narrow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B3831EDF-9372-E046-8217-92A2091BDCF1}"/>
                </a:ext>
              </a:extLst>
            </p:cNvPr>
            <p:cNvSpPr/>
            <p:nvPr/>
          </p:nvSpPr>
          <p:spPr bwMode="auto">
            <a:xfrm>
              <a:off x="8219232" y="2321455"/>
              <a:ext cx="818650" cy="189352"/>
            </a:xfrm>
            <a:prstGeom prst="rect">
              <a:avLst/>
            </a:prstGeom>
            <a:solidFill>
              <a:srgbClr val="FFFF7C"/>
            </a:solidFill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rial Narrow" charset="0"/>
                  <a:cs typeface="Times New Roman" panose="02020603050405020304" pitchFamily="18" charset="0"/>
                </a:rPr>
                <a:t>Time Variant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7875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27037"/>
          </a:xfrm>
        </p:spPr>
        <p:txBody>
          <a:bodyPr/>
          <a:lstStyle/>
          <a:p>
            <a:r>
              <a:rPr lang="en-US" sz="2400" dirty="0"/>
              <a:t>Instrument Contrast Sub-allocations</a:t>
            </a:r>
            <a:br>
              <a:rPr lang="en-US" sz="2400" dirty="0"/>
            </a:br>
            <a:r>
              <a:rPr lang="en-US" sz="2400" dirty="0"/>
              <a:t>with Margins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 </a:t>
            </a:r>
            <a:fld id="{035724EA-4E6B-4951-9DFC-3085201F6BA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894" y="884828"/>
            <a:ext cx="9046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charset="0"/>
              <a:buChar char="•"/>
            </a:pPr>
            <a:r>
              <a:rPr lang="en-US" sz="1600" dirty="0">
                <a:latin typeface="Times New Roman" charset="0"/>
                <a:ea typeface="Times New Roman" charset="0"/>
                <a:cs typeface="Times New Roman" charset="0"/>
              </a:rPr>
              <a:t>Total Instrument Contrast of 1 x 10</a:t>
            </a:r>
            <a:r>
              <a:rPr lang="en-US" sz="1600" baseline="30000" dirty="0">
                <a:latin typeface="Times New Roman" charset="0"/>
                <a:ea typeface="Times New Roman" charset="0"/>
                <a:cs typeface="Times New Roman" charset="0"/>
              </a:rPr>
              <a:t>-10</a:t>
            </a:r>
            <a:r>
              <a:rPr lang="en-US" sz="1600" dirty="0">
                <a:latin typeface="Times New Roman" charset="0"/>
                <a:ea typeface="Times New Roman" charset="0"/>
                <a:cs typeface="Times New Roman" charset="0"/>
              </a:rPr>
              <a:t> is sub-allocated with substantial margins (allocated and unallocated) to cover S5 challenges (technical, cost and schedule) and also leave margin for a flight development</a:t>
            </a:r>
          </a:p>
          <a:p>
            <a:pPr marL="174625" indent="-174625">
              <a:buFont typeface="Arial" charset="0"/>
              <a:buChar char="•"/>
            </a:pPr>
            <a:r>
              <a:rPr lang="en-US" sz="1600" dirty="0" err="1">
                <a:latin typeface="Times New Roman" charset="0"/>
                <a:ea typeface="Times New Roman" charset="0"/>
                <a:cs typeface="Times New Roman" charset="0"/>
              </a:rPr>
              <a:t>HabEx</a:t>
            </a:r>
            <a:r>
              <a:rPr lang="en-US" sz="1600" dirty="0">
                <a:latin typeface="Times New Roman" charset="0"/>
                <a:ea typeface="Times New Roman" charset="0"/>
                <a:cs typeface="Times New Roman" charset="0"/>
              </a:rPr>
              <a:t> reserve is for operating at 1.36 </a:t>
            </a:r>
            <a:r>
              <a:rPr lang="en-US" sz="1600" dirty="0">
                <a:latin typeface="Symbol" pitchFamily="2" charset="2"/>
                <a:ea typeface="Times New Roman" charset="0"/>
                <a:cs typeface="Times New Roman" charset="0"/>
              </a:rPr>
              <a:t>l</a:t>
            </a:r>
            <a:r>
              <a:rPr lang="en-US" sz="1600" dirty="0">
                <a:latin typeface="Times New Roman" charset="0"/>
                <a:ea typeface="Times New Roman" charset="0"/>
                <a:cs typeface="Times New Roman" charset="0"/>
              </a:rPr>
              <a:t>/D IWA vs. 1.5 </a:t>
            </a:r>
            <a:r>
              <a:rPr lang="en-US" sz="1600" dirty="0">
                <a:latin typeface="Symbol" pitchFamily="2" charset="2"/>
                <a:ea typeface="Times New Roman" charset="0"/>
                <a:cs typeface="Times New Roman" charset="0"/>
              </a:rPr>
              <a:t>l</a:t>
            </a:r>
            <a:r>
              <a:rPr lang="en-US" sz="1600" dirty="0">
                <a:latin typeface="Times New Roman" charset="0"/>
                <a:ea typeface="Times New Roman" charset="0"/>
                <a:cs typeface="Times New Roman" charset="0"/>
              </a:rPr>
              <a:t>/D baseline, with greater shape error sensitivity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0517579"/>
              </p:ext>
            </p:extLst>
          </p:nvPr>
        </p:nvGraphicFramePr>
        <p:xfrm>
          <a:off x="1008812" y="1715825"/>
          <a:ext cx="7126376" cy="5511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3615871-50F4-1D45-BCD2-8C8F41AB454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383867" y="5850467"/>
            <a:ext cx="389466" cy="321733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99231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6D418-4F8D-D14C-91A4-781447C5A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Planet Contrast Sensitivity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442ED-140F-1845-AC30-D06AB79A70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 </a:t>
            </a:r>
            <a:fld id="{035724EA-4E6B-4951-9DFC-3085201F6BA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8582958-8D2D-A64D-B250-DDCE096D350E}"/>
              </a:ext>
            </a:extLst>
          </p:cNvPr>
          <p:cNvGrpSpPr/>
          <p:nvPr/>
        </p:nvGrpSpPr>
        <p:grpSpPr>
          <a:xfrm>
            <a:off x="140677" y="2744744"/>
            <a:ext cx="4972929" cy="3998956"/>
            <a:chOff x="2005463" y="1733150"/>
            <a:chExt cx="5673802" cy="445878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68E60EA-8D32-E24A-B8DA-21D4AB586B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5263" t="13808" r="12937" b="18043"/>
            <a:stretch/>
          </p:blipFill>
          <p:spPr>
            <a:xfrm>
              <a:off x="3796393" y="1733150"/>
              <a:ext cx="3882872" cy="445878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637D200-C9CE-4F4E-8C0C-A68B65968E6B}"/>
                </a:ext>
              </a:extLst>
            </p:cNvPr>
            <p:cNvCxnSpPr>
              <a:cxnSpLocks/>
              <a:endCxn id="9" idx="3"/>
            </p:cNvCxnSpPr>
            <p:nvPr/>
          </p:nvCxnSpPr>
          <p:spPr bwMode="auto">
            <a:xfrm flipH="1">
              <a:off x="2459358" y="3951139"/>
              <a:ext cx="3157672" cy="19483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839279C-7A74-9E41-8904-08E86AF3374D}"/>
                </a:ext>
              </a:extLst>
            </p:cNvPr>
            <p:cNvSpPr/>
            <p:nvPr/>
          </p:nvSpPr>
          <p:spPr bwMode="auto">
            <a:xfrm>
              <a:off x="2125267" y="3882013"/>
              <a:ext cx="334091" cy="177218"/>
            </a:xfrm>
            <a:prstGeom prst="rect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Arial" pitchFamily="-106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3C5A22A-1B43-D148-AF1F-B47CBBB87B72}"/>
                </a:ext>
              </a:extLst>
            </p:cNvPr>
            <p:cNvCxnSpPr>
              <a:cxnSpLocks/>
              <a:endCxn id="9" idx="3"/>
            </p:cNvCxnSpPr>
            <p:nvPr/>
          </p:nvCxnSpPr>
          <p:spPr bwMode="auto">
            <a:xfrm flipH="1">
              <a:off x="2459358" y="3429000"/>
              <a:ext cx="1337036" cy="54162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88F55BC-9464-9543-A226-943501AF4B07}"/>
                </a:ext>
              </a:extLst>
            </p:cNvPr>
            <p:cNvSpPr txBox="1"/>
            <p:nvPr/>
          </p:nvSpPr>
          <p:spPr>
            <a:xfrm>
              <a:off x="2005463" y="4106851"/>
              <a:ext cx="1071722" cy="3201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/>
                <a:t>Telescope</a:t>
              </a:r>
              <a:endParaRPr lang="en-US" sz="1400" b="1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C0781BD-2568-794A-87FD-07F618C18BA3}"/>
                </a:ext>
              </a:extLst>
            </p:cNvPr>
            <p:cNvCxnSpPr>
              <a:cxnSpLocks/>
              <a:endCxn id="9" idx="3"/>
            </p:cNvCxnSpPr>
            <p:nvPr/>
          </p:nvCxnSpPr>
          <p:spPr bwMode="auto">
            <a:xfrm flipH="1" flipV="1">
              <a:off x="2459358" y="3970622"/>
              <a:ext cx="1337035" cy="468757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AE2E9B56-7457-B14C-B91E-25E80F460B07}"/>
                </a:ext>
              </a:extLst>
            </p:cNvPr>
            <p:cNvSpPr/>
            <p:nvPr/>
          </p:nvSpPr>
          <p:spPr bwMode="auto">
            <a:xfrm>
              <a:off x="5166407" y="2277836"/>
              <a:ext cx="1967593" cy="1159328"/>
            </a:xfrm>
            <a:custGeom>
              <a:avLst/>
              <a:gdLst>
                <a:gd name="connsiteX0" fmla="*/ 0 w 1967593"/>
                <a:gd name="connsiteY0" fmla="*/ 816428 h 1159328"/>
                <a:gd name="connsiteX1" fmla="*/ 40822 w 1967593"/>
                <a:gd name="connsiteY1" fmla="*/ 538843 h 1159328"/>
                <a:gd name="connsiteX2" fmla="*/ 195943 w 1967593"/>
                <a:gd name="connsiteY2" fmla="*/ 285750 h 1159328"/>
                <a:gd name="connsiteX3" fmla="*/ 375557 w 1967593"/>
                <a:gd name="connsiteY3" fmla="*/ 89807 h 1159328"/>
                <a:gd name="connsiteX4" fmla="*/ 449036 w 1967593"/>
                <a:gd name="connsiteY4" fmla="*/ 0 h 1159328"/>
                <a:gd name="connsiteX5" fmla="*/ 930729 w 1967593"/>
                <a:gd name="connsiteY5" fmla="*/ 89807 h 1159328"/>
                <a:gd name="connsiteX6" fmla="*/ 1298122 w 1967593"/>
                <a:gd name="connsiteY6" fmla="*/ 253093 h 1159328"/>
                <a:gd name="connsiteX7" fmla="*/ 1624693 w 1967593"/>
                <a:gd name="connsiteY7" fmla="*/ 522514 h 1159328"/>
                <a:gd name="connsiteX8" fmla="*/ 1861457 w 1967593"/>
                <a:gd name="connsiteY8" fmla="*/ 881743 h 1159328"/>
                <a:gd name="connsiteX9" fmla="*/ 1967593 w 1967593"/>
                <a:gd name="connsiteY9" fmla="*/ 1151164 h 1159328"/>
                <a:gd name="connsiteX10" fmla="*/ 1240972 w 1967593"/>
                <a:gd name="connsiteY10" fmla="*/ 1159328 h 1159328"/>
                <a:gd name="connsiteX11" fmla="*/ 1094014 w 1967593"/>
                <a:gd name="connsiteY11" fmla="*/ 971550 h 1159328"/>
                <a:gd name="connsiteX12" fmla="*/ 865414 w 1967593"/>
                <a:gd name="connsiteY12" fmla="*/ 816428 h 1159328"/>
                <a:gd name="connsiteX13" fmla="*/ 669472 w 1967593"/>
                <a:gd name="connsiteY13" fmla="*/ 718457 h 1159328"/>
                <a:gd name="connsiteX14" fmla="*/ 424543 w 1967593"/>
                <a:gd name="connsiteY14" fmla="*/ 685800 h 1159328"/>
                <a:gd name="connsiteX15" fmla="*/ 171450 w 1967593"/>
                <a:gd name="connsiteY15" fmla="*/ 751114 h 1159328"/>
                <a:gd name="connsiteX16" fmla="*/ 0 w 1967593"/>
                <a:gd name="connsiteY16" fmla="*/ 816428 h 1159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967593" h="1159328">
                  <a:moveTo>
                    <a:pt x="0" y="816428"/>
                  </a:moveTo>
                  <a:lnTo>
                    <a:pt x="40822" y="538843"/>
                  </a:lnTo>
                  <a:lnTo>
                    <a:pt x="195943" y="285750"/>
                  </a:lnTo>
                  <a:lnTo>
                    <a:pt x="375557" y="89807"/>
                  </a:lnTo>
                  <a:lnTo>
                    <a:pt x="449036" y="0"/>
                  </a:lnTo>
                  <a:lnTo>
                    <a:pt x="930729" y="89807"/>
                  </a:lnTo>
                  <a:lnTo>
                    <a:pt x="1298122" y="253093"/>
                  </a:lnTo>
                  <a:lnTo>
                    <a:pt x="1624693" y="522514"/>
                  </a:lnTo>
                  <a:lnTo>
                    <a:pt x="1861457" y="881743"/>
                  </a:lnTo>
                  <a:lnTo>
                    <a:pt x="1967593" y="1151164"/>
                  </a:lnTo>
                  <a:lnTo>
                    <a:pt x="1240972" y="1159328"/>
                  </a:lnTo>
                  <a:lnTo>
                    <a:pt x="1094014" y="971550"/>
                  </a:lnTo>
                  <a:lnTo>
                    <a:pt x="865414" y="816428"/>
                  </a:lnTo>
                  <a:lnTo>
                    <a:pt x="669472" y="718457"/>
                  </a:lnTo>
                  <a:lnTo>
                    <a:pt x="424543" y="685800"/>
                  </a:lnTo>
                  <a:lnTo>
                    <a:pt x="171450" y="751114"/>
                  </a:lnTo>
                  <a:lnTo>
                    <a:pt x="0" y="816428"/>
                  </a:lnTo>
                  <a:close/>
                </a:path>
              </a:pathLst>
            </a:custGeom>
            <a:solidFill>
              <a:srgbClr val="92D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Arial" pitchFamily="-106" charset="0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52E95FF1-E476-8047-A02E-88664B1455F0}"/>
                </a:ext>
              </a:extLst>
            </p:cNvPr>
            <p:cNvSpPr/>
            <p:nvPr/>
          </p:nvSpPr>
          <p:spPr bwMode="auto">
            <a:xfrm flipV="1">
              <a:off x="5166407" y="4448908"/>
              <a:ext cx="1967593" cy="1159328"/>
            </a:xfrm>
            <a:custGeom>
              <a:avLst/>
              <a:gdLst>
                <a:gd name="connsiteX0" fmla="*/ 0 w 1967593"/>
                <a:gd name="connsiteY0" fmla="*/ 816428 h 1159328"/>
                <a:gd name="connsiteX1" fmla="*/ 40822 w 1967593"/>
                <a:gd name="connsiteY1" fmla="*/ 538843 h 1159328"/>
                <a:gd name="connsiteX2" fmla="*/ 195943 w 1967593"/>
                <a:gd name="connsiteY2" fmla="*/ 285750 h 1159328"/>
                <a:gd name="connsiteX3" fmla="*/ 375557 w 1967593"/>
                <a:gd name="connsiteY3" fmla="*/ 89807 h 1159328"/>
                <a:gd name="connsiteX4" fmla="*/ 449036 w 1967593"/>
                <a:gd name="connsiteY4" fmla="*/ 0 h 1159328"/>
                <a:gd name="connsiteX5" fmla="*/ 930729 w 1967593"/>
                <a:gd name="connsiteY5" fmla="*/ 89807 h 1159328"/>
                <a:gd name="connsiteX6" fmla="*/ 1298122 w 1967593"/>
                <a:gd name="connsiteY6" fmla="*/ 253093 h 1159328"/>
                <a:gd name="connsiteX7" fmla="*/ 1624693 w 1967593"/>
                <a:gd name="connsiteY7" fmla="*/ 522514 h 1159328"/>
                <a:gd name="connsiteX8" fmla="*/ 1861457 w 1967593"/>
                <a:gd name="connsiteY8" fmla="*/ 881743 h 1159328"/>
                <a:gd name="connsiteX9" fmla="*/ 1967593 w 1967593"/>
                <a:gd name="connsiteY9" fmla="*/ 1151164 h 1159328"/>
                <a:gd name="connsiteX10" fmla="*/ 1240972 w 1967593"/>
                <a:gd name="connsiteY10" fmla="*/ 1159328 h 1159328"/>
                <a:gd name="connsiteX11" fmla="*/ 1094014 w 1967593"/>
                <a:gd name="connsiteY11" fmla="*/ 971550 h 1159328"/>
                <a:gd name="connsiteX12" fmla="*/ 865414 w 1967593"/>
                <a:gd name="connsiteY12" fmla="*/ 816428 h 1159328"/>
                <a:gd name="connsiteX13" fmla="*/ 669472 w 1967593"/>
                <a:gd name="connsiteY13" fmla="*/ 718457 h 1159328"/>
                <a:gd name="connsiteX14" fmla="*/ 424543 w 1967593"/>
                <a:gd name="connsiteY14" fmla="*/ 685800 h 1159328"/>
                <a:gd name="connsiteX15" fmla="*/ 171450 w 1967593"/>
                <a:gd name="connsiteY15" fmla="*/ 751114 h 1159328"/>
                <a:gd name="connsiteX16" fmla="*/ 0 w 1967593"/>
                <a:gd name="connsiteY16" fmla="*/ 816428 h 1159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967593" h="1159328">
                  <a:moveTo>
                    <a:pt x="0" y="816428"/>
                  </a:moveTo>
                  <a:lnTo>
                    <a:pt x="40822" y="538843"/>
                  </a:lnTo>
                  <a:lnTo>
                    <a:pt x="195943" y="285750"/>
                  </a:lnTo>
                  <a:lnTo>
                    <a:pt x="375557" y="89807"/>
                  </a:lnTo>
                  <a:lnTo>
                    <a:pt x="449036" y="0"/>
                  </a:lnTo>
                  <a:lnTo>
                    <a:pt x="930729" y="89807"/>
                  </a:lnTo>
                  <a:lnTo>
                    <a:pt x="1298122" y="253093"/>
                  </a:lnTo>
                  <a:lnTo>
                    <a:pt x="1624693" y="522514"/>
                  </a:lnTo>
                  <a:lnTo>
                    <a:pt x="1861457" y="881743"/>
                  </a:lnTo>
                  <a:lnTo>
                    <a:pt x="1967593" y="1151164"/>
                  </a:lnTo>
                  <a:lnTo>
                    <a:pt x="1240972" y="1159328"/>
                  </a:lnTo>
                  <a:lnTo>
                    <a:pt x="1094014" y="971550"/>
                  </a:lnTo>
                  <a:lnTo>
                    <a:pt x="865414" y="816428"/>
                  </a:lnTo>
                  <a:lnTo>
                    <a:pt x="669472" y="718457"/>
                  </a:lnTo>
                  <a:lnTo>
                    <a:pt x="424543" y="685800"/>
                  </a:lnTo>
                  <a:lnTo>
                    <a:pt x="171450" y="751114"/>
                  </a:lnTo>
                  <a:lnTo>
                    <a:pt x="0" y="816428"/>
                  </a:lnTo>
                  <a:close/>
                </a:path>
              </a:pathLst>
            </a:custGeom>
            <a:solidFill>
              <a:srgbClr val="92D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Arial" pitchFamily="-106" charset="0"/>
              </a:endParaRPr>
            </a:p>
          </p:txBody>
        </p:sp>
        <p:sp>
          <p:nvSpPr>
            <p:cNvPr id="15" name="Arc 14">
              <a:extLst>
                <a:ext uri="{FF2B5EF4-FFF2-40B4-BE49-F238E27FC236}">
                  <a16:creationId xmlns:a16="http://schemas.microsoft.com/office/drawing/2014/main" id="{E17192B3-80C1-E244-BCFD-38D6648669E7}"/>
                </a:ext>
              </a:extLst>
            </p:cNvPr>
            <p:cNvSpPr/>
            <p:nvPr/>
          </p:nvSpPr>
          <p:spPr bwMode="auto">
            <a:xfrm rot="643496">
              <a:off x="2767408" y="3767837"/>
              <a:ext cx="385490" cy="228350"/>
            </a:xfrm>
            <a:prstGeom prst="arc">
              <a:avLst>
                <a:gd name="adj1" fmla="val 16200000"/>
                <a:gd name="adj2" fmla="val 1202336"/>
              </a:avLst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Arial" pitchFamily="-106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F285656-45DC-DD4C-ADF3-CA04B55C4F3C}"/>
                </a:ext>
              </a:extLst>
            </p:cNvPr>
            <p:cNvSpPr txBox="1"/>
            <p:nvPr/>
          </p:nvSpPr>
          <p:spPr>
            <a:xfrm>
              <a:off x="3090507" y="3677556"/>
              <a:ext cx="561565" cy="3201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/>
                <a:t>IWA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973A541-F046-4D4B-8BED-B82EEFA4BDC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29127" y="1995295"/>
              <a:ext cx="0" cy="1955844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FABC2-5B99-AF4F-8F79-D61075A99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58504"/>
            <a:ext cx="9046124" cy="1742007"/>
          </a:xfrm>
        </p:spPr>
        <p:txBody>
          <a:bodyPr/>
          <a:lstStyle/>
          <a:p>
            <a:pPr marL="117475" indent="-117475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Planet contrast sensitivity (PCS) of 4 x 10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specified for a good Earth 2.0 detection probability</a:t>
            </a:r>
          </a:p>
          <a:p>
            <a:pPr marL="403225" lvl="1" indent="-168275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 on TPF-C and Exo-S studies, with large target lists, to provide optimal HZ search space per unit time</a:t>
            </a:r>
          </a:p>
          <a:p>
            <a:pPr marL="403225" lvl="1" indent="-168275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Corresponds to Earth 2.0, with Lambertian phase function, at outer HZ with quadrature illumination at L=1 star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475" indent="-109538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might alternatively consider limiting planet brightness to provide SNR with respect to Exo-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Zodi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7525" lvl="1" indent="-109538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questions are, how accurately can we calibrate Exo-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other noise sources</a:t>
            </a:r>
          </a:p>
          <a:p>
            <a:pPr marL="117475" indent="-109538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might also consider evaluating performance for a distribution of rocky planet sizes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3C2CE21-BE5A-3F46-9A4F-6A4E64370270}"/>
              </a:ext>
            </a:extLst>
          </p:cNvPr>
          <p:cNvSpPr>
            <a:spLocks noChangeAspect="1"/>
          </p:cNvSpPr>
          <p:nvPr/>
        </p:nvSpPr>
        <p:spPr bwMode="auto">
          <a:xfrm>
            <a:off x="3225277" y="3122057"/>
            <a:ext cx="182880" cy="182880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pitchFamily="-10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4FFF2B-3B1D-E54D-AB3E-F33268E9D187}"/>
              </a:ext>
            </a:extLst>
          </p:cNvPr>
          <p:cNvSpPr txBox="1"/>
          <p:nvPr/>
        </p:nvSpPr>
        <p:spPr>
          <a:xfrm>
            <a:off x="4523062" y="5845607"/>
            <a:ext cx="9733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iaR</a:t>
            </a:r>
            <a:r>
              <a:rPr 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/r</a:t>
            </a:r>
            <a:r>
              <a:rPr 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74062A5-4813-B24F-A4BE-7B7798F33BEA}"/>
              </a:ext>
            </a:extLst>
          </p:cNvPr>
          <p:cNvCxnSpPr>
            <a:cxnSpLocks/>
          </p:cNvCxnSpPr>
          <p:nvPr/>
        </p:nvCxnSpPr>
        <p:spPr bwMode="auto">
          <a:xfrm>
            <a:off x="5953760" y="3743960"/>
            <a:ext cx="1391920" cy="0"/>
          </a:xfrm>
          <a:prstGeom prst="line">
            <a:avLst/>
          </a:prstGeom>
          <a:noFill/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AA8D4DB-0788-1243-B74A-8FA448B1A928}"/>
              </a:ext>
            </a:extLst>
          </p:cNvPr>
          <p:cNvCxnSpPr>
            <a:cxnSpLocks/>
          </p:cNvCxnSpPr>
          <p:nvPr/>
        </p:nvCxnSpPr>
        <p:spPr bwMode="auto">
          <a:xfrm>
            <a:off x="6075680" y="5589445"/>
            <a:ext cx="1473200" cy="0"/>
          </a:xfrm>
          <a:prstGeom prst="line">
            <a:avLst/>
          </a:prstGeom>
          <a:noFill/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85FC54C-7859-0C43-B184-D53D9DA9E55E}"/>
              </a:ext>
            </a:extLst>
          </p:cNvPr>
          <p:cNvSpPr txBox="1"/>
          <p:nvPr/>
        </p:nvSpPr>
        <p:spPr>
          <a:xfrm>
            <a:off x="7439137" y="3590071"/>
            <a:ext cx="870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Exo-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Zodi</a:t>
            </a:r>
            <a:endParaRPr lang="en-US" sz="1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BFF30F-F368-354A-871F-07E6B3754DCC}"/>
              </a:ext>
            </a:extLst>
          </p:cNvPr>
          <p:cNvSpPr txBox="1"/>
          <p:nvPr/>
        </p:nvSpPr>
        <p:spPr>
          <a:xfrm>
            <a:off x="7559040" y="5327835"/>
            <a:ext cx="8707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Residual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Exo-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Zodi</a:t>
            </a:r>
            <a:endParaRPr lang="en-US" sz="1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22D102-5C15-304D-B485-5B0127E41E9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79168" y="3951018"/>
            <a:ext cx="0" cy="1376817"/>
          </a:xfrm>
          <a:prstGeom prst="line">
            <a:avLst/>
          </a:prstGeom>
          <a:noFill/>
          <a:ln w="19050" cap="flat" cmpd="sng" algn="ctr">
            <a:solidFill>
              <a:srgbClr val="002060"/>
            </a:solidFill>
            <a:prstDash val="solid"/>
            <a:round/>
            <a:headEnd type="stealth" w="med" len="med"/>
            <a:tailEnd type="non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1F484C4-CD53-5046-9AEF-7AA52E52E7B9}"/>
              </a:ext>
            </a:extLst>
          </p:cNvPr>
          <p:cNvSpPr txBox="1"/>
          <p:nvPr/>
        </p:nvSpPr>
        <p:spPr>
          <a:xfrm>
            <a:off x="7879168" y="4345458"/>
            <a:ext cx="1027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Calibrate to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10% ?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84ED243-E478-AC41-9809-E8D49EA14C4D}"/>
              </a:ext>
            </a:extLst>
          </p:cNvPr>
          <p:cNvCxnSpPr>
            <a:cxnSpLocks/>
          </p:cNvCxnSpPr>
          <p:nvPr/>
        </p:nvCxnSpPr>
        <p:spPr bwMode="auto">
          <a:xfrm>
            <a:off x="6075680" y="4757973"/>
            <a:ext cx="1391920" cy="0"/>
          </a:xfrm>
          <a:prstGeom prst="line">
            <a:avLst/>
          </a:prstGeom>
          <a:noFill/>
          <a:ln w="19050" cap="flat" cmpd="sng" algn="ctr">
            <a:solidFill>
              <a:srgbClr val="00206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4B67BE2-2171-6540-9DAC-B7AE265C6DEA}"/>
              </a:ext>
            </a:extLst>
          </p:cNvPr>
          <p:cNvCxnSpPr>
            <a:cxnSpLocks/>
          </p:cNvCxnSpPr>
          <p:nvPr/>
        </p:nvCxnSpPr>
        <p:spPr bwMode="auto">
          <a:xfrm flipV="1">
            <a:off x="6421632" y="4775784"/>
            <a:ext cx="0" cy="785395"/>
          </a:xfrm>
          <a:prstGeom prst="line">
            <a:avLst/>
          </a:prstGeom>
          <a:noFill/>
          <a:ln w="19050" cap="flat" cmpd="sng" algn="ctr">
            <a:solidFill>
              <a:srgbClr val="002060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E78E217-146F-CD4B-BB1D-DCF7C53E66D5}"/>
              </a:ext>
            </a:extLst>
          </p:cNvPr>
          <p:cNvSpPr txBox="1"/>
          <p:nvPr/>
        </p:nvSpPr>
        <p:spPr>
          <a:xfrm>
            <a:off x="6390704" y="4975434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SNR ≥ 4 ?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701319A-D7BE-D84E-9F39-18053838D1FA}"/>
              </a:ext>
            </a:extLst>
          </p:cNvPr>
          <p:cNvSpPr txBox="1"/>
          <p:nvPr/>
        </p:nvSpPr>
        <p:spPr>
          <a:xfrm>
            <a:off x="5679326" y="359007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4048009-10A4-AD4C-A429-35E3C543503D}"/>
              </a:ext>
            </a:extLst>
          </p:cNvPr>
          <p:cNvSpPr txBox="1"/>
          <p:nvPr/>
        </p:nvSpPr>
        <p:spPr>
          <a:xfrm>
            <a:off x="5736052" y="5435556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</a:t>
            </a:r>
            <a:endParaRPr lang="en-US" sz="1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4A00F01-2B66-6E4B-8EA0-553DA7EB4C5C}"/>
              </a:ext>
            </a:extLst>
          </p:cNvPr>
          <p:cNvSpPr txBox="1"/>
          <p:nvPr/>
        </p:nvSpPr>
        <p:spPr>
          <a:xfrm>
            <a:off x="5679326" y="4580644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0.4</a:t>
            </a:r>
            <a:endParaRPr lang="en-US" sz="1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3BD6913-39A7-7547-8721-36FC7434BD7E}"/>
              </a:ext>
            </a:extLst>
          </p:cNvPr>
          <p:cNvSpPr txBox="1"/>
          <p:nvPr/>
        </p:nvSpPr>
        <p:spPr>
          <a:xfrm>
            <a:off x="6399583" y="4442909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Planet</a:t>
            </a:r>
            <a:endParaRPr lang="en-US" sz="1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124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1B453-995C-B843-B63F-32DD338C0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Instrument Contrast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90FCD-56DD-804B-B6E1-C5D735410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7751"/>
            <a:ext cx="8961120" cy="2406805"/>
          </a:xfrm>
        </p:spPr>
        <p:txBody>
          <a:bodyPr/>
          <a:lstStyle/>
          <a:p>
            <a:pPr marL="180975" indent="-180975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Ratio of residual starlight at any point in focal plane to starlight without the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starshade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at the tips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US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581025" lvl="1" indent="-180975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Improves at larger working angles (see figure to left)</a:t>
            </a:r>
          </a:p>
          <a:p>
            <a:pPr marL="180975" indent="-180975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Provides SNR of 4 with respect to 4 x 10</a:t>
            </a:r>
            <a:r>
              <a:rPr lang="en-US" baseline="30000" dirty="0">
                <a:latin typeface="Times New Roman" charset="0"/>
                <a:ea typeface="Times New Roman" charset="0"/>
                <a:cs typeface="Times New Roman" charset="0"/>
              </a:rPr>
              <a:t>-11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planet contrast, after calibration to 10% accuracy</a:t>
            </a:r>
          </a:p>
          <a:p>
            <a:pPr marL="581025" lvl="1" indent="-180975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See figure to right</a:t>
            </a:r>
          </a:p>
          <a:p>
            <a:pPr marL="180975" indent="-180975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Limits contribution to integration times to not be a driver (see next slide)</a:t>
            </a:r>
          </a:p>
          <a:p>
            <a:pPr marL="180975" indent="-180975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Also, turns out to be consistent with a small scale testbed at Princeton, in air</a:t>
            </a:r>
          </a:p>
          <a:p>
            <a:pPr marL="180975" indent="-180975"/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180975" indent="-180975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D2AD2-A965-2740-86A6-C20158FC68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 </a:t>
            </a:r>
            <a:fld id="{035724EA-4E6B-4951-9DFC-3085201F6BA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" name="Picture 1" descr="page30image63119488">
            <a:extLst>
              <a:ext uri="{FF2B5EF4-FFF2-40B4-BE49-F238E27FC236}">
                <a16:creationId xmlns:a16="http://schemas.microsoft.com/office/drawing/2014/main" id="{327830E4-D654-474B-A85A-0BC1B8571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04" y="3089354"/>
            <a:ext cx="4802867" cy="3598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3322DFC-F3F4-4F4B-BA3C-75AA04C39A33}"/>
              </a:ext>
            </a:extLst>
          </p:cNvPr>
          <p:cNvSpPr txBox="1"/>
          <p:nvPr/>
        </p:nvSpPr>
        <p:spPr>
          <a:xfrm rot="16200000">
            <a:off x="1782369" y="4871321"/>
            <a:ext cx="542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EC2151-C15D-0A46-A60C-2A1462B689D7}"/>
              </a:ext>
            </a:extLst>
          </p:cNvPr>
          <p:cNvCxnSpPr>
            <a:cxnSpLocks/>
          </p:cNvCxnSpPr>
          <p:nvPr/>
        </p:nvCxnSpPr>
        <p:spPr bwMode="auto">
          <a:xfrm>
            <a:off x="5953760" y="3743960"/>
            <a:ext cx="1763092" cy="0"/>
          </a:xfrm>
          <a:prstGeom prst="line">
            <a:avLst/>
          </a:prstGeom>
          <a:noFill/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E978F73-ACC6-3F4F-BC39-A5FB1C99BBBF}"/>
              </a:ext>
            </a:extLst>
          </p:cNvPr>
          <p:cNvCxnSpPr>
            <a:cxnSpLocks/>
          </p:cNvCxnSpPr>
          <p:nvPr/>
        </p:nvCxnSpPr>
        <p:spPr bwMode="auto">
          <a:xfrm>
            <a:off x="6075680" y="5589445"/>
            <a:ext cx="1641172" cy="0"/>
          </a:xfrm>
          <a:prstGeom prst="line">
            <a:avLst/>
          </a:prstGeom>
          <a:noFill/>
          <a:ln w="190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38D3B61-A9B8-1C43-ACD3-5B91514F6C3D}"/>
              </a:ext>
            </a:extLst>
          </p:cNvPr>
          <p:cNvSpPr txBox="1"/>
          <p:nvPr/>
        </p:nvSpPr>
        <p:spPr>
          <a:xfrm>
            <a:off x="5953760" y="3435833"/>
            <a:ext cx="16161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 Contrast</a:t>
            </a:r>
            <a:endParaRPr lang="en-US" sz="1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4B02091-039C-F846-A9B5-DC7B8E5EB00F}"/>
              </a:ext>
            </a:extLst>
          </p:cNvPr>
          <p:cNvCxnSpPr>
            <a:cxnSpLocks/>
          </p:cNvCxnSpPr>
          <p:nvPr/>
        </p:nvCxnSpPr>
        <p:spPr bwMode="auto">
          <a:xfrm flipV="1">
            <a:off x="7509774" y="3791665"/>
            <a:ext cx="0" cy="1791786"/>
          </a:xfrm>
          <a:prstGeom prst="line">
            <a:avLst/>
          </a:prstGeom>
          <a:noFill/>
          <a:ln w="19050" cap="flat" cmpd="sng" algn="ctr">
            <a:solidFill>
              <a:srgbClr val="002060"/>
            </a:solidFill>
            <a:prstDash val="solid"/>
            <a:round/>
            <a:headEnd type="stealth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79056F8-B037-774B-8179-78DD252CD817}"/>
              </a:ext>
            </a:extLst>
          </p:cNvPr>
          <p:cNvSpPr txBox="1"/>
          <p:nvPr/>
        </p:nvSpPr>
        <p:spPr>
          <a:xfrm>
            <a:off x="7489035" y="4334292"/>
            <a:ext cx="1197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Calibrate to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10% accuracy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3AEB872-2FBC-F34D-85DB-543C8435A110}"/>
              </a:ext>
            </a:extLst>
          </p:cNvPr>
          <p:cNvCxnSpPr>
            <a:cxnSpLocks/>
          </p:cNvCxnSpPr>
          <p:nvPr/>
        </p:nvCxnSpPr>
        <p:spPr bwMode="auto">
          <a:xfrm>
            <a:off x="6075680" y="4757973"/>
            <a:ext cx="1217806" cy="0"/>
          </a:xfrm>
          <a:prstGeom prst="line">
            <a:avLst/>
          </a:prstGeom>
          <a:noFill/>
          <a:ln w="19050" cap="flat" cmpd="sng" algn="ctr">
            <a:solidFill>
              <a:srgbClr val="00206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DCF18D-46FC-074E-9525-4C6367AFD81C}"/>
              </a:ext>
            </a:extLst>
          </p:cNvPr>
          <p:cNvCxnSpPr>
            <a:cxnSpLocks/>
          </p:cNvCxnSpPr>
          <p:nvPr/>
        </p:nvCxnSpPr>
        <p:spPr bwMode="auto">
          <a:xfrm flipV="1">
            <a:off x="6421632" y="4775784"/>
            <a:ext cx="0" cy="785395"/>
          </a:xfrm>
          <a:prstGeom prst="line">
            <a:avLst/>
          </a:prstGeom>
          <a:noFill/>
          <a:ln w="19050" cap="flat" cmpd="sng" algn="ctr">
            <a:solidFill>
              <a:srgbClr val="002060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04AEBFF-E385-9448-BF78-A6BA32A94007}"/>
              </a:ext>
            </a:extLst>
          </p:cNvPr>
          <p:cNvSpPr txBox="1"/>
          <p:nvPr/>
        </p:nvSpPr>
        <p:spPr>
          <a:xfrm>
            <a:off x="6408162" y="4981929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SNR ≥ 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7F38FC-71F9-2A47-8981-FEF7F6821FA8}"/>
              </a:ext>
            </a:extLst>
          </p:cNvPr>
          <p:cNvSpPr txBox="1"/>
          <p:nvPr/>
        </p:nvSpPr>
        <p:spPr>
          <a:xfrm>
            <a:off x="7651103" y="5429562"/>
            <a:ext cx="787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x 10</a:t>
            </a:r>
            <a:r>
              <a:rPr 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0416A-A864-8647-88AE-17F4868ADFE8}"/>
              </a:ext>
            </a:extLst>
          </p:cNvPr>
          <p:cNvSpPr txBox="1"/>
          <p:nvPr/>
        </p:nvSpPr>
        <p:spPr>
          <a:xfrm>
            <a:off x="6005954" y="4442014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Planet Contrast</a:t>
            </a:r>
            <a:endParaRPr lang="en-US" sz="1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BEE09BD-2491-F447-8099-5EC8CD45ECE5}"/>
              </a:ext>
            </a:extLst>
          </p:cNvPr>
          <p:cNvSpPr txBox="1"/>
          <p:nvPr/>
        </p:nvSpPr>
        <p:spPr>
          <a:xfrm>
            <a:off x="6404956" y="5583451"/>
            <a:ext cx="814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Residual</a:t>
            </a:r>
            <a:endParaRPr lang="en-US" sz="1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5270CE-E9D0-D34D-916D-925B8714A7A8}"/>
              </a:ext>
            </a:extLst>
          </p:cNvPr>
          <p:cNvSpPr txBox="1"/>
          <p:nvPr/>
        </p:nvSpPr>
        <p:spPr>
          <a:xfrm>
            <a:off x="7694027" y="3590070"/>
            <a:ext cx="7922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x 10</a:t>
            </a:r>
            <a:r>
              <a:rPr 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356B9FD-D23A-B042-B192-46A19D1BB916}"/>
              </a:ext>
            </a:extLst>
          </p:cNvPr>
          <p:cNvSpPr txBox="1"/>
          <p:nvPr/>
        </p:nvSpPr>
        <p:spPr>
          <a:xfrm>
            <a:off x="5306333" y="4621895"/>
            <a:ext cx="787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x 10</a:t>
            </a:r>
            <a:r>
              <a:rPr 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4ECD0B5-64FE-6B4E-995E-6AF7A653C0C0}"/>
              </a:ext>
            </a:extLst>
          </p:cNvPr>
          <p:cNvSpPr txBox="1"/>
          <p:nvPr/>
        </p:nvSpPr>
        <p:spPr>
          <a:xfrm>
            <a:off x="5460511" y="5897401"/>
            <a:ext cx="2791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Suggests planet flux ≥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exo-zodi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flux</a:t>
            </a:r>
          </a:p>
        </p:txBody>
      </p:sp>
    </p:spTree>
    <p:extLst>
      <p:ext uri="{BB962C8B-B14F-4D97-AF65-F5344CB8AC3E}">
        <p14:creationId xmlns:p14="http://schemas.microsoft.com/office/powerpoint/2010/main" val="365106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0926C-B580-6343-8A09-C78116704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C23AD-C622-D641-B46F-08429AD79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32" y="988422"/>
            <a:ext cx="8896173" cy="2012851"/>
          </a:xfrm>
        </p:spPr>
        <p:txBody>
          <a:bodyPr/>
          <a:lstStyle/>
          <a:p>
            <a:pPr marL="228600" indent="-22860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integration time = (SNR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/F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+ C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/C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F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+ 2Z) 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-noise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dark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-current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where:</a:t>
            </a:r>
          </a:p>
          <a:p>
            <a:pPr marL="628650" lvl="1" indent="-22860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planet flux, F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LZ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local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flux, Z is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exo-zodi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density relative to local-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instrument contrast and C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planet contrast</a:t>
            </a:r>
          </a:p>
          <a:p>
            <a:pPr marL="228600" indent="-22860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 of instrument contrast to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exo-zodi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=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F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(C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C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628650" lvl="1" indent="-22860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constrains planet contrast</a:t>
            </a:r>
          </a:p>
          <a:p>
            <a:pPr marL="628650" lvl="1" indent="-22860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if both instrument contrast and planet contrast are 1 x 10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then the integration time attributed to instrument contrast is 40%, per a planet 4X brighter than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exo-zodi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calibrated to 10%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17068-7DC8-B447-9B1E-5E76DCD628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 </a:t>
            </a:r>
            <a:fld id="{035724EA-4E6B-4951-9DFC-3085201F6BA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508677"/>
      </p:ext>
    </p:extLst>
  </p:cSld>
  <p:clrMapOvr>
    <a:masterClrMapping/>
  </p:clrMapOvr>
</p:sld>
</file>

<file path=ppt/theme/theme1.xml><?xml version="1.0" encoding="utf-8"?>
<a:theme xmlns:a="http://schemas.openxmlformats.org/drawingml/2006/main" name="1_TPF">
  <a:themeElements>
    <a:clrScheme name="1_TP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PF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Arial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Arial" pitchFamily="-106" charset="0"/>
          </a:defRPr>
        </a:defPPr>
      </a:lstStyle>
    </a:lnDef>
  </a:objectDefaults>
  <a:extraClrSchemeLst>
    <a:extraClrScheme>
      <a:clrScheme name="1_TP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P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P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P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P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P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P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P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P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P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P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P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112831</TotalTime>
  <Words>928</Words>
  <Application>Microsoft Office PowerPoint</Application>
  <PresentationFormat>On-screen Show (4:3)</PresentationFormat>
  <Paragraphs>204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Arial Narrow</vt:lpstr>
      <vt:lpstr>Calibri</vt:lpstr>
      <vt:lpstr>Symbol</vt:lpstr>
      <vt:lpstr>Times New Roman</vt:lpstr>
      <vt:lpstr>1_TPF</vt:lpstr>
      <vt:lpstr>Photo Editor Photo</vt:lpstr>
      <vt:lpstr>PowerPoint Presentation</vt:lpstr>
      <vt:lpstr>Agenda</vt:lpstr>
      <vt:lpstr>S5 Top Level Error Budget</vt:lpstr>
      <vt:lpstr>Instrument Contrast Sub-allocations with Margins</vt:lpstr>
      <vt:lpstr>Planet Contrast Sensitivity</vt:lpstr>
      <vt:lpstr>Instrument Contrast</vt:lpstr>
      <vt:lpstr>Integration Time</vt:lpstr>
    </vt:vector>
  </TitlesOfParts>
  <Company>JPL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Ozyildirim, Samantha (2745)</dc:creator>
  <cp:lastModifiedBy>Lemus, Ramon B (7310)</cp:lastModifiedBy>
  <cp:revision>414</cp:revision>
  <cp:lastPrinted>2018-10-08T22:20:27Z</cp:lastPrinted>
  <dcterms:created xsi:type="dcterms:W3CDTF">2013-02-20T00:26:34Z</dcterms:created>
  <dcterms:modified xsi:type="dcterms:W3CDTF">2019-09-18T22:47:01Z</dcterms:modified>
</cp:coreProperties>
</file>