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8"/>
  </p:notesMasterIdLst>
  <p:handoutMasterIdLst>
    <p:handoutMasterId r:id="rId39"/>
  </p:handoutMasterIdLst>
  <p:sldIdLst>
    <p:sldId id="319" r:id="rId5"/>
    <p:sldId id="330" r:id="rId6"/>
    <p:sldId id="327" r:id="rId7"/>
    <p:sldId id="309" r:id="rId8"/>
    <p:sldId id="294" r:id="rId9"/>
    <p:sldId id="329" r:id="rId10"/>
    <p:sldId id="316" r:id="rId11"/>
    <p:sldId id="291" r:id="rId12"/>
    <p:sldId id="332" r:id="rId13"/>
    <p:sldId id="338" r:id="rId14"/>
    <p:sldId id="339" r:id="rId15"/>
    <p:sldId id="343" r:id="rId16"/>
    <p:sldId id="344" r:id="rId17"/>
    <p:sldId id="342" r:id="rId18"/>
    <p:sldId id="345" r:id="rId19"/>
    <p:sldId id="348" r:id="rId20"/>
    <p:sldId id="349" r:id="rId21"/>
    <p:sldId id="333" r:id="rId22"/>
    <p:sldId id="351" r:id="rId23"/>
    <p:sldId id="352" r:id="rId24"/>
    <p:sldId id="353" r:id="rId25"/>
    <p:sldId id="354" r:id="rId26"/>
    <p:sldId id="355" r:id="rId27"/>
    <p:sldId id="356" r:id="rId28"/>
    <p:sldId id="331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23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4032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50"/>
    <a:srgbClr val="1572B3"/>
    <a:srgbClr val="8EBAE2"/>
    <a:srgbClr val="A78664"/>
    <a:srgbClr val="7F7F7F"/>
    <a:srgbClr val="1D6293"/>
    <a:srgbClr val="262626"/>
    <a:srgbClr val="1178BD"/>
    <a:srgbClr val="222A35"/>
    <a:srgbClr val="107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99" autoAdjust="0"/>
    <p:restoredTop sz="86420" autoAdjust="0"/>
  </p:normalViewPr>
  <p:slideViewPr>
    <p:cSldViewPr snapToGrid="0">
      <p:cViewPr varScale="1">
        <p:scale>
          <a:sx n="89" d="100"/>
          <a:sy n="89" d="100"/>
        </p:scale>
        <p:origin x="80" y="128"/>
      </p:cViewPr>
      <p:guideLst>
        <p:guide orient="horz" pos="403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9F794D-59A7-4E92-9A06-EF300C4ED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ACA79E-0546-4849-9792-FCC9031F8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2EFDA-CBA8-417A-8999-8F83D6A2488E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D4EE42-1364-4172-9AAC-8F32F58E7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Proprietary and Confidential. Do Not Distribute.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FF751-5C1B-4F89-9630-5920A6B33D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3D947-489B-476E-A175-C38D4BAFA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3337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65FDD-FE07-4E39-B957-12F1696ED377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Proprietary and Confidential. Do Not Distribute.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41CF8-1867-44CB-8625-6134AC4D44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837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Proprietary and Confidential. Do Not Distribute.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41CF8-1867-44CB-8625-6134AC4D44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79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Proprietary and Confidential. Do Not Distribute.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41CF8-1867-44CB-8625-6134AC4D44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352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CTM pictures aren’t great.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Proprietary and Confidential. Do Not Distribute.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41CF8-1867-44CB-8625-6134AC4D44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59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Proprietary and Confidential. Do Not Distribute.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41CF8-1867-44CB-8625-6134AC4D44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925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Proprietary and Confidential. Do Not Distribute.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41CF8-1867-44CB-8625-6134AC4D44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990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sure to emphasize why these material variations are relevant! Prior work shows that all resins show measurable viscoelasticity, but they don’t necessarily creep/ recover/ relax/ recover to the same magnitude or at the same rates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Proprietary and Confidential. Do Not Distribute.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41CF8-1867-44CB-8625-6134AC4D446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321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Proprietary and Confidential. Do Not Distribute.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41CF8-1867-44CB-8625-6134AC4D446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53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D63D82-87DA-C447-910C-020D98B15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61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8CFE82-11FE-EA44-BE47-E07DD94FB9F7}"/>
              </a:ext>
            </a:extLst>
          </p:cNvPr>
          <p:cNvSpPr/>
          <p:nvPr userDrawn="1"/>
        </p:nvSpPr>
        <p:spPr>
          <a:xfrm>
            <a:off x="-1" y="88828"/>
            <a:ext cx="12191997" cy="6797284"/>
          </a:xfrm>
          <a:prstGeom prst="rect">
            <a:avLst/>
          </a:prstGeom>
          <a:gradFill flip="none" rotWithShape="1">
            <a:gsLst>
              <a:gs pos="73000">
                <a:srgbClr val="333F50">
                  <a:alpha val="35000"/>
                </a:srgbClr>
              </a:gs>
              <a:gs pos="17000">
                <a:srgbClr val="333F50">
                  <a:alpha val="35000"/>
                </a:srgbClr>
              </a:gs>
              <a:gs pos="0">
                <a:schemeClr val="tx1">
                  <a:alpha val="38000"/>
                </a:schemeClr>
              </a:gs>
              <a:gs pos="94000">
                <a:schemeClr val="tx1">
                  <a:alpha val="3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A4195-6820-B64A-BB66-17EE7EBA57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322" y="20776"/>
            <a:ext cx="4543352" cy="18173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300389-12DD-0D44-A2D5-D03FEB53747F}"/>
              </a:ext>
            </a:extLst>
          </p:cNvPr>
          <p:cNvSpPr/>
          <p:nvPr userDrawn="1"/>
        </p:nvSpPr>
        <p:spPr>
          <a:xfrm>
            <a:off x="0" y="-15751"/>
            <a:ext cx="12192000" cy="888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1D6293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3A50E-CD8A-DE4A-9C30-F98E62D509D8}"/>
              </a:ext>
            </a:extLst>
          </p:cNvPr>
          <p:cNvSpPr/>
          <p:nvPr userDrawn="1"/>
        </p:nvSpPr>
        <p:spPr>
          <a:xfrm>
            <a:off x="0" y="6786491"/>
            <a:ext cx="12192000" cy="888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1D6293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98663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49788"/>
            <a:ext cx="9144000" cy="646111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10CD8-9602-40C4-81D1-D15331463937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751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E98916-6842-7A4B-9E36-2EDDA0C7C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32B60E-856F-E542-B60B-A21210D22341}"/>
              </a:ext>
            </a:extLst>
          </p:cNvPr>
          <p:cNvSpPr/>
          <p:nvPr userDrawn="1"/>
        </p:nvSpPr>
        <p:spPr>
          <a:xfrm>
            <a:off x="3" y="1"/>
            <a:ext cx="12191997" cy="6858000"/>
          </a:xfrm>
          <a:prstGeom prst="rect">
            <a:avLst/>
          </a:prstGeom>
          <a:gradFill flip="none" rotWithShape="1">
            <a:gsLst>
              <a:gs pos="73000">
                <a:srgbClr val="333F50">
                  <a:alpha val="35000"/>
                </a:srgbClr>
              </a:gs>
              <a:gs pos="17000">
                <a:srgbClr val="333F50">
                  <a:alpha val="35000"/>
                </a:srgbClr>
              </a:gs>
              <a:gs pos="0">
                <a:schemeClr val="tx1">
                  <a:alpha val="38000"/>
                </a:schemeClr>
              </a:gs>
              <a:gs pos="94000">
                <a:schemeClr val="tx1">
                  <a:alpha val="3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D6C22ED-D00D-FC43-AF03-CB05536D9F59}"/>
              </a:ext>
            </a:extLst>
          </p:cNvPr>
          <p:cNvSpPr txBox="1">
            <a:spLocks/>
          </p:cNvSpPr>
          <p:nvPr userDrawn="1"/>
        </p:nvSpPr>
        <p:spPr>
          <a:xfrm>
            <a:off x="9221857" y="63469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C91B63-E39C-4AAE-AD5C-0FFDC33A3D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97638" y="6146139"/>
            <a:ext cx="868702" cy="501649"/>
          </a:xfrm>
        </p:spPr>
        <p:txBody>
          <a:bodyPr/>
          <a:lstStyle/>
          <a:p>
            <a:fld id="{62026E47-F44A-4B3B-B9E5-DED5725AB605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37035" y="6178223"/>
            <a:ext cx="4409178" cy="421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69457" y="6194552"/>
            <a:ext cx="2743200" cy="365125"/>
          </a:xfrm>
        </p:spPr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67AA6F-8A48-5C4F-8044-E9B876015EF1}"/>
              </a:ext>
            </a:extLst>
          </p:cNvPr>
          <p:cNvSpPr/>
          <p:nvPr userDrawn="1"/>
        </p:nvSpPr>
        <p:spPr>
          <a:xfrm>
            <a:off x="0" y="-15751"/>
            <a:ext cx="12192000" cy="888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1D6293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AAAC5-7645-294F-979C-DEF00FE57737}"/>
              </a:ext>
            </a:extLst>
          </p:cNvPr>
          <p:cNvSpPr/>
          <p:nvPr userDrawn="1"/>
        </p:nvSpPr>
        <p:spPr>
          <a:xfrm>
            <a:off x="0" y="6786491"/>
            <a:ext cx="12192000" cy="888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1D6293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0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54E3-4F80-4B9E-9E88-D28C1A77841F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8BF0-A3A1-4775-8F35-8C23AE79433B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51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7759-1790-4EA0-8292-0C11C40A1431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86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918B-EE29-4C9F-8E87-6BBFF81AA64C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7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AF97D8-28B5-834D-9F79-1C7EF0F7D463}"/>
              </a:ext>
            </a:extLst>
          </p:cNvPr>
          <p:cNvSpPr/>
          <p:nvPr userDrawn="1"/>
        </p:nvSpPr>
        <p:spPr>
          <a:xfrm>
            <a:off x="2438399" y="6093878"/>
            <a:ext cx="9753601" cy="764122"/>
          </a:xfrm>
          <a:prstGeom prst="rect">
            <a:avLst/>
          </a:prstGeom>
          <a:gradFill flip="none" rotWithShape="1">
            <a:gsLst>
              <a:gs pos="38000">
                <a:srgbClr val="333F50"/>
              </a:gs>
              <a:gs pos="98000">
                <a:schemeClr val="tx1">
                  <a:alpha val="3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8223D2-14B5-F542-BABE-2B979992BE34}"/>
              </a:ext>
            </a:extLst>
          </p:cNvPr>
          <p:cNvSpPr/>
          <p:nvPr userDrawn="1"/>
        </p:nvSpPr>
        <p:spPr>
          <a:xfrm>
            <a:off x="0" y="34663"/>
            <a:ext cx="12192000" cy="1134372"/>
          </a:xfrm>
          <a:prstGeom prst="rect">
            <a:avLst/>
          </a:prstGeom>
          <a:gradFill flip="none" rotWithShape="1">
            <a:gsLst>
              <a:gs pos="38000">
                <a:srgbClr val="333F50"/>
              </a:gs>
              <a:gs pos="100000">
                <a:schemeClr val="tx1">
                  <a:alpha val="3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93F9C9-543F-8342-B9C7-2026DB13C08E}"/>
              </a:ext>
            </a:extLst>
          </p:cNvPr>
          <p:cNvSpPr/>
          <p:nvPr userDrawn="1"/>
        </p:nvSpPr>
        <p:spPr>
          <a:xfrm>
            <a:off x="0" y="-15751"/>
            <a:ext cx="12192000" cy="888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1D6293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A24BBC-7F0B-F04B-8794-467235360C21}"/>
              </a:ext>
            </a:extLst>
          </p:cNvPr>
          <p:cNvCxnSpPr>
            <a:cxnSpLocks/>
          </p:cNvCxnSpPr>
          <p:nvPr userDrawn="1"/>
        </p:nvCxnSpPr>
        <p:spPr>
          <a:xfrm>
            <a:off x="-37901" y="1189579"/>
            <a:ext cx="12229901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228601"/>
            <a:ext cx="10824411" cy="11343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9" y="1486401"/>
            <a:ext cx="10824411" cy="46048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2358" y="6372392"/>
            <a:ext cx="946317" cy="381454"/>
          </a:xfrm>
        </p:spPr>
        <p:txBody>
          <a:bodyPr/>
          <a:lstStyle/>
          <a:p>
            <a:fld id="{99E32E98-11D6-4F2A-BEDD-3BA2B6FF4BB2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8843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3833" y="6388721"/>
            <a:ext cx="2743200" cy="365125"/>
          </a:xfrm>
        </p:spPr>
        <p:txBody>
          <a:bodyPr/>
          <a:lstStyle/>
          <a:p>
            <a:fld id="{89C91B63-E39C-4AAE-AD5C-0FFDC33A3D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770585-95BD-254A-BB74-8FDEA4D49B73}"/>
              </a:ext>
            </a:extLst>
          </p:cNvPr>
          <p:cNvCxnSpPr/>
          <p:nvPr userDrawn="1"/>
        </p:nvCxnSpPr>
        <p:spPr>
          <a:xfrm>
            <a:off x="-2043" y="6097146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67000">
                  <a:schemeClr val="accent1">
                    <a:lumMod val="40000"/>
                    <a:lumOff val="60000"/>
                  </a:schemeClr>
                </a:gs>
                <a:gs pos="9000">
                  <a:srgbClr val="333F50"/>
                </a:gs>
                <a:gs pos="100000">
                  <a:schemeClr val="accent1">
                    <a:lumMod val="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70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8223D2-14B5-F542-BABE-2B979992BE34}"/>
              </a:ext>
            </a:extLst>
          </p:cNvPr>
          <p:cNvSpPr/>
          <p:nvPr userDrawn="1"/>
        </p:nvSpPr>
        <p:spPr>
          <a:xfrm>
            <a:off x="0" y="34663"/>
            <a:ext cx="12192000" cy="1134372"/>
          </a:xfrm>
          <a:prstGeom prst="rect">
            <a:avLst/>
          </a:prstGeom>
          <a:gradFill flip="none" rotWithShape="1">
            <a:gsLst>
              <a:gs pos="38000">
                <a:srgbClr val="333F50"/>
              </a:gs>
              <a:gs pos="100000">
                <a:schemeClr val="tx1">
                  <a:alpha val="3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93F9C9-543F-8342-B9C7-2026DB13C08E}"/>
              </a:ext>
            </a:extLst>
          </p:cNvPr>
          <p:cNvSpPr/>
          <p:nvPr userDrawn="1"/>
        </p:nvSpPr>
        <p:spPr>
          <a:xfrm>
            <a:off x="0" y="-15751"/>
            <a:ext cx="12192000" cy="888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1D6293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A24BBC-7F0B-F04B-8794-467235360C21}"/>
              </a:ext>
            </a:extLst>
          </p:cNvPr>
          <p:cNvCxnSpPr>
            <a:cxnSpLocks/>
          </p:cNvCxnSpPr>
          <p:nvPr userDrawn="1"/>
        </p:nvCxnSpPr>
        <p:spPr>
          <a:xfrm>
            <a:off x="-37901" y="1177548"/>
            <a:ext cx="12229901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228601"/>
            <a:ext cx="10824411" cy="11343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9" y="1486401"/>
            <a:ext cx="10824411" cy="46048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2358" y="6372392"/>
            <a:ext cx="946317" cy="381454"/>
          </a:xfrm>
        </p:spPr>
        <p:txBody>
          <a:bodyPr/>
          <a:lstStyle/>
          <a:p>
            <a:fld id="{3BF19623-0E11-4258-BC65-88777CA05312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8843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3833" y="6388721"/>
            <a:ext cx="2743200" cy="365125"/>
          </a:xfrm>
        </p:spPr>
        <p:txBody>
          <a:bodyPr/>
          <a:lstStyle/>
          <a:p>
            <a:fld id="{89C91B63-E39C-4AAE-AD5C-0FFDC33A3D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57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44F-DC6F-4D93-B556-F823EFA2C25B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4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5BB6-3D2F-410F-AEF8-8AAE5B66F56C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74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A446-E62D-4FA0-A2F0-A4247FD723AC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16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C2B72-28E5-44B5-B828-63CC78E1A06C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6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8D1B-BEBE-42DE-9A4D-91CC4D665F7A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99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EE0B-9E6F-4C81-9D5B-B80D485266A3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98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28601"/>
            <a:ext cx="10515600" cy="1134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72126"/>
            <a:ext cx="10515600" cy="4604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52014" y="6324266"/>
            <a:ext cx="868702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C98688D6-D1DB-4D03-8A5B-BD27160568EC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91411" y="6356350"/>
            <a:ext cx="4409178" cy="4214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23833" y="6372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9C91B63-E39C-4AAE-AD5C-0FFDC33A3D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7E5875-28E5-E340-879B-F1C27BA0D1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55" y="5954034"/>
            <a:ext cx="2356460" cy="94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2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85" r:id="rId8"/>
    <p:sldLayoutId id="2147483679" r:id="rId9"/>
    <p:sldLayoutId id="2147483686" r:id="rId10"/>
    <p:sldLayoutId id="2147483680" r:id="rId11"/>
    <p:sldLayoutId id="2147483681" r:id="rId12"/>
    <p:sldLayoutId id="2147483682" r:id="rId13"/>
    <p:sldLayoutId id="214748368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8125" indent="-238125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tabLst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2238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80000"/>
        <a:buFont typeface="Courier New" panose="02070309020205020404" pitchFamily="49" charset="0"/>
        <a:buChar char="o"/>
        <a:tabLst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98500" indent="-18415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80000"/>
        <a:buFont typeface="Wingdings" pitchFamily="2" charset="2"/>
        <a:buChar char="§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5988" indent="-227013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80000"/>
        <a:buFont typeface="Wingdings" pitchFamily="2" charset="2"/>
        <a:buChar char="Ø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7763" indent="-227013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80000"/>
        <a:buFont typeface="Wingdings" pitchFamily="2" charset="2"/>
        <a:buChar char="ü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36" userDrawn="1">
          <p15:clr>
            <a:srgbClr val="F26B43"/>
          </p15:clr>
        </p15:guide>
        <p15:guide id="2" orient="horz" pos="4176" userDrawn="1">
          <p15:clr>
            <a:srgbClr val="F26B43"/>
          </p15:clr>
        </p15:guide>
        <p15:guide id="3" pos="144" userDrawn="1">
          <p15:clr>
            <a:srgbClr val="F26B43"/>
          </p15:clr>
        </p15:guide>
        <p15:guide id="4" orient="horz" pos="1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805619-DE67-004F-A88E-43E596935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7696"/>
            <a:ext cx="9144000" cy="2387600"/>
          </a:xfrm>
        </p:spPr>
        <p:txBody>
          <a:bodyPr>
            <a:normAutofit/>
          </a:bodyPr>
          <a:lstStyle/>
          <a:p>
            <a:r>
              <a:rPr lang="en-US" sz="6000" dirty="0"/>
              <a:t>Deployable Spacecraft Structures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C6D6D6-92B8-1E4D-94FC-DBECF2D25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322" y="20776"/>
            <a:ext cx="4543352" cy="181734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446FDA-5552-164D-972A-0EF9E5D4B07A}"/>
              </a:ext>
            </a:extLst>
          </p:cNvPr>
          <p:cNvCxnSpPr>
            <a:cxnSpLocks/>
          </p:cNvCxnSpPr>
          <p:nvPr/>
        </p:nvCxnSpPr>
        <p:spPr>
          <a:xfrm>
            <a:off x="-19050" y="4488828"/>
            <a:ext cx="12229901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3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CE1CF0C-443E-425B-ACCD-C6BE576CC1F9}"/>
              </a:ext>
            </a:extLst>
          </p:cNvPr>
          <p:cNvSpPr txBox="1"/>
          <p:nvPr/>
        </p:nvSpPr>
        <p:spPr>
          <a:xfrm>
            <a:off x="1524000" y="5587906"/>
            <a:ext cx="4678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Thomas Murphey, PhD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2000" spc="300" dirty="0">
                <a:solidFill>
                  <a:schemeClr val="bg1"/>
                </a:solidFill>
              </a:rPr>
              <a:t>tmurphey@opterusrd.com</a:t>
            </a:r>
            <a:br>
              <a:rPr lang="en-US" sz="2000" spc="300" dirty="0">
                <a:solidFill>
                  <a:schemeClr val="bg1"/>
                </a:solidFill>
              </a:rPr>
            </a:br>
            <a:r>
              <a:rPr lang="en-US" sz="2000" spc="300" dirty="0">
                <a:solidFill>
                  <a:schemeClr val="bg1"/>
                </a:solidFill>
              </a:rPr>
              <a:t>(505) 250-3006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49CC3-9E21-46E8-9FD0-6EB67C6570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SIP Forum #1 Presentation, 9/18/2019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8514EE-99B0-45F4-945A-C3CC2488E532}"/>
              </a:ext>
            </a:extLst>
          </p:cNvPr>
          <p:cNvSpPr txBox="1"/>
          <p:nvPr/>
        </p:nvSpPr>
        <p:spPr>
          <a:xfrm>
            <a:off x="6202841" y="5587906"/>
            <a:ext cx="4678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Patrick Rodriguez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2000" b="1" spc="300" dirty="0">
                <a:solidFill>
                  <a:schemeClr val="bg1"/>
                </a:solidFill>
              </a:rPr>
              <a:t>patrick</a:t>
            </a:r>
            <a:r>
              <a:rPr lang="en-US" sz="2000" spc="300" dirty="0">
                <a:solidFill>
                  <a:schemeClr val="bg1"/>
                </a:solidFill>
              </a:rPr>
              <a:t>@opterusrd.com</a:t>
            </a:r>
            <a:br>
              <a:rPr lang="en-US" sz="2000" spc="300" dirty="0">
                <a:solidFill>
                  <a:schemeClr val="bg1"/>
                </a:solidFill>
              </a:rPr>
            </a:br>
            <a:r>
              <a:rPr lang="en-US" sz="2000" spc="300" dirty="0">
                <a:solidFill>
                  <a:schemeClr val="bg1"/>
                </a:solidFill>
              </a:rPr>
              <a:t>(505) 795-3896</a:t>
            </a:r>
          </a:p>
        </p:txBody>
      </p:sp>
    </p:spTree>
    <p:extLst>
      <p:ext uri="{BB962C8B-B14F-4D97-AF65-F5344CB8AC3E}">
        <p14:creationId xmlns:p14="http://schemas.microsoft.com/office/powerpoint/2010/main" val="48931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884F-0976-45CA-8038-B04AF9B51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79" y="140671"/>
            <a:ext cx="11338356" cy="1134373"/>
          </a:xfrm>
        </p:spPr>
        <p:txBody>
          <a:bodyPr>
            <a:normAutofit fontScale="90000"/>
          </a:bodyPr>
          <a:lstStyle/>
          <a:p>
            <a:r>
              <a:rPr lang="en-US"/>
              <a:t>Robotic Assembly of Hybrid Deployable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0C49F-E488-4D3E-9988-B6CCB989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70E0FB-73FC-4E30-A365-1EC3FC66CEC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" b="2817"/>
          <a:stretch/>
        </p:blipFill>
        <p:spPr bwMode="auto">
          <a:xfrm>
            <a:off x="1766782" y="1421599"/>
            <a:ext cx="8658436" cy="45297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296AD0-9F83-45B4-9152-3CE0A303FECE}"/>
              </a:ext>
            </a:extLst>
          </p:cNvPr>
          <p:cNvSpPr txBox="1">
            <a:spLocks/>
          </p:cNvSpPr>
          <p:nvPr/>
        </p:nvSpPr>
        <p:spPr>
          <a:xfrm>
            <a:off x="2505576" y="6324541"/>
            <a:ext cx="8658437" cy="4214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Mukherjee, R. et al., “In-space Telescope Assembly Robotics Risk Reduction,” JPL, 2017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19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884F-0976-45CA-8038-B04AF9B51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79" y="140671"/>
            <a:ext cx="11338356" cy="1134373"/>
          </a:xfrm>
        </p:spPr>
        <p:txBody>
          <a:bodyPr>
            <a:normAutofit fontScale="90000"/>
          </a:bodyPr>
          <a:lstStyle/>
          <a:p>
            <a:r>
              <a:rPr lang="en-US"/>
              <a:t>Precision Multifunction Autonomous Connections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0C49F-E488-4D3E-9988-B6CCB989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62616B-E700-4E49-AD11-37B804A95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270" y="1275044"/>
            <a:ext cx="8223460" cy="477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68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3B6B-2360-43D9-B8BA-D7A86F51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Subassemblies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3F7E9-81C8-42B3-AE87-4622FF0D1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3DB6D-EEFC-4329-89EC-EBB855E32E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42077" y="1463431"/>
            <a:ext cx="8792439" cy="45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17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BE25-F212-4DC3-B43A-5214A8047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Subassembly Packaging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600A6-FCC7-4775-8989-38AADE04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13E69-BF09-43FF-85A9-59A8B44BAA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0588" y="1605066"/>
            <a:ext cx="11636445" cy="431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5CF8-3283-4343-8688-165F4F1CD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Assembly of Subassemblies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B0B24-23F7-49D4-8B3A-C60BFFF7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0F73C-5BA0-47C9-A24F-81B8B60C2CFF}"/>
              </a:ext>
            </a:extLst>
          </p:cNvPr>
          <p:cNvPicPr/>
          <p:nvPr/>
        </p:nvPicPr>
        <p:blipFill rotWithShape="1">
          <a:blip r:embed="rId2"/>
          <a:srcRect l="3881" t="10001" r="9607"/>
          <a:stretch/>
        </p:blipFill>
        <p:spPr bwMode="auto">
          <a:xfrm>
            <a:off x="1261567" y="1362974"/>
            <a:ext cx="9650848" cy="4610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6776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B58B8-A5A1-48AF-88D3-220784D1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Node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F6E8A-714D-4BBD-8B0D-39441C2B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AFA33-2BD2-4DD5-AD7F-AC9A2E080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5" r="33366" b="2422"/>
          <a:stretch/>
        </p:blipFill>
        <p:spPr>
          <a:xfrm>
            <a:off x="427306" y="1307501"/>
            <a:ext cx="4637066" cy="2139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2F4ED-AC0B-4FC5-91F5-B3E5E694D4D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0"/>
          <a:stretch/>
        </p:blipFill>
        <p:spPr bwMode="auto">
          <a:xfrm>
            <a:off x="352273" y="3551133"/>
            <a:ext cx="4712099" cy="244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23123D-FAEF-4B34-9ABB-FB0E6DB3F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219" y="1507918"/>
            <a:ext cx="6632870" cy="40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88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AE932-3EDD-4DE0-A874-59ECE78D4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26" y="149945"/>
            <a:ext cx="10824411" cy="1134373"/>
          </a:xfrm>
        </p:spPr>
        <p:txBody>
          <a:bodyPr/>
          <a:lstStyle/>
          <a:p>
            <a:r>
              <a:rPr lang="en-US"/>
              <a:t>Automated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22BD3-06CB-4F81-8977-6E237D99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A0F0B2-9AF9-459E-86D8-54CE1CE4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271" y="1723212"/>
            <a:ext cx="4674497" cy="427224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7C955AF-F3A8-4F68-82BE-DF9F5829A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8819"/>
          <a:stretch/>
        </p:blipFill>
        <p:spPr>
          <a:xfrm>
            <a:off x="1097268" y="1766491"/>
            <a:ext cx="3322324" cy="4275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CF6B82-4B16-45EE-8E4B-D271FBEB1FDD}"/>
              </a:ext>
            </a:extLst>
          </p:cNvPr>
          <p:cNvSpPr txBox="1"/>
          <p:nvPr/>
        </p:nvSpPr>
        <p:spPr>
          <a:xfrm>
            <a:off x="1400815" y="1414155"/>
            <a:ext cx="271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Python Abaqus Scripts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AF57B-E23A-4689-83B7-FFA21E413AE5}"/>
              </a:ext>
            </a:extLst>
          </p:cNvPr>
          <p:cNvSpPr txBox="1"/>
          <p:nvPr/>
        </p:nvSpPr>
        <p:spPr>
          <a:xfrm>
            <a:off x="6926499" y="1397159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Abaqus Simulations</a:t>
            </a:r>
          </a:p>
        </p:txBody>
      </p:sp>
    </p:spTree>
    <p:extLst>
      <p:ext uri="{BB962C8B-B14F-4D97-AF65-F5344CB8AC3E}">
        <p14:creationId xmlns:p14="http://schemas.microsoft.com/office/powerpoint/2010/main" val="2345039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AE932-3EDD-4DE0-A874-59ECE78D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Modal Analysis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22BD3-06CB-4F81-8977-6E237D99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293682-0950-488E-9E77-D68D0053C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95" y="1295400"/>
            <a:ext cx="6281644" cy="466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EC8E1-DD1D-4694-83C5-F95DD268E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9"/>
          <a:stretch/>
        </p:blipFill>
        <p:spPr>
          <a:xfrm>
            <a:off x="7710236" y="1295400"/>
            <a:ext cx="4043183" cy="473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3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20B497-F246-4D21-BF9C-1ABB3232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HSC STTR P1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B4A49-5598-456C-8221-08363ABBE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22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923C-F01F-408D-B13A-8599F02F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28601"/>
            <a:ext cx="11535507" cy="11343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Viscoelastic Response of High Strain Composites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CAD142-B944-4EC1-BE4C-7A17D4C5E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8" y="1620488"/>
            <a:ext cx="6254284" cy="41695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4DF94A9-1E8A-452C-8265-D7C2A25F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58" y="2662813"/>
            <a:ext cx="3827547" cy="227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6BBF33-9350-42E8-93C2-A71AFDF77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7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A6B1C-3D41-48B7-9B19-031212EF3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075E1-E15A-443D-9E31-F72293107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Opterus</a:t>
            </a:r>
          </a:p>
          <a:p>
            <a:r>
              <a:rPr lang="en-US" dirty="0"/>
              <a:t>Representative Related Activities</a:t>
            </a:r>
          </a:p>
          <a:p>
            <a:pPr lvl="1"/>
            <a:r>
              <a:rPr lang="en-US" dirty="0"/>
              <a:t>PMACs SBIR P1:</a:t>
            </a:r>
          </a:p>
          <a:p>
            <a:pPr lvl="1"/>
            <a:r>
              <a:rPr lang="en-US" dirty="0"/>
              <a:t>HSC STTR P1:</a:t>
            </a:r>
          </a:p>
          <a:p>
            <a:r>
              <a:rPr lang="en-US" dirty="0"/>
              <a:t>Starshade to TRL5 (S5) Activities</a:t>
            </a:r>
          </a:p>
          <a:p>
            <a:pPr lvl="1"/>
            <a:r>
              <a:rPr lang="en-US" dirty="0"/>
              <a:t>Patrick Rodriguez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19046-69DB-4135-BD6B-1107BF39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42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3221-2970-4D1B-ACE2-CCCB4B74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MultiMechanics Multi-scale Analysis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8A057A-526F-4E1D-9365-14A9E276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05" y="1217969"/>
            <a:ext cx="9242389" cy="485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ADA6F-CCA5-4E5D-9FE6-59BAA387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32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479F-BB84-4476-8D2C-37F5BF715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Composites RVEs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65F35F4-72FD-4872-9DF7-7E65E9E16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62" y="1736443"/>
            <a:ext cx="9522663" cy="425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10DF2-FDA8-4DC1-B639-EB225D80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827C-3C66-4461-9607-09CDB345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Dynamic Mechanical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FDFF8-4617-4627-8B40-1357A6533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25" y="5159309"/>
            <a:ext cx="9723321" cy="8158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High strain tensile testing of neat resins for viscoelastic response and residual strains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06A4B06-475C-4EFD-AEBF-04ED6496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47" y="1991320"/>
            <a:ext cx="3268036" cy="282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EFE83214-AF05-455A-9E49-06E8FF440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186" y="1846500"/>
            <a:ext cx="4012684" cy="282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B20212-FEE6-4D41-B7C8-0680F4CAD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750" y="5219985"/>
            <a:ext cx="1394578" cy="1409414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2A839BD-17DC-4F2D-977D-5646F9724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773" y="1513499"/>
            <a:ext cx="3519487" cy="355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FE81C-0CCD-4BC8-A064-382026BA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67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946F-54C6-43A1-87E1-C8B664BA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Resin Varieties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5A4CD4-A45F-41E9-A4A8-C29D7CA4E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735728"/>
              </p:ext>
            </p:extLst>
          </p:nvPr>
        </p:nvGraphicFramePr>
        <p:xfrm>
          <a:off x="1635442" y="2210699"/>
          <a:ext cx="9085899" cy="2436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4764">
                  <a:extLst>
                    <a:ext uri="{9D8B030D-6E8A-4147-A177-3AD203B41FA5}">
                      <a16:colId xmlns:a16="http://schemas.microsoft.com/office/drawing/2014/main" val="1803551108"/>
                    </a:ext>
                  </a:extLst>
                </a:gridCol>
                <a:gridCol w="2050005">
                  <a:extLst>
                    <a:ext uri="{9D8B030D-6E8A-4147-A177-3AD203B41FA5}">
                      <a16:colId xmlns:a16="http://schemas.microsoft.com/office/drawing/2014/main" val="1563482658"/>
                    </a:ext>
                  </a:extLst>
                </a:gridCol>
                <a:gridCol w="3210565">
                  <a:extLst>
                    <a:ext uri="{9D8B030D-6E8A-4147-A177-3AD203B41FA5}">
                      <a16:colId xmlns:a16="http://schemas.microsoft.com/office/drawing/2014/main" val="1298609565"/>
                    </a:ext>
                  </a:extLst>
                </a:gridCol>
                <a:gridCol w="1712301">
                  <a:extLst>
                    <a:ext uri="{9D8B030D-6E8A-4147-A177-3AD203B41FA5}">
                      <a16:colId xmlns:a16="http://schemas.microsoft.com/office/drawing/2014/main" val="865032104"/>
                    </a:ext>
                  </a:extLst>
                </a:gridCol>
                <a:gridCol w="1498264">
                  <a:extLst>
                    <a:ext uri="{9D8B030D-6E8A-4147-A177-3AD203B41FA5}">
                      <a16:colId xmlns:a16="http://schemas.microsoft.com/office/drawing/2014/main" val="3249802530"/>
                    </a:ext>
                  </a:extLst>
                </a:gridCol>
              </a:tblGrid>
              <a:tr h="5163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#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Resin Identifier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Resin Description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Nanosilicate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Toughener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337371"/>
                  </a:ext>
                </a:extLst>
              </a:tr>
              <a:tr h="2581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F7C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Pure epoxy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7751631"/>
                  </a:ext>
                </a:extLst>
              </a:tr>
              <a:tr h="2581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F7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Epoxy with toughener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4175233"/>
                  </a:ext>
                </a:extLst>
              </a:tr>
              <a:tr h="5163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Epoxy (38% NS)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Epoxy with nano-silicates, no toughener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38%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4520993"/>
                  </a:ext>
                </a:extLst>
              </a:tr>
              <a:tr h="5163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F7 (10% NS)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Epoxy with toughener and nano-silicates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3069778"/>
                  </a:ext>
                </a:extLst>
              </a:tr>
              <a:tr h="2581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F6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Cyanate ester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N/A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N/A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02831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AE1BA9-ED1A-4E51-830B-BAAD5D62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5177790"/>
            <a:ext cx="10824411" cy="913448"/>
          </a:xfrm>
        </p:spPr>
        <p:txBody>
          <a:bodyPr/>
          <a:lstStyle/>
          <a:p>
            <a:r>
              <a:rPr lang="en-US" dirty="0"/>
              <a:t>Effect of </a:t>
            </a:r>
            <a:r>
              <a:rPr lang="en-US" dirty="0" err="1"/>
              <a:t>tougheners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500F1F-C181-4DB9-A213-3EA6C721B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20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CE08-2963-44DC-B7F9-3EA529B3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29" y="128121"/>
            <a:ext cx="10824411" cy="635557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14D63-8C5C-48FB-AF1E-24D64CC33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4742822"/>
            <a:ext cx="10824411" cy="1348416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Prony series models are effective for simple load cases. </a:t>
            </a:r>
            <a:r>
              <a:rPr lang="en-US" sz="1800" dirty="0"/>
              <a:t>Errors with complex load time histories (load-unload cycles)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All systems creep fast and creep a lot. </a:t>
            </a:r>
            <a:r>
              <a:rPr lang="en-US" sz="1800" dirty="0"/>
              <a:t>Significant creep in seconds to minutes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Significant residual (unrecovered plastic) strains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51A2515-2C9A-4FD9-8D95-C41B2E786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02" y="228600"/>
            <a:ext cx="6220553" cy="451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F681E07F-9EC7-4534-B64E-3E674305F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9" y="763678"/>
            <a:ext cx="5499700" cy="397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D910-4FDF-4E16-ACAA-DF4D8F0E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24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61F6-760E-47CF-A83B-AC770A3E9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Starshade to TRL5 (S5)</a:t>
            </a:r>
          </a:p>
        </p:txBody>
      </p:sp>
    </p:spTree>
    <p:extLst>
      <p:ext uri="{BB962C8B-B14F-4D97-AF65-F5344CB8AC3E}">
        <p14:creationId xmlns:p14="http://schemas.microsoft.com/office/powerpoint/2010/main" val="789786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C73B-7984-4266-B13F-D696A453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228601"/>
            <a:ext cx="10824411" cy="1134373"/>
          </a:xfrm>
        </p:spPr>
        <p:txBody>
          <a:bodyPr/>
          <a:lstStyle/>
          <a:p>
            <a:r>
              <a:rPr lang="en-US"/>
              <a:t>Addressing Key Technology Gaps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C0C25-4D6D-4644-9E12-C3BA2A4AF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90" y="1486401"/>
            <a:ext cx="5566610" cy="4604837"/>
          </a:xfrm>
        </p:spPr>
        <p:txBody>
          <a:bodyPr/>
          <a:lstStyle/>
          <a:p>
            <a:r>
              <a:rPr lang="en-US" dirty="0" err="1"/>
              <a:t>Opterus</a:t>
            </a:r>
            <a:r>
              <a:rPr lang="en-US" dirty="0"/>
              <a:t> will address Deployment Accuracy and Shape Stability</a:t>
            </a:r>
          </a:p>
          <a:p>
            <a:pPr lvl="1"/>
            <a:r>
              <a:rPr lang="en-US" dirty="0"/>
              <a:t>Combined test/ analysis approach proposed</a:t>
            </a:r>
          </a:p>
          <a:p>
            <a:pPr lvl="1"/>
            <a:r>
              <a:rPr lang="en-US" dirty="0"/>
              <a:t>Targeting estimates on short/ long term </a:t>
            </a:r>
            <a:r>
              <a:rPr lang="en-US" dirty="0" err="1"/>
              <a:t>Starshade</a:t>
            </a:r>
            <a:r>
              <a:rPr lang="en-US" dirty="0"/>
              <a:t> Petal dimensional stability </a:t>
            </a:r>
          </a:p>
          <a:p>
            <a:pPr lvl="1"/>
            <a:r>
              <a:rPr lang="en-US" dirty="0"/>
              <a:t>Petal dimensional stability tied to composite material stability (edge, battens &amp; longerons)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BF0781-5A08-409D-A4C4-4DA9220C178C}"/>
              </a:ext>
            </a:extLst>
          </p:cNvPr>
          <p:cNvGrpSpPr/>
          <p:nvPr/>
        </p:nvGrpSpPr>
        <p:grpSpPr>
          <a:xfrm>
            <a:off x="6096000" y="1362974"/>
            <a:ext cx="5938526" cy="4911208"/>
            <a:chOff x="6096000" y="1362974"/>
            <a:chExt cx="5938526" cy="49112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B34722-0403-4FCB-BCB0-8C821A7F9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1362974"/>
              <a:ext cx="5938526" cy="4430598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BC9DAEEA-5BB8-4EEE-864E-4D2E8FF16D75}"/>
                </a:ext>
              </a:extLst>
            </p:cNvPr>
            <p:cNvSpPr txBox="1">
              <a:spLocks/>
            </p:cNvSpPr>
            <p:nvPr/>
          </p:nvSpPr>
          <p:spPr>
            <a:xfrm>
              <a:off x="7327871" y="5793572"/>
              <a:ext cx="3474784" cy="4806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38125" indent="-23812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14350" indent="-223838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SzPct val="80000"/>
                <a:buFont typeface="Courier New" panose="02070309020205020404" pitchFamily="49" charset="0"/>
                <a:buChar char="o"/>
                <a:tabLst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698500" indent="-1841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§"/>
                <a:tabLst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15988" indent="-2270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Ø"/>
                <a:tabLst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7763" indent="-2270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ü"/>
                <a:tabLst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/>
                <a:t>* From </a:t>
              </a:r>
              <a:r>
                <a:rPr lang="en-US" sz="1400" dirty="0" err="1"/>
                <a:t>Starshade</a:t>
              </a:r>
              <a:r>
                <a:rPr lang="en-US" sz="1400" dirty="0"/>
                <a:t> to TRL5 (S5) TDP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64CB-F4F0-4E43-9D19-F5D5D49CA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86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C1CE9-32BA-4187-B73F-C3AF79C6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Budget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C6546-5C57-46A4-8DE4-06D605862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1486401"/>
            <a:ext cx="4372549" cy="4604837"/>
          </a:xfrm>
        </p:spPr>
        <p:txBody>
          <a:bodyPr>
            <a:normAutofit/>
          </a:bodyPr>
          <a:lstStyle/>
          <a:p>
            <a:r>
              <a:rPr lang="en-US" dirty="0"/>
              <a:t>This work addresses </a:t>
            </a:r>
            <a:r>
              <a:rPr lang="en-US" dirty="0" err="1"/>
              <a:t>Starshade</a:t>
            </a:r>
            <a:r>
              <a:rPr lang="en-US" dirty="0"/>
              <a:t> error budget items in light blue</a:t>
            </a:r>
          </a:p>
          <a:p>
            <a:pPr lvl="1"/>
            <a:r>
              <a:rPr lang="en-US" dirty="0"/>
              <a:t>Petal Shape</a:t>
            </a:r>
          </a:p>
          <a:p>
            <a:pPr lvl="2"/>
            <a:r>
              <a:rPr lang="en-US" dirty="0"/>
              <a:t>KPP 5 (≤ ± 70 µm)</a:t>
            </a:r>
          </a:p>
          <a:p>
            <a:pPr lvl="2"/>
            <a:r>
              <a:rPr lang="en-US" dirty="0"/>
              <a:t>KPP 6 (≤ ± 80 µm)</a:t>
            </a:r>
          </a:p>
          <a:p>
            <a:r>
              <a:rPr lang="en-US" dirty="0"/>
              <a:t>Pre-launch/ on-orbit shape stability are relevant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0A7862-4D7C-4572-A070-D68CCED780AE}"/>
              </a:ext>
            </a:extLst>
          </p:cNvPr>
          <p:cNvGrpSpPr/>
          <p:nvPr/>
        </p:nvGrpSpPr>
        <p:grpSpPr>
          <a:xfrm>
            <a:off x="4901938" y="1370044"/>
            <a:ext cx="7020001" cy="4961499"/>
            <a:chOff x="4901938" y="1370044"/>
            <a:chExt cx="7020001" cy="49614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228F12-F774-4077-AD90-F49AA093C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1938" y="1370044"/>
              <a:ext cx="7020001" cy="4505001"/>
            </a:xfrm>
            <a:prstGeom prst="rect">
              <a:avLst/>
            </a:prstGeom>
          </p:spPr>
        </p:pic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60C8FD0C-9783-4546-ACEC-5CD84A5F4282}"/>
                </a:ext>
              </a:extLst>
            </p:cNvPr>
            <p:cNvSpPr txBox="1">
              <a:spLocks/>
            </p:cNvSpPr>
            <p:nvPr/>
          </p:nvSpPr>
          <p:spPr>
            <a:xfrm>
              <a:off x="6674546" y="5850933"/>
              <a:ext cx="3474784" cy="4806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38125" indent="-23812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14350" indent="-223838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SzPct val="80000"/>
                <a:buFont typeface="Courier New" panose="02070309020205020404" pitchFamily="49" charset="0"/>
                <a:buChar char="o"/>
                <a:tabLst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698500" indent="-1841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§"/>
                <a:tabLst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15988" indent="-2270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Ø"/>
                <a:tabLst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7763" indent="-2270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ü"/>
                <a:tabLst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/>
                <a:t>* From </a:t>
              </a:r>
              <a:r>
                <a:rPr lang="en-US" sz="1400" dirty="0" err="1"/>
                <a:t>Starshade</a:t>
              </a:r>
              <a:r>
                <a:rPr lang="en-US" sz="1400" dirty="0"/>
                <a:t> to TRL5 (S5) TDP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1CB9C-58C4-42E4-B8B2-6A1EB837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220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0B84E-DA25-4E73-88E4-5325653AD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Scope – Guiding Material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19125-8F3D-4193-8236-0A0721E45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1486401"/>
            <a:ext cx="11386091" cy="4604837"/>
          </a:xfrm>
        </p:spPr>
        <p:txBody>
          <a:bodyPr/>
          <a:lstStyle/>
          <a:p>
            <a:r>
              <a:rPr lang="en-US" dirty="0"/>
              <a:t>The proposed work will support materials selection for the Petal subsystem prior to full-scale fabrication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Multiple resin variants will be evaluated relative to Petal dimensional stability under stowed-stress/ on-orbit thermal conditions via:</a:t>
            </a:r>
          </a:p>
          <a:p>
            <a:pPr marL="747712" lvl="1" indent="-457200">
              <a:buFont typeface="+mj-lt"/>
              <a:buAutoNum type="arabicPeriod"/>
            </a:pPr>
            <a:r>
              <a:rPr lang="en-US" dirty="0"/>
              <a:t>Preliminary, comparative Petal edge analyses</a:t>
            </a:r>
          </a:p>
          <a:p>
            <a:pPr marL="747712" lvl="1" indent="-457200">
              <a:buFont typeface="+mj-lt"/>
              <a:buAutoNum type="arabicPeriod"/>
            </a:pPr>
            <a:r>
              <a:rPr lang="en-US" dirty="0"/>
              <a:t>Coupon-level resin testing </a:t>
            </a:r>
          </a:p>
          <a:p>
            <a:pPr marL="747712" lvl="1" indent="-457200">
              <a:buFont typeface="+mj-lt"/>
              <a:buAutoNum type="arabicPeriod"/>
            </a:pPr>
            <a:r>
              <a:rPr lang="en-US" dirty="0"/>
              <a:t>Full Petal analyses using test validated resin properties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A2AE1-FA99-4DD8-B0E6-AF8B789D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87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29FAD-77FA-4E18-86F2-ADE8C5C1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Preliminary Petal Edge 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AA900-0888-49D2-9346-DC9ECDAE9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90" y="1486401"/>
            <a:ext cx="5334082" cy="46048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Targeting initial analytical comparison of creep deformations under stow/ bending loads</a:t>
            </a:r>
          </a:p>
          <a:p>
            <a:r>
              <a:rPr lang="en-US" dirty="0"/>
              <a:t>Five resin variants for comparison:</a:t>
            </a:r>
          </a:p>
          <a:p>
            <a:pPr lvl="1"/>
            <a:r>
              <a:rPr lang="en-US" dirty="0"/>
              <a:t>Pure epoxy</a:t>
            </a:r>
          </a:p>
          <a:p>
            <a:pPr lvl="1"/>
            <a:r>
              <a:rPr lang="en-US" dirty="0"/>
              <a:t>Epoxy w/ </a:t>
            </a:r>
            <a:r>
              <a:rPr lang="en-US" dirty="0" err="1"/>
              <a:t>toughener</a:t>
            </a:r>
            <a:endParaRPr lang="en-US" dirty="0"/>
          </a:p>
          <a:p>
            <a:pPr lvl="1"/>
            <a:r>
              <a:rPr lang="en-US" dirty="0"/>
              <a:t>Epoxy w/ nano-silicates </a:t>
            </a:r>
          </a:p>
          <a:p>
            <a:pPr lvl="1"/>
            <a:r>
              <a:rPr lang="en-US" dirty="0"/>
              <a:t>Epoxy w/ </a:t>
            </a:r>
            <a:r>
              <a:rPr lang="en-US" dirty="0" err="1"/>
              <a:t>toughener</a:t>
            </a:r>
            <a:r>
              <a:rPr lang="en-US" dirty="0"/>
              <a:t> and nano-silicates</a:t>
            </a:r>
          </a:p>
          <a:p>
            <a:pPr lvl="1"/>
            <a:r>
              <a:rPr lang="en-US" dirty="0"/>
              <a:t>Cyanate Ester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E765A4-905E-4918-8EA7-20417ABC8EED}"/>
              </a:ext>
            </a:extLst>
          </p:cNvPr>
          <p:cNvGrpSpPr/>
          <p:nvPr/>
        </p:nvGrpSpPr>
        <p:grpSpPr>
          <a:xfrm>
            <a:off x="5234639" y="2423687"/>
            <a:ext cx="6608569" cy="2814962"/>
            <a:chOff x="5234639" y="2423687"/>
            <a:chExt cx="6608569" cy="28149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0536A5-89EB-494D-AB5F-9200AD17FB66}"/>
                </a:ext>
              </a:extLst>
            </p:cNvPr>
            <p:cNvGrpSpPr/>
            <p:nvPr/>
          </p:nvGrpSpPr>
          <p:grpSpPr>
            <a:xfrm>
              <a:off x="5234639" y="2423687"/>
              <a:ext cx="6608569" cy="2210925"/>
              <a:chOff x="5234639" y="2423687"/>
              <a:chExt cx="6608569" cy="221092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9AFEEB9-F2C7-43A4-B9A7-C3AB02E35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34639" y="3067051"/>
                <a:ext cx="6608569" cy="1567561"/>
              </a:xfrm>
              <a:prstGeom prst="rect">
                <a:avLst/>
              </a:prstGeom>
            </p:spPr>
          </p:pic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3E4570B-AFD1-4BF2-971E-9484368B75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6464" y="2423687"/>
                <a:ext cx="6124917" cy="5199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38125" indent="-238125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tabLst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223838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SzPct val="80000"/>
                  <a:buFont typeface="Courier New" panose="02070309020205020404" pitchFamily="49" charset="0"/>
                  <a:buChar char="o"/>
                  <a:tabLst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698500" indent="-1841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200"/>
                  </a:spcAft>
                  <a:buSzPct val="80000"/>
                  <a:buFont typeface="Wingdings" pitchFamily="2" charset="2"/>
                  <a:buChar char="§"/>
                  <a:tabLst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915988" indent="-22701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200"/>
                  </a:spcAft>
                  <a:buSzPct val="80000"/>
                  <a:buFont typeface="Wingdings" pitchFamily="2" charset="2"/>
                  <a:buChar char="Ø"/>
                  <a:tabLst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147763" indent="-22701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200"/>
                  </a:spcAft>
                  <a:buSzPct val="80000"/>
                  <a:buFont typeface="Wingdings" pitchFamily="2" charset="2"/>
                  <a:buChar char="ü"/>
                  <a:tabLst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b="1" dirty="0"/>
                  <a:t>Petal Edge Assembly (Prototype) </a:t>
                </a:r>
              </a:p>
            </p:txBody>
          </p:sp>
        </p:grp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43C6C49E-A163-4DA9-9947-1641EAC2F152}"/>
                </a:ext>
              </a:extLst>
            </p:cNvPr>
            <p:cNvSpPr txBox="1">
              <a:spLocks/>
            </p:cNvSpPr>
            <p:nvPr/>
          </p:nvSpPr>
          <p:spPr>
            <a:xfrm>
              <a:off x="6801531" y="4758039"/>
              <a:ext cx="3474784" cy="4806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38125" indent="-23812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14350" indent="-223838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SzPct val="80000"/>
                <a:buFont typeface="Courier New" panose="02070309020205020404" pitchFamily="49" charset="0"/>
                <a:buChar char="o"/>
                <a:tabLst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698500" indent="-1841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§"/>
                <a:tabLst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15988" indent="-2270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Ø"/>
                <a:tabLst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7763" indent="-2270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ü"/>
                <a:tabLst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/>
                <a:t>* From 2019 Optical Edge SPIE Paper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D5A83-260D-4375-9591-5ED7E97D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64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BA6D5-ECBE-41CE-9C3A-741E6509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Deployable Spacecraft Structures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96BF78C7-D848-415D-A889-D020C6076285}"/>
              </a:ext>
            </a:extLst>
          </p:cNvPr>
          <p:cNvSpPr/>
          <p:nvPr/>
        </p:nvSpPr>
        <p:spPr>
          <a:xfrm>
            <a:off x="2599149" y="3144627"/>
            <a:ext cx="1234912" cy="1027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55ABF9-0B35-4032-BBD4-347F0EDA880F}"/>
              </a:ext>
            </a:extLst>
          </p:cNvPr>
          <p:cNvSpPr txBox="1"/>
          <p:nvPr/>
        </p:nvSpPr>
        <p:spPr>
          <a:xfrm>
            <a:off x="247840" y="5217188"/>
            <a:ext cx="2201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1U CubeSat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(10cm cube)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8A3FDE-6236-42FA-90A4-27CF09059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218"/>
          <a:stretch/>
        </p:blipFill>
        <p:spPr>
          <a:xfrm>
            <a:off x="322965" y="2392294"/>
            <a:ext cx="2201059" cy="2852751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A6223-8A03-4793-9761-6CF49D7D8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63"/>
          <a:stretch/>
        </p:blipFill>
        <p:spPr>
          <a:xfrm>
            <a:off x="3891139" y="1362974"/>
            <a:ext cx="8161201" cy="4590827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B6B928-6B14-481F-BC4F-B657A2022102}"/>
              </a:ext>
            </a:extLst>
          </p:cNvPr>
          <p:cNvSpPr txBox="1"/>
          <p:nvPr/>
        </p:nvSpPr>
        <p:spPr>
          <a:xfrm>
            <a:off x="3891138" y="5643822"/>
            <a:ext cx="8161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100 cm Diffractive Telescope (AFRL/USAFA </a:t>
            </a:r>
            <a:r>
              <a:rPr lang="en-US" sz="1600" dirty="0" err="1">
                <a:solidFill>
                  <a:schemeClr val="bg1"/>
                </a:solidFill>
              </a:rPr>
              <a:t>FalconSat</a:t>
            </a:r>
            <a:r>
              <a:rPr lang="en-US" sz="1600" dirty="0">
                <a:solidFill>
                  <a:schemeClr val="bg1"/>
                </a:solidFill>
              </a:rPr>
              <a:t>/DARPA </a:t>
            </a:r>
            <a:r>
              <a:rPr lang="en-US" sz="1600" dirty="0" err="1">
                <a:solidFill>
                  <a:schemeClr val="bg1"/>
                </a:solidFill>
              </a:rPr>
              <a:t>Moire</a:t>
            </a:r>
            <a:r>
              <a:rPr lang="en-US" sz="1600" dirty="0">
                <a:solidFill>
                  <a:schemeClr val="bg1"/>
                </a:solidFill>
              </a:rPr>
              <a:t> Co-Program)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640BF-2713-4CDC-9A23-4173ADE9B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55" y="5954034"/>
            <a:ext cx="2356460" cy="9425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209972-709F-4F69-A4B4-2D2D319D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5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ABD2-EBE0-4931-8266-B575185EB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Coupon Level Resin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C1759-1651-4699-AA35-F3AE977ED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Coupon level tests required to assess resin dimensional stability </a:t>
            </a:r>
          </a:p>
          <a:p>
            <a:pPr lvl="1"/>
            <a:r>
              <a:rPr lang="en-US" dirty="0"/>
              <a:t>Thermal </a:t>
            </a:r>
          </a:p>
          <a:p>
            <a:pPr lvl="1"/>
            <a:r>
              <a:rPr lang="en-US" dirty="0"/>
              <a:t>Hygroscopic </a:t>
            </a:r>
          </a:p>
          <a:p>
            <a:pPr lvl="1"/>
            <a:r>
              <a:rPr lang="en-US" dirty="0"/>
              <a:t>Physical aging </a:t>
            </a:r>
          </a:p>
          <a:p>
            <a:r>
              <a:rPr lang="en-US" dirty="0"/>
              <a:t>Coupons exposed to controlled environments, subjected to relevant stow/ bending loads</a:t>
            </a:r>
          </a:p>
          <a:p>
            <a:r>
              <a:rPr lang="en-US" dirty="0"/>
              <a:t>Coupons will be modeled to predict behavior</a:t>
            </a:r>
          </a:p>
          <a:p>
            <a:r>
              <a:rPr lang="en-US" dirty="0"/>
              <a:t>Constitutive model parameters adjusted to match test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1D366-673B-45EE-8D7F-E6C8E4B8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913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57FE-DF36-4720-B00B-97611A55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Petal 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5068D-07DA-49D7-B4F5-251EDD1D6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91" y="1486401"/>
            <a:ext cx="6455871" cy="4604837"/>
          </a:xfrm>
        </p:spPr>
        <p:txBody>
          <a:bodyPr>
            <a:normAutofit fontScale="92500"/>
          </a:bodyPr>
          <a:lstStyle/>
          <a:p>
            <a:r>
              <a:rPr lang="en-US" dirty="0"/>
              <a:t>Targeting predictions of viscoelastic deformations in composite/ bonded elements</a:t>
            </a:r>
          </a:p>
          <a:p>
            <a:pPr lvl="1"/>
            <a:r>
              <a:rPr lang="en-US" dirty="0"/>
              <a:t>Petal edge, Petal width battens and full Petal</a:t>
            </a:r>
          </a:p>
          <a:p>
            <a:pPr lvl="1"/>
            <a:r>
              <a:rPr lang="en-US" dirty="0"/>
              <a:t>Incorporating discretely modeled fiber/ matrix materials</a:t>
            </a:r>
          </a:p>
          <a:p>
            <a:pPr lvl="1"/>
            <a:r>
              <a:rPr lang="en-US" dirty="0"/>
              <a:t>Leveraging test validated material properties</a:t>
            </a:r>
          </a:p>
          <a:p>
            <a:r>
              <a:rPr lang="en-US" dirty="0"/>
              <a:t>Factors impacting dimensional stability</a:t>
            </a:r>
          </a:p>
          <a:p>
            <a:pPr lvl="1"/>
            <a:r>
              <a:rPr lang="en-US" dirty="0"/>
              <a:t>Long term roll stowage</a:t>
            </a:r>
          </a:p>
          <a:p>
            <a:pPr lvl="1"/>
            <a:r>
              <a:rPr lang="en-US" dirty="0"/>
              <a:t>Hygroscopic deformations </a:t>
            </a:r>
          </a:p>
          <a:p>
            <a:pPr lvl="1"/>
            <a:r>
              <a:rPr lang="en-US" dirty="0"/>
              <a:t>Thermal deformations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F19ED2-BB34-4DEB-A644-BBF6C8E53E69}"/>
              </a:ext>
            </a:extLst>
          </p:cNvPr>
          <p:cNvGrpSpPr/>
          <p:nvPr/>
        </p:nvGrpSpPr>
        <p:grpSpPr>
          <a:xfrm>
            <a:off x="6872140" y="1866348"/>
            <a:ext cx="5118046" cy="4079467"/>
            <a:chOff x="6872140" y="1866348"/>
            <a:chExt cx="5118046" cy="4079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C74C8E-8A8E-44BD-B1E0-88D927A4D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2140" y="1866348"/>
              <a:ext cx="5118046" cy="3598857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AAC6573-224B-44CE-BF66-04096A22362A}"/>
                </a:ext>
              </a:extLst>
            </p:cNvPr>
            <p:cNvSpPr txBox="1">
              <a:spLocks/>
            </p:cNvSpPr>
            <p:nvPr/>
          </p:nvSpPr>
          <p:spPr>
            <a:xfrm>
              <a:off x="7446744" y="5465205"/>
              <a:ext cx="3968838" cy="4806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38125" indent="-23812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14350" indent="-223838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SzPct val="80000"/>
                <a:buFont typeface="Courier New" panose="02070309020205020404" pitchFamily="49" charset="0"/>
                <a:buChar char="o"/>
                <a:tabLst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698500" indent="-1841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§"/>
                <a:tabLst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15988" indent="-2270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Ø"/>
                <a:tabLst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7763" indent="-2270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80000"/>
                <a:buFont typeface="Wingdings" pitchFamily="2" charset="2"/>
                <a:buChar char="ü"/>
                <a:tabLst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/>
                <a:t>* From 2019 Optical Edge SPIE presentation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91A5-9EE5-4271-BBCB-34B4B624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64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15FD-DD79-415A-9156-FC1D1A8B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232C1-FE4C-4AD1-A35D-B566C1666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628775"/>
            <a:ext cx="11925300" cy="36004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87767D-83DC-422E-8DAE-A29DEE95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615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805619-DE67-004F-A88E-43E596935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9124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Deployable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Spacecraft Structures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A4F8C18-D71C-B84F-90BD-C070AD2EF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6" y="3922936"/>
            <a:ext cx="8787161" cy="481741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Big Gains for Small Spacecraft </a:t>
            </a:r>
            <a:r>
              <a:rPr lang="en-US" sz="2800" b="1" baseline="30000" dirty="0">
                <a:latin typeface="Arial Black" panose="020B0604020202020204" pitchFamily="34" charset="0"/>
                <a:cs typeface="Arial Black" panose="020B0604020202020204" pitchFamily="34" charset="0"/>
              </a:rPr>
              <a:t>TM</a:t>
            </a:r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446FDA-5552-164D-972A-0EF9E5D4B07A}"/>
              </a:ext>
            </a:extLst>
          </p:cNvPr>
          <p:cNvCxnSpPr>
            <a:cxnSpLocks/>
          </p:cNvCxnSpPr>
          <p:nvPr/>
        </p:nvCxnSpPr>
        <p:spPr>
          <a:xfrm>
            <a:off x="-37904" y="3829851"/>
            <a:ext cx="12229901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3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B5F9FF-7332-F748-972A-AACE6CBE762A}"/>
              </a:ext>
            </a:extLst>
          </p:cNvPr>
          <p:cNvSpPr txBox="1"/>
          <p:nvPr/>
        </p:nvSpPr>
        <p:spPr>
          <a:xfrm>
            <a:off x="1524000" y="5587906"/>
            <a:ext cx="4678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Thomas Murphey, PhD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2000" spc="300" dirty="0">
                <a:solidFill>
                  <a:schemeClr val="bg1"/>
                </a:solidFill>
              </a:rPr>
              <a:t>tmurphey@opterusrd.com</a:t>
            </a:r>
            <a:br>
              <a:rPr lang="en-US" sz="2000" spc="300" dirty="0">
                <a:solidFill>
                  <a:schemeClr val="bg1"/>
                </a:solidFill>
              </a:rPr>
            </a:br>
            <a:r>
              <a:rPr lang="en-US" sz="2000" spc="300" dirty="0">
                <a:solidFill>
                  <a:schemeClr val="bg1"/>
                </a:solidFill>
              </a:rPr>
              <a:t>(505) 250-3006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52EAC-B2A3-4A95-B210-FC231DE318E1}"/>
              </a:ext>
            </a:extLst>
          </p:cNvPr>
          <p:cNvSpPr txBox="1"/>
          <p:nvPr/>
        </p:nvSpPr>
        <p:spPr>
          <a:xfrm>
            <a:off x="6202841" y="5587906"/>
            <a:ext cx="4678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Patrick Rodriguez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2000" b="1" spc="300" dirty="0">
                <a:solidFill>
                  <a:schemeClr val="bg1"/>
                </a:solidFill>
              </a:rPr>
              <a:t>patrick</a:t>
            </a:r>
            <a:r>
              <a:rPr lang="en-US" sz="2000" spc="300" dirty="0">
                <a:solidFill>
                  <a:schemeClr val="bg1"/>
                </a:solidFill>
              </a:rPr>
              <a:t>@opterusrd.com</a:t>
            </a:r>
            <a:br>
              <a:rPr lang="en-US" sz="2000" spc="300" dirty="0">
                <a:solidFill>
                  <a:schemeClr val="bg1"/>
                </a:solidFill>
              </a:rPr>
            </a:br>
            <a:r>
              <a:rPr lang="en-US" sz="2000" spc="300" dirty="0">
                <a:solidFill>
                  <a:schemeClr val="bg1"/>
                </a:solidFill>
              </a:rPr>
              <a:t>(505) 795-3896</a:t>
            </a:r>
          </a:p>
        </p:txBody>
      </p:sp>
    </p:spTree>
    <p:extLst>
      <p:ext uri="{BB962C8B-B14F-4D97-AF65-F5344CB8AC3E}">
        <p14:creationId xmlns:p14="http://schemas.microsoft.com/office/powerpoint/2010/main" val="278834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BA6D5-ECBE-41CE-9C3A-741E6509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Technology Areas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8025E76-FF68-BF47-8E85-9BEB97637BDC}"/>
              </a:ext>
            </a:extLst>
          </p:cNvPr>
          <p:cNvGrpSpPr/>
          <p:nvPr/>
        </p:nvGrpSpPr>
        <p:grpSpPr>
          <a:xfrm>
            <a:off x="470014" y="1411770"/>
            <a:ext cx="3684073" cy="4737114"/>
            <a:chOff x="470014" y="1411770"/>
            <a:chExt cx="3684073" cy="473711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ADDDD-6A09-489D-B0AA-551CBD7E848D}"/>
                </a:ext>
              </a:extLst>
            </p:cNvPr>
            <p:cNvSpPr txBox="1"/>
            <p:nvPr/>
          </p:nvSpPr>
          <p:spPr>
            <a:xfrm>
              <a:off x="1069418" y="1411770"/>
              <a:ext cx="2597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Booms and Hinges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15E5A7-76EF-4FAE-BCDA-199AC83AD7F3}"/>
                </a:ext>
              </a:extLst>
            </p:cNvPr>
            <p:cNvSpPr txBox="1"/>
            <p:nvPr/>
          </p:nvSpPr>
          <p:spPr>
            <a:xfrm>
              <a:off x="470014" y="5194777"/>
              <a:ext cx="36840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TRL 5-9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Flight Heritage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100% Success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25AE88-0759-476A-830A-686E6C0314BC}"/>
                </a:ext>
              </a:extLst>
            </p:cNvPr>
            <p:cNvGrpSpPr/>
            <p:nvPr/>
          </p:nvGrpSpPr>
          <p:grpSpPr>
            <a:xfrm>
              <a:off x="1069419" y="1875873"/>
              <a:ext cx="2597909" cy="3264763"/>
              <a:chOff x="191219" y="1764953"/>
              <a:chExt cx="2944796" cy="370069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8E88D1D-4AF5-4E80-B420-AD0B9FBECA67}"/>
                  </a:ext>
                </a:extLst>
              </p:cNvPr>
              <p:cNvGrpSpPr/>
              <p:nvPr/>
            </p:nvGrpSpPr>
            <p:grpSpPr>
              <a:xfrm>
                <a:off x="191219" y="1764953"/>
                <a:ext cx="2944796" cy="2319662"/>
                <a:chOff x="427839" y="2373650"/>
                <a:chExt cx="2944796" cy="2319662"/>
              </a:xfrm>
            </p:grpSpPr>
            <p:pic>
              <p:nvPicPr>
                <p:cNvPr id="20" name="Picture 19" descr="A picture containing indoor, wall, floor&#10;&#10;Description automatically generated">
                  <a:extLst>
                    <a:ext uri="{FF2B5EF4-FFF2-40B4-BE49-F238E27FC236}">
                      <a16:creationId xmlns:a16="http://schemas.microsoft.com/office/drawing/2014/main" id="{994E0197-999F-4383-8709-E1C83FC5A2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509" b="4959"/>
                <a:stretch/>
              </p:blipFill>
              <p:spPr>
                <a:xfrm>
                  <a:off x="427839" y="2373650"/>
                  <a:ext cx="2944796" cy="2319662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hand holding a cell phone&#10;&#10;Description automatically generated">
                  <a:extLst>
                    <a:ext uri="{FF2B5EF4-FFF2-40B4-BE49-F238E27FC236}">
                      <a16:creationId xmlns:a16="http://schemas.microsoft.com/office/drawing/2014/main" id="{139B2FBC-44A1-452E-BF67-30B4B2BD66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736" t="40613" r="28471" b="24886"/>
                <a:stretch/>
              </p:blipFill>
              <p:spPr>
                <a:xfrm>
                  <a:off x="2003372" y="2384394"/>
                  <a:ext cx="1369263" cy="1317969"/>
                </a:xfrm>
                <a:prstGeom prst="rect">
                  <a:avLst/>
                </a:prstGeom>
              </p:spPr>
            </p:pic>
          </p:grp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DB6154D-CCBC-4408-B969-6671BA75C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219" y="4189385"/>
                <a:ext cx="2944796" cy="127626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A3ABF25-FF4B-44F2-9D66-C4F4B8135A32}"/>
              </a:ext>
            </a:extLst>
          </p:cNvPr>
          <p:cNvSpPr txBox="1"/>
          <p:nvPr/>
        </p:nvSpPr>
        <p:spPr>
          <a:xfrm>
            <a:off x="3318574" y="6145127"/>
            <a:ext cx="555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</a:rPr>
              <a:t>Multiple patents in process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BBCBB1D-0606-C345-9AA5-D590C57D2FB2}"/>
              </a:ext>
            </a:extLst>
          </p:cNvPr>
          <p:cNvGrpSpPr/>
          <p:nvPr/>
        </p:nvGrpSpPr>
        <p:grpSpPr>
          <a:xfrm>
            <a:off x="4213479" y="1411770"/>
            <a:ext cx="3730568" cy="4460115"/>
            <a:chOff x="4213479" y="1411770"/>
            <a:chExt cx="3730568" cy="446011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0990D1E-7FA5-7E49-A5DC-B8592060DCFA}"/>
                </a:ext>
              </a:extLst>
            </p:cNvPr>
            <p:cNvGrpSpPr/>
            <p:nvPr/>
          </p:nvGrpSpPr>
          <p:grpSpPr>
            <a:xfrm>
              <a:off x="4213479" y="1411770"/>
              <a:ext cx="3730568" cy="4460115"/>
              <a:chOff x="4213479" y="1411770"/>
              <a:chExt cx="3730568" cy="44601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D340BF-48D1-4A8F-AE8F-C8676AA674C3}"/>
                  </a:ext>
                </a:extLst>
              </p:cNvPr>
              <p:cNvSpPr txBox="1"/>
              <p:nvPr/>
            </p:nvSpPr>
            <p:spPr>
              <a:xfrm>
                <a:off x="4769929" y="1411770"/>
                <a:ext cx="26521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Solar Array Structures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9600AEF-AC7D-4F03-A24E-813BA46B9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313409">
                <a:off x="4862586" y="2211032"/>
                <a:ext cx="2466828" cy="81305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7A90769-08AC-40BE-BF65-56ABBBFAF1CD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023408" y="3640415"/>
                <a:ext cx="2145185" cy="14904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10508D-1032-410F-A84B-1B2D0DE57E06}"/>
                  </a:ext>
                </a:extLst>
              </p:cNvPr>
              <p:cNvSpPr txBox="1"/>
              <p:nvPr/>
            </p:nvSpPr>
            <p:spPr>
              <a:xfrm>
                <a:off x="4213479" y="5194777"/>
                <a:ext cx="373056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TRL 4-5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Key partnerships established</a:t>
                </a:r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EE3DD4A-8311-D34A-B86E-A074B30535CC}"/>
                </a:ext>
              </a:extLst>
            </p:cNvPr>
            <p:cNvCxnSpPr>
              <a:cxnSpLocks/>
            </p:cNvCxnSpPr>
            <p:nvPr/>
          </p:nvCxnSpPr>
          <p:spPr>
            <a:xfrm>
              <a:off x="4219545" y="1586015"/>
              <a:ext cx="0" cy="4269651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5934D01-1A2F-AD41-BB18-382AEA29D72B}"/>
              </a:ext>
            </a:extLst>
          </p:cNvPr>
          <p:cNvGrpSpPr/>
          <p:nvPr/>
        </p:nvGrpSpPr>
        <p:grpSpPr>
          <a:xfrm>
            <a:off x="7944053" y="1411770"/>
            <a:ext cx="3274758" cy="4533106"/>
            <a:chOff x="7944053" y="1411770"/>
            <a:chExt cx="3274758" cy="45331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38A1B5-ED41-45B7-A2F3-AC8072A4BC10}"/>
                </a:ext>
              </a:extLst>
            </p:cNvPr>
            <p:cNvSpPr txBox="1"/>
            <p:nvPr/>
          </p:nvSpPr>
          <p:spPr>
            <a:xfrm>
              <a:off x="8290706" y="1411770"/>
              <a:ext cx="2928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Antennas, Phased Arrays and Reflectors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83B331-0664-49F2-8C4B-C7072A0ACC57}"/>
                </a:ext>
              </a:extLst>
            </p:cNvPr>
            <p:cNvSpPr txBox="1"/>
            <p:nvPr/>
          </p:nvSpPr>
          <p:spPr>
            <a:xfrm>
              <a:off x="8290706" y="5194777"/>
              <a:ext cx="292810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TRL 2-4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Key features demonstrated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6E7606C-D0DB-1E4C-BED8-F1A1C1755227}"/>
                </a:ext>
              </a:extLst>
            </p:cNvPr>
            <p:cNvGrpSpPr/>
            <p:nvPr/>
          </p:nvGrpSpPr>
          <p:grpSpPr>
            <a:xfrm>
              <a:off x="8862409" y="2172203"/>
              <a:ext cx="1784698" cy="1318912"/>
              <a:chOff x="8796390" y="2090558"/>
              <a:chExt cx="1784698" cy="131891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0F8682D-6B68-429F-8100-8750DFBCB9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723" b="-5723"/>
              <a:stretch/>
            </p:blipFill>
            <p:spPr>
              <a:xfrm>
                <a:off x="8796390" y="2090558"/>
                <a:ext cx="1784698" cy="1204701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AF0A31B-AFF4-4E61-966B-540503655344}"/>
                  </a:ext>
                </a:extLst>
              </p:cNvPr>
              <p:cNvSpPr txBox="1"/>
              <p:nvPr/>
            </p:nvSpPr>
            <p:spPr>
              <a:xfrm>
                <a:off x="8796390" y="3117082"/>
                <a:ext cx="1784698" cy="29238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chemeClr val="bg1"/>
                    </a:solidFill>
                  </a:rPr>
                  <a:t>Not OPTERUS Tech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6555DC-8C26-7449-8E2B-555CB404C49E}"/>
                </a:ext>
              </a:extLst>
            </p:cNvPr>
            <p:cNvGrpSpPr/>
            <p:nvPr/>
          </p:nvGrpSpPr>
          <p:grpSpPr>
            <a:xfrm>
              <a:off x="8872155" y="3648995"/>
              <a:ext cx="1765206" cy="1490472"/>
              <a:chOff x="8815883" y="3616088"/>
              <a:chExt cx="1765206" cy="14904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6B7BB15-D84C-4FA0-90FB-F7F3BE3ED8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250" b="1904"/>
              <a:stretch/>
            </p:blipFill>
            <p:spPr>
              <a:xfrm>
                <a:off x="8815883" y="3616088"/>
                <a:ext cx="1765205" cy="149047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6B4A1FA-33F9-8E44-AF42-0E1F2E6C0191}"/>
                  </a:ext>
                </a:extLst>
              </p:cNvPr>
              <p:cNvSpPr txBox="1"/>
              <p:nvPr/>
            </p:nvSpPr>
            <p:spPr>
              <a:xfrm>
                <a:off x="8815884" y="4809468"/>
                <a:ext cx="1765205" cy="29238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chemeClr val="bg1"/>
                    </a:solidFill>
                  </a:rPr>
                  <a:t>Not OPTERUS Tech</a:t>
                </a: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74B6136-82F6-F144-8274-EC45293A6B85}"/>
                </a:ext>
              </a:extLst>
            </p:cNvPr>
            <p:cNvCxnSpPr>
              <a:cxnSpLocks/>
            </p:cNvCxnSpPr>
            <p:nvPr/>
          </p:nvCxnSpPr>
          <p:spPr>
            <a:xfrm>
              <a:off x="7944053" y="1675225"/>
              <a:ext cx="0" cy="4269651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9B125AF-21A0-41BA-803C-775E57A04A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55" y="5954034"/>
            <a:ext cx="2356460" cy="9425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1D24C-2D65-4FAF-BF44-DC9177F2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9743A-DB61-4B49-AFA1-09718804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Core Material Innovation: HSC </a:t>
            </a:r>
            <a:r>
              <a:rPr lang="en-US" sz="2000" dirty="0"/>
              <a:t>(high strain composites)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160C5C-083B-4A07-9DD8-2442D2C42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946" y="1313263"/>
            <a:ext cx="5789455" cy="441228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400" b="1" dirty="0"/>
              <a:t>2x</a:t>
            </a:r>
            <a:r>
              <a:rPr lang="en-US" dirty="0"/>
              <a:t> stronger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400" b="1" dirty="0"/>
              <a:t>8x</a:t>
            </a:r>
            <a:r>
              <a:rPr lang="en-US" dirty="0"/>
              <a:t> stiffer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400" b="1" dirty="0"/>
              <a:t>5x</a:t>
            </a:r>
            <a:r>
              <a:rPr lang="en-US" dirty="0"/>
              <a:t> lighter weight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400" b="1" dirty="0"/>
              <a:t>20x</a:t>
            </a:r>
            <a:r>
              <a:rPr lang="en-US" dirty="0"/>
              <a:t> more stable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200" b="1" dirty="0"/>
              <a:t>Industry leading source for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200" b="1" dirty="0"/>
              <a:t>HSC technologies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F95B46-D6A4-445A-8ED4-2992514A560E}"/>
              </a:ext>
            </a:extLst>
          </p:cNvPr>
          <p:cNvGrpSpPr/>
          <p:nvPr/>
        </p:nvGrpSpPr>
        <p:grpSpPr>
          <a:xfrm>
            <a:off x="657722" y="1313262"/>
            <a:ext cx="5360334" cy="2017421"/>
            <a:chOff x="3014717" y="1240403"/>
            <a:chExt cx="4130289" cy="1554480"/>
          </a:xfrm>
        </p:grpSpPr>
        <p:pic>
          <p:nvPicPr>
            <p:cNvPr id="24" name="Picture 23" descr="A picture containing bathroom&#10;&#10;Description automatically generated">
              <a:extLst>
                <a:ext uri="{FF2B5EF4-FFF2-40B4-BE49-F238E27FC236}">
                  <a16:creationId xmlns:a16="http://schemas.microsoft.com/office/drawing/2014/main" id="{0CAC03EA-C5C2-4D18-A66E-BFDD73B9A8A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14717" y="1240403"/>
              <a:ext cx="2385695" cy="15544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E17E91F-A295-4D3A-BC3F-6ED05D06D5C4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40"/>
            <a:stretch/>
          </p:blipFill>
          <p:spPr bwMode="auto">
            <a:xfrm>
              <a:off x="5502348" y="1240403"/>
              <a:ext cx="1642658" cy="15544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C8A2B03-0B00-4E99-A310-FFB2DEB516C5}"/>
              </a:ext>
            </a:extLst>
          </p:cNvPr>
          <p:cNvSpPr txBox="1"/>
          <p:nvPr/>
        </p:nvSpPr>
        <p:spPr>
          <a:xfrm>
            <a:off x="656178" y="1340611"/>
            <a:ext cx="175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Panel Hinges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5BE60E-2561-7C4A-A9C7-8B2BC818BB03}"/>
              </a:ext>
            </a:extLst>
          </p:cNvPr>
          <p:cNvGrpSpPr/>
          <p:nvPr/>
        </p:nvGrpSpPr>
        <p:grpSpPr>
          <a:xfrm>
            <a:off x="656178" y="3453064"/>
            <a:ext cx="5361878" cy="2324831"/>
            <a:chOff x="836656" y="3653384"/>
            <a:chExt cx="5361878" cy="2324831"/>
          </a:xfrm>
        </p:grpSpPr>
        <p:pic>
          <p:nvPicPr>
            <p:cNvPr id="27" name="Picture 26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7D0BE9DB-9683-41D9-BF07-6AA3814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5" t="21904" r="26042" b="9333"/>
            <a:stretch/>
          </p:blipFill>
          <p:spPr>
            <a:xfrm>
              <a:off x="838200" y="3654214"/>
              <a:ext cx="1757485" cy="2324000"/>
            </a:xfrm>
            <a:prstGeom prst="rect">
              <a:avLst/>
            </a:prstGeom>
          </p:spPr>
        </p:pic>
        <p:pic>
          <p:nvPicPr>
            <p:cNvPr id="28" name="Picture 27" descr="A person standing in a room&#10;&#10;Description automatically generated">
              <a:extLst>
                <a:ext uri="{FF2B5EF4-FFF2-40B4-BE49-F238E27FC236}">
                  <a16:creationId xmlns:a16="http://schemas.microsoft.com/office/drawing/2014/main" id="{F366A912-FEC1-49F1-8E04-4DBA1495D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" t="16664" r="22417" b="1368"/>
            <a:stretch/>
          </p:blipFill>
          <p:spPr>
            <a:xfrm>
              <a:off x="2595685" y="3654215"/>
              <a:ext cx="1596738" cy="232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A41685-D45E-48A5-8BD6-652EE55CF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-14729" r="6249" b="22013"/>
            <a:stretch/>
          </p:blipFill>
          <p:spPr>
            <a:xfrm>
              <a:off x="4192422" y="3653384"/>
              <a:ext cx="2006112" cy="232483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846737-37CD-491C-ACAC-84677DB399B4}"/>
                </a:ext>
              </a:extLst>
            </p:cNvPr>
            <p:cNvSpPr txBox="1"/>
            <p:nvPr/>
          </p:nvSpPr>
          <p:spPr>
            <a:xfrm>
              <a:off x="836656" y="3653384"/>
              <a:ext cx="536187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CTM Boom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722578-034F-4963-A789-8FA26A56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BC80-89E5-4405-BE6B-52AAE8AB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A0B2B-7E38-4716-A75B-435710BA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1486401"/>
            <a:ext cx="7971515" cy="46048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/>
              <a:t>Composite design, manufacturing and testing capabilities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/>
              <a:t>Specialize in High Strain Composite manufacturing methods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/>
              <a:t>Deployable spacecraft structures and mechanical systems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1800" dirty="0"/>
              <a:t>Conception &gt; Design &gt; Analysis/Simulation &gt; Fabrication</a:t>
            </a:r>
          </a:p>
          <a:p>
            <a:r>
              <a:rPr lang="en-US" sz="2400" dirty="0"/>
              <a:t>Simulation and Analysis</a:t>
            </a:r>
          </a:p>
          <a:p>
            <a:pPr lvl="1"/>
            <a:r>
              <a:rPr lang="en-US" sz="1800" dirty="0"/>
              <a:t>Deployment simulations</a:t>
            </a:r>
          </a:p>
          <a:p>
            <a:pPr lvl="1"/>
            <a:r>
              <a:rPr lang="en-US" sz="1800" dirty="0"/>
              <a:t>Finite Element Analysis</a:t>
            </a:r>
          </a:p>
          <a:p>
            <a:pPr lvl="1"/>
            <a:r>
              <a:rPr lang="en-US" sz="1800" dirty="0"/>
              <a:t>Structural architecture development </a:t>
            </a:r>
          </a:p>
        </p:txBody>
      </p:sp>
      <p:pic>
        <p:nvPicPr>
          <p:cNvPr id="6" name="Picture 5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8B025E2F-4DC7-45B3-8447-86AFCA3641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42831" r="58777" b="32905"/>
          <a:stretch/>
        </p:blipFill>
        <p:spPr>
          <a:xfrm>
            <a:off x="6835140" y="4330150"/>
            <a:ext cx="2009766" cy="1581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22A63-6384-434E-867F-A43519FD0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14" r="51691" b="8622"/>
          <a:stretch/>
        </p:blipFill>
        <p:spPr>
          <a:xfrm>
            <a:off x="8844906" y="3753992"/>
            <a:ext cx="3054125" cy="2158039"/>
          </a:xfrm>
          <a:prstGeom prst="rect">
            <a:avLst/>
          </a:prstGeom>
        </p:spPr>
      </p:pic>
      <p:pic>
        <p:nvPicPr>
          <p:cNvPr id="8" name="Picture 7" descr="A picture containing indoor, wall, floor&#10;&#10;Description automatically generated">
            <a:extLst>
              <a:ext uri="{FF2B5EF4-FFF2-40B4-BE49-F238E27FC236}">
                <a16:creationId xmlns:a16="http://schemas.microsoft.com/office/drawing/2014/main" id="{3A9D34FA-94AF-47E4-9D33-F55AE8CEC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b="4959"/>
          <a:stretch/>
        </p:blipFill>
        <p:spPr>
          <a:xfrm>
            <a:off x="8844906" y="1348211"/>
            <a:ext cx="3054125" cy="24057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5801E-556A-42C5-BA1C-464A0551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135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658DEC-5E5C-48F4-8390-37E41BF05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5967E96-E523-4B64-8C7F-E1AB7A06E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1362974"/>
            <a:ext cx="5549201" cy="43863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/>
              <a:t>In-house composites fabrication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/>
              <a:t>30 ft modular oven (expands in 10 ft increments)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/>
              <a:t>2 x 30 ft modular lay-up tables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Structural testing facility in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Loveland, CO </a:t>
            </a:r>
            <a:r>
              <a:rPr lang="en-US" sz="1800" dirty="0"/>
              <a:t>(1 hour north of Denver)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/>
              <a:t>4,500 ft</a:t>
            </a:r>
            <a:r>
              <a:rPr lang="en-US" sz="2000" baseline="30000" dirty="0"/>
              <a:t>2 </a:t>
            </a:r>
            <a:r>
              <a:rPr lang="en-US" sz="2000" dirty="0"/>
              <a:t>, expanding to 8,000 ft</a:t>
            </a:r>
            <a:r>
              <a:rPr lang="en-US" sz="2000" baseline="30000" dirty="0"/>
              <a:t>2 </a:t>
            </a:r>
            <a:endParaRPr lang="en-US" sz="2000" dirty="0"/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/>
              <a:t>50,000 ft</a:t>
            </a:r>
            <a:r>
              <a:rPr lang="en-US" sz="2000" baseline="30000" dirty="0"/>
              <a:t>2 </a:t>
            </a:r>
            <a:r>
              <a:rPr lang="en-US" sz="2000" dirty="0"/>
              <a:t>contiguous space available for future expansion</a:t>
            </a:r>
          </a:p>
        </p:txBody>
      </p:sp>
      <p:pic>
        <p:nvPicPr>
          <p:cNvPr id="11" name="Picture 10" descr="A large building&#10;&#10;Description automatically generated">
            <a:extLst>
              <a:ext uri="{FF2B5EF4-FFF2-40B4-BE49-F238E27FC236}">
                <a16:creationId xmlns:a16="http://schemas.microsoft.com/office/drawing/2014/main" id="{5C23E88D-3A83-485B-86C3-254788073E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2" b="7069"/>
          <a:stretch/>
        </p:blipFill>
        <p:spPr>
          <a:xfrm>
            <a:off x="6078590" y="1328684"/>
            <a:ext cx="5923856" cy="2418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7757B-88E9-4575-9F66-04488B51C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69" r="2688" b="4518"/>
          <a:stretch/>
        </p:blipFill>
        <p:spPr>
          <a:xfrm>
            <a:off x="6078590" y="3861763"/>
            <a:ext cx="5923124" cy="21374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07ADC0-9114-4193-8661-188250D23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5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CB1A-113A-4EED-93DD-2BF429D1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Team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D8AF9-B54A-8548-BBFD-BE08DD36C51A}"/>
              </a:ext>
            </a:extLst>
          </p:cNvPr>
          <p:cNvGrpSpPr/>
          <p:nvPr/>
        </p:nvGrpSpPr>
        <p:grpSpPr>
          <a:xfrm>
            <a:off x="1915699" y="1396858"/>
            <a:ext cx="2467406" cy="2237663"/>
            <a:chOff x="1338576" y="1280119"/>
            <a:chExt cx="2467406" cy="2237663"/>
          </a:xfrm>
        </p:grpSpPr>
        <p:pic>
          <p:nvPicPr>
            <p:cNvPr id="6" name="Picture 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8EFEBC50-E35C-4824-8030-7B16F4B61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367" b="6367"/>
            <a:stretch/>
          </p:blipFill>
          <p:spPr>
            <a:xfrm>
              <a:off x="1837895" y="1280119"/>
              <a:ext cx="1468768" cy="1468768"/>
            </a:xfrm>
            <a:prstGeom prst="ellips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EC7CED-9278-4605-A6A7-43EB5FB06996}"/>
                </a:ext>
              </a:extLst>
            </p:cNvPr>
            <p:cNvSpPr txBox="1"/>
            <p:nvPr/>
          </p:nvSpPr>
          <p:spPr>
            <a:xfrm>
              <a:off x="1338576" y="2902229"/>
              <a:ext cx="246740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Dr. Thomas Murphey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CEO, CTO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C7D2DD4-AE04-3141-9BFB-E0C3FD283B2D}"/>
              </a:ext>
            </a:extLst>
          </p:cNvPr>
          <p:cNvGrpSpPr/>
          <p:nvPr/>
        </p:nvGrpSpPr>
        <p:grpSpPr>
          <a:xfrm>
            <a:off x="7812537" y="1392676"/>
            <a:ext cx="1770548" cy="2268289"/>
            <a:chOff x="7990733" y="1249493"/>
            <a:chExt cx="1770548" cy="226828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2FAC5E-B721-42B1-8501-01EFB32C0E1F}"/>
                </a:ext>
              </a:extLst>
            </p:cNvPr>
            <p:cNvSpPr txBox="1"/>
            <p:nvPr/>
          </p:nvSpPr>
          <p:spPr>
            <a:xfrm>
              <a:off x="7990733" y="2902229"/>
              <a:ext cx="177054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Todd Whitaker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0BE0B0-AC9B-42F2-9388-A8FA80571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8" t="5424" r="20486" b="28671"/>
            <a:stretch/>
          </p:blipFill>
          <p:spPr>
            <a:xfrm>
              <a:off x="8147537" y="1249493"/>
              <a:ext cx="1472184" cy="1472184"/>
            </a:xfrm>
            <a:prstGeom prst="ellipse">
              <a:avLst/>
            </a:prstGeom>
            <a:ln w="19050">
              <a:solidFill>
                <a:srgbClr val="7F7F7F"/>
              </a:solidFill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E18EAD-595A-3B4C-B468-5D74EA6A6F9E}"/>
              </a:ext>
            </a:extLst>
          </p:cNvPr>
          <p:cNvGrpSpPr/>
          <p:nvPr/>
        </p:nvGrpSpPr>
        <p:grpSpPr>
          <a:xfrm>
            <a:off x="0" y="3814997"/>
            <a:ext cx="12199602" cy="2674940"/>
            <a:chOff x="0" y="3814997"/>
            <a:chExt cx="12199602" cy="235678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60E597-75BF-4770-8BBF-D064B2DC275A}"/>
                </a:ext>
              </a:extLst>
            </p:cNvPr>
            <p:cNvSpPr txBox="1"/>
            <p:nvPr/>
          </p:nvSpPr>
          <p:spPr>
            <a:xfrm>
              <a:off x="1902984" y="5643610"/>
              <a:ext cx="163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Erik Pranckh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Engineer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2FA14B-58DB-4900-BC11-4F1CAB73CB3C}"/>
                </a:ext>
              </a:extLst>
            </p:cNvPr>
            <p:cNvSpPr txBox="1"/>
            <p:nvPr/>
          </p:nvSpPr>
          <p:spPr>
            <a:xfrm>
              <a:off x="3591676" y="5643609"/>
              <a:ext cx="1768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Levi Nicholson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Engineer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274B15-319F-4B5B-A0A2-C5B567907D4E}"/>
                </a:ext>
              </a:extLst>
            </p:cNvPr>
            <p:cNvSpPr txBox="1"/>
            <p:nvPr/>
          </p:nvSpPr>
          <p:spPr>
            <a:xfrm>
              <a:off x="5240637" y="5643609"/>
              <a:ext cx="1869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Sebastian Mettes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Engineer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A12B95-98BB-422F-8654-F5F41BB1B7F4}"/>
                </a:ext>
              </a:extLst>
            </p:cNvPr>
            <p:cNvSpPr txBox="1"/>
            <p:nvPr/>
          </p:nvSpPr>
          <p:spPr>
            <a:xfrm>
              <a:off x="7024130" y="5648557"/>
              <a:ext cx="1932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Patrick Rodriguez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Engineer II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CC743E-E2C0-4DB1-9432-4823B7B0C4D1}"/>
                </a:ext>
              </a:extLst>
            </p:cNvPr>
            <p:cNvSpPr txBox="1"/>
            <p:nvPr/>
          </p:nvSpPr>
          <p:spPr>
            <a:xfrm>
              <a:off x="4389591" y="3928892"/>
              <a:ext cx="3412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Supporting Team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C4992C-FC81-5C4B-B9E8-39E36D6C77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814997"/>
              <a:ext cx="1219960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3AB91A3-7B24-4EEB-A52C-D0923C9FC2B0}"/>
              </a:ext>
            </a:extLst>
          </p:cNvPr>
          <p:cNvSpPr txBox="1"/>
          <p:nvPr/>
        </p:nvSpPr>
        <p:spPr>
          <a:xfrm>
            <a:off x="5240637" y="3016876"/>
            <a:ext cx="17107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Shane Stamm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Engineer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977606-71C3-4DAF-89E9-B1D66E874D01}"/>
              </a:ext>
            </a:extLst>
          </p:cNvPr>
          <p:cNvSpPr txBox="1"/>
          <p:nvPr/>
        </p:nvSpPr>
        <p:spPr>
          <a:xfrm>
            <a:off x="100506" y="5886054"/>
            <a:ext cx="213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Jeremy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Kellog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Composites Production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547038-1AEB-41CF-A0C7-049CEF8A8596}"/>
              </a:ext>
            </a:extLst>
          </p:cNvPr>
          <p:cNvSpPr txBox="1"/>
          <p:nvPr/>
        </p:nvSpPr>
        <p:spPr>
          <a:xfrm>
            <a:off x="8762160" y="5925785"/>
            <a:ext cx="1634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Gina Olson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0E4673-7A78-400D-9A93-1EC6CB7D5269}"/>
              </a:ext>
            </a:extLst>
          </p:cNvPr>
          <p:cNvSpPr txBox="1"/>
          <p:nvPr/>
        </p:nvSpPr>
        <p:spPr>
          <a:xfrm>
            <a:off x="10456928" y="5925785"/>
            <a:ext cx="1634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Tiffany Dailey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4A70610-7DF4-4ECD-88C8-B4B126ADD9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t="2659" r="19383" b="30305"/>
          <a:stretch/>
        </p:blipFill>
        <p:spPr>
          <a:xfrm>
            <a:off x="369092" y="4369708"/>
            <a:ext cx="1468768" cy="1468768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9E83BC-8280-43E9-9B82-9839AD925D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4296" r="16533" b="28305"/>
          <a:stretch/>
        </p:blipFill>
        <p:spPr>
          <a:xfrm>
            <a:off x="2065273" y="4369708"/>
            <a:ext cx="1468768" cy="1468768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568E7D-43D8-4B19-AABB-636D6CB28C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t="574" r="17759" b="29781"/>
          <a:stretch/>
        </p:blipFill>
        <p:spPr>
          <a:xfrm>
            <a:off x="3761454" y="4369708"/>
            <a:ext cx="1468768" cy="1468768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91316C-3C2A-481A-A95F-A6FF73FDAB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-211" r="24371" b="34715"/>
          <a:stretch/>
        </p:blipFill>
        <p:spPr>
          <a:xfrm>
            <a:off x="5457635" y="4369708"/>
            <a:ext cx="1468768" cy="1468768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B51DC7-7065-4085-BBFE-9EF9B19F6F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067" r="13311" b="3735"/>
          <a:stretch/>
        </p:blipFill>
        <p:spPr>
          <a:xfrm>
            <a:off x="7153816" y="4369693"/>
            <a:ext cx="1468768" cy="1468768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0D30F8-8927-472D-BAA6-AF9458F93D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4" t="487" r="1934" b="-487"/>
          <a:stretch/>
        </p:blipFill>
        <p:spPr>
          <a:xfrm>
            <a:off x="8894848" y="4369708"/>
            <a:ext cx="1449816" cy="1468768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18D8065-9820-4339-B8DA-6E94FACB47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-211" r="24371" b="34715"/>
          <a:stretch/>
        </p:blipFill>
        <p:spPr>
          <a:xfrm>
            <a:off x="10536302" y="4369708"/>
            <a:ext cx="1468768" cy="1468768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872367-4C14-4C93-BC9E-16369651F4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t="1078" r="9652" b="5020"/>
          <a:stretch/>
        </p:blipFill>
        <p:spPr>
          <a:xfrm>
            <a:off x="5359908" y="1414966"/>
            <a:ext cx="1468768" cy="1421417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66EF6DB-9525-4B3E-9A91-BB4C38A80067}"/>
              </a:ext>
            </a:extLst>
          </p:cNvPr>
          <p:cNvSpPr/>
          <p:nvPr/>
        </p:nvSpPr>
        <p:spPr>
          <a:xfrm>
            <a:off x="10488706" y="4297722"/>
            <a:ext cx="1516364" cy="160822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58687-4F4E-43E9-A791-F01D28C7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1B63-E39C-4AAE-AD5C-0FFDC33A3D4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20B497-F246-4D21-BF9C-1ABB3232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PMACs SBIR P1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B4A49-5598-456C-8221-08363ABBE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Precision Multifunction Autonomous Connections</a:t>
            </a:r>
          </a:p>
        </p:txBody>
      </p:sp>
    </p:spTree>
    <p:extLst>
      <p:ext uri="{BB962C8B-B14F-4D97-AF65-F5344CB8AC3E}">
        <p14:creationId xmlns:p14="http://schemas.microsoft.com/office/powerpoint/2010/main" val="3949631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E586276-1F4D-A646-AEB0-8671D843B5C6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856AC1023C6F439BCE55FC10AA1EFB" ma:contentTypeVersion="12" ma:contentTypeDescription="Create a new document." ma:contentTypeScope="" ma:versionID="9b8b9821391ba92618a6a065cd476d4a">
  <xsd:schema xmlns:xsd="http://www.w3.org/2001/XMLSchema" xmlns:xs="http://www.w3.org/2001/XMLSchema" xmlns:p="http://schemas.microsoft.com/office/2006/metadata/properties" xmlns:ns2="1f2d94be-cbac-4e49-bb14-c0b5166d6d89" xmlns:ns3="bad9e1ec-b766-490b-8f10-0c239df4f159" targetNamespace="http://schemas.microsoft.com/office/2006/metadata/properties" ma:root="true" ma:fieldsID="f64dea638c75a23cff687ff647fb5da4" ns2:_="" ns3:_="">
    <xsd:import namespace="1f2d94be-cbac-4e49-bb14-c0b5166d6d89"/>
    <xsd:import namespace="bad9e1ec-b766-490b-8f10-0c239df4f1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d94be-cbac-4e49-bb14-c0b5166d6d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d9e1ec-b766-490b-8f10-0c239df4f15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543C44-738B-4193-8080-96A8FB1EBE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2d94be-cbac-4e49-bb14-c0b5166d6d89"/>
    <ds:schemaRef ds:uri="bad9e1ec-b766-490b-8f10-0c239df4f1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EEC0F0-9666-4998-9E27-CC0AFC1DF73C}">
  <ds:schemaRefs>
    <ds:schemaRef ds:uri="http://purl.org/dc/elements/1.1/"/>
    <ds:schemaRef ds:uri="http://schemas.microsoft.com/office/2006/metadata/properties"/>
    <ds:schemaRef ds:uri="bad9e1ec-b766-490b-8f10-0c239df4f159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1f2d94be-cbac-4e49-bb14-c0b5166d6d8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0901B17-AE0A-4DDD-8D67-598F5D36FD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9156</TotalTime>
  <Words>922</Words>
  <Application>Microsoft Office PowerPoint</Application>
  <PresentationFormat>Widescreen</PresentationFormat>
  <Paragraphs>230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Courier New</vt:lpstr>
      <vt:lpstr>Times New Roman</vt:lpstr>
      <vt:lpstr>Wingdings</vt:lpstr>
      <vt:lpstr>Office Theme</vt:lpstr>
      <vt:lpstr>Deployable Spacecraft Structures</vt:lpstr>
      <vt:lpstr>Introduction</vt:lpstr>
      <vt:lpstr>Deployable Spacecraft Structures</vt:lpstr>
      <vt:lpstr>Core Technology Areas</vt:lpstr>
      <vt:lpstr>Core Material Innovation: HSC (high strain composites)</vt:lpstr>
      <vt:lpstr>Capabilities</vt:lpstr>
      <vt:lpstr>Facilities</vt:lpstr>
      <vt:lpstr>Our Team</vt:lpstr>
      <vt:lpstr>PMACs SBIR P1</vt:lpstr>
      <vt:lpstr>Robotic Assembly of Hybrid Deployable Structure</vt:lpstr>
      <vt:lpstr>Precision Multifunction Autonomous Connections </vt:lpstr>
      <vt:lpstr>Proposed Subassemblies</vt:lpstr>
      <vt:lpstr>Proposed Subassembly Packaging</vt:lpstr>
      <vt:lpstr>Proposed Assembly of Subassemblies</vt:lpstr>
      <vt:lpstr>Proposed Node</vt:lpstr>
      <vt:lpstr>Automated Analysis</vt:lpstr>
      <vt:lpstr>Modal Analysis Results</vt:lpstr>
      <vt:lpstr>HSC STTR P1</vt:lpstr>
      <vt:lpstr>Viscoelastic Response of High Strain Composites</vt:lpstr>
      <vt:lpstr>MultiMechanics Multi-scale Analysis</vt:lpstr>
      <vt:lpstr>Composites RVEs</vt:lpstr>
      <vt:lpstr>Thermal Dynamic Mechanical Testing</vt:lpstr>
      <vt:lpstr>Resin Varieties</vt:lpstr>
      <vt:lpstr>Results</vt:lpstr>
      <vt:lpstr>Starshade to TRL5 (S5)</vt:lpstr>
      <vt:lpstr>Addressing Key Technology Gaps</vt:lpstr>
      <vt:lpstr>Error Budget Reduction</vt:lpstr>
      <vt:lpstr>Work Scope – Guiding Material Selection</vt:lpstr>
      <vt:lpstr>Preliminary Petal Edge Analyses</vt:lpstr>
      <vt:lpstr>Coupon Level Resin Testing</vt:lpstr>
      <vt:lpstr>Full Petal Analyses</vt:lpstr>
      <vt:lpstr>Milestone Development</vt:lpstr>
      <vt:lpstr>Deployable Spacecraft Structures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Overview</dc:title>
  <dc:creator>Thomas Murphey</dc:creator>
  <cp:lastModifiedBy>Lemus, Ramon B (7310)</cp:lastModifiedBy>
  <cp:revision>446</cp:revision>
  <dcterms:created xsi:type="dcterms:W3CDTF">2015-05-12T16:20:10Z</dcterms:created>
  <dcterms:modified xsi:type="dcterms:W3CDTF">2019-09-18T22:44:09Z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0x01010034856AC1023C6F439BCE55FC10AA1EFB</vt:lpwstr>
  </property>
</Properties>
</file>