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412" r:id="rId2"/>
    <p:sldId id="354" r:id="rId3"/>
    <p:sldId id="312" r:id="rId4"/>
    <p:sldId id="494" r:id="rId5"/>
    <p:sldId id="484" r:id="rId6"/>
    <p:sldId id="493" r:id="rId7"/>
    <p:sldId id="487" r:id="rId8"/>
    <p:sldId id="486" r:id="rId9"/>
    <p:sldId id="495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8000"/>
    <a:srgbClr val="339933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248" autoAdjust="0"/>
    <p:restoredTop sz="96667" autoAdjust="0"/>
  </p:normalViewPr>
  <p:slideViewPr>
    <p:cSldViewPr>
      <p:cViewPr varScale="1">
        <p:scale>
          <a:sx n="103" d="100"/>
          <a:sy n="103" d="100"/>
        </p:scale>
        <p:origin x="752" y="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A1A71-B28E-4F6E-945E-ED62424B0B14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D5C30-B392-4A01-A909-9767D67A1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28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E2C408-A5A4-4F96-ABE8-CA66DAFB47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255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E2C408-A5A4-4F96-ABE8-CA66DAFB47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889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E2C408-A5A4-4F96-ABE8-CA66DAFB47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803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The technical data in this document is controlled under the U.S. Export Regulations, release to foreign persons may require an export authorization.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6258933" y="76200"/>
            <a:ext cx="2808867" cy="814424"/>
            <a:chOff x="6292594" y="710022"/>
            <a:chExt cx="2808867" cy="814424"/>
          </a:xfrm>
        </p:grpSpPr>
        <p:pic>
          <p:nvPicPr>
            <p:cNvPr id="10" name="Picture 9" descr="NASA insigniaCMYK.eps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2594" y="710022"/>
              <a:ext cx="795832" cy="658092"/>
            </a:xfrm>
            <a:prstGeom prst="rect">
              <a:avLst/>
            </a:prstGeom>
          </p:spPr>
        </p:pic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>
              <a:off x="7007549" y="862726"/>
              <a:ext cx="2093912" cy="661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HelveticaNeue LT 75 Bold"/>
                  <a:cs typeface="HelveticaNeue LT 75 Bold"/>
                </a:rPr>
                <a:t>Jet Propulsion Laboratory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solidFill>
                    <a:srgbClr val="000000"/>
                  </a:solidFill>
                  <a:latin typeface="HelveticaNeue LT 55 Roman"/>
                  <a:cs typeface="HelveticaNeue LT 55 Roman"/>
                </a:rPr>
                <a:t>California Institute of Technology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b="1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524000"/>
          </a:xfrm>
        </p:spPr>
        <p:txBody>
          <a:bodyPr/>
          <a:lstStyle>
            <a:lvl1pPr marL="0" indent="0" algn="ctr" eaLnBrk="1" hangingPunct="1">
              <a:spcBef>
                <a:spcPts val="400"/>
              </a:spcBef>
              <a:buNone/>
              <a:defRPr sz="16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eaLnBrk="1" hangingPunct="1">
              <a:spcBef>
                <a:spcPts val="400"/>
              </a:spcBef>
            </a:pPr>
            <a:endParaRPr lang="en-US" sz="1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695700" y="5715000"/>
            <a:ext cx="1752600" cy="457200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</a:lstStyle>
          <a:p>
            <a:pPr lvl="0"/>
            <a:r>
              <a:rPr lang="en-US" dirty="0"/>
              <a:t>[Date]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347535"/>
            <a:ext cx="1627022" cy="23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24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037D9-8017-48E8-9AB8-B4DDD47B89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The technical data in this document is controlled under the U.S. Export Regulations, release to foreign persons may require an export authorization.</a:t>
            </a:r>
          </a:p>
        </p:txBody>
      </p:sp>
    </p:spTree>
    <p:extLst>
      <p:ext uri="{BB962C8B-B14F-4D97-AF65-F5344CB8AC3E}">
        <p14:creationId xmlns:p14="http://schemas.microsoft.com/office/powerpoint/2010/main" val="1373030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76200"/>
            <a:ext cx="20955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6134100" cy="64770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4A693-A0F1-4166-95A7-635B80CDC9AC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The technical data in this document is controlled under the U.S. Export Regulations, release to foreign persons may require an export authorization.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735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584A03-B867-4D4B-83A0-F0A9ED99E7D6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The technical data in this document is controlled under the U.S. Export Regulations, release to foreign persons may require an export authorization.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869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15F70-C0AE-4DAC-85E2-A0B43E763A5F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The technical data in this document is controlled under the U.S. Export Regulations, release to foreign persons may require an export authorization.</a:t>
            </a:r>
          </a:p>
        </p:txBody>
      </p:sp>
    </p:spTree>
    <p:extLst>
      <p:ext uri="{BB962C8B-B14F-4D97-AF65-F5344CB8AC3E}">
        <p14:creationId xmlns:p14="http://schemas.microsoft.com/office/powerpoint/2010/main" val="938746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1BA81-1D14-41C7-A40C-CC23BBA8CDA1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The technical data in this document is controlled under the U.S. Export Regulations, release to foreign persons may require an export authorization.</a:t>
            </a:r>
          </a:p>
        </p:txBody>
      </p:sp>
    </p:spTree>
    <p:extLst>
      <p:ext uri="{BB962C8B-B14F-4D97-AF65-F5344CB8AC3E}">
        <p14:creationId xmlns:p14="http://schemas.microsoft.com/office/powerpoint/2010/main" val="623381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990600"/>
            <a:ext cx="40767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990600"/>
            <a:ext cx="40767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D13CE-E253-4022-B8C7-1B233BBA96F2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The technical data in this document is controlled under the U.S. Export Regulations, release to foreign persons may require an export authorization.</a:t>
            </a:r>
          </a:p>
        </p:txBody>
      </p:sp>
    </p:spTree>
    <p:extLst>
      <p:ext uri="{BB962C8B-B14F-4D97-AF65-F5344CB8AC3E}">
        <p14:creationId xmlns:p14="http://schemas.microsoft.com/office/powerpoint/2010/main" val="1279302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639762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38200"/>
            <a:ext cx="4040188" cy="838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76400"/>
            <a:ext cx="4040188" cy="4449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838200"/>
            <a:ext cx="4041775" cy="8381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041775" cy="4449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10FBC-4485-4B14-A9D0-040916CF31E4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The technical data in this document is controlled under the U.S. Export Regulations, release to foreign persons may require an export authorization.</a:t>
            </a:r>
          </a:p>
        </p:txBody>
      </p:sp>
    </p:spTree>
    <p:extLst>
      <p:ext uri="{BB962C8B-B14F-4D97-AF65-F5344CB8AC3E}">
        <p14:creationId xmlns:p14="http://schemas.microsoft.com/office/powerpoint/2010/main" val="3529514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62470-6340-4675-AF51-87FA0B490B63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The technical data in this document is controlled under the U.S. Export Regulations, release to foreign persons may require an export authorization.</a:t>
            </a:r>
          </a:p>
        </p:txBody>
      </p:sp>
    </p:spTree>
    <p:extLst>
      <p:ext uri="{BB962C8B-B14F-4D97-AF65-F5344CB8AC3E}">
        <p14:creationId xmlns:p14="http://schemas.microsoft.com/office/powerpoint/2010/main" val="1311602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tart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584A03-B867-4D4B-83A0-F0A9ED99E7D6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The technical data in this document is controlled under the U.S. Export Regulations, release to foreign persons may require an export authorization.</a:t>
            </a:r>
          </a:p>
        </p:txBody>
      </p:sp>
      <p:sp>
        <p:nvSpPr>
          <p:cNvPr id="6" name="Content Placeholder 10"/>
          <p:cNvSpPr>
            <a:spLocks noGrp="1"/>
          </p:cNvSpPr>
          <p:nvPr>
            <p:ph idx="1" hasCustomPrompt="1"/>
          </p:nvPr>
        </p:nvSpPr>
        <p:spPr>
          <a:xfrm>
            <a:off x="228600" y="2971800"/>
            <a:ext cx="8686800" cy="345643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Tx/>
              <a:buSzTx/>
              <a:buFont typeface="Arial" pitchFamily="34" charset="0"/>
              <a:buNone/>
              <a:tabLst/>
              <a:defRPr/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  <a:defRPr/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/>
              <a:t>This is the standard Title-and-Content Layout for slides with one-line titles, starting with a Table: First-level bullet 24 </a:t>
            </a:r>
            <a:r>
              <a:rPr lang="en-US" dirty="0" err="1"/>
              <a:t>pt</a:t>
            </a:r>
            <a:r>
              <a:rPr lang="en-US" dirty="0"/>
              <a:t>, on single line spacing, with 2.5 </a:t>
            </a:r>
            <a:r>
              <a:rPr lang="en-US" dirty="0" err="1"/>
              <a:t>pts</a:t>
            </a:r>
            <a:r>
              <a:rPr lang="en-US" dirty="0"/>
              <a:t> before &amp; after</a:t>
            </a:r>
          </a:p>
          <a:p>
            <a:pPr marL="457200" lvl="1" indent="-2286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</a:pPr>
            <a:r>
              <a:rPr lang="en-US" dirty="0"/>
              <a:t>Second-level bullet 22 </a:t>
            </a:r>
            <a:r>
              <a:rPr lang="en-US" dirty="0" err="1"/>
              <a:t>pt</a:t>
            </a:r>
            <a:r>
              <a:rPr lang="en-US" dirty="0"/>
              <a:t>, on single line spacing, with 2 </a:t>
            </a:r>
            <a:r>
              <a:rPr lang="en-US" dirty="0" err="1"/>
              <a:t>pts</a:t>
            </a:r>
            <a:r>
              <a:rPr lang="en-US" dirty="0"/>
              <a:t> before &amp; after</a:t>
            </a:r>
          </a:p>
          <a:p>
            <a:pPr lvl="2"/>
            <a:r>
              <a:rPr lang="en-US" dirty="0"/>
              <a:t>Third-level bullet 20 </a:t>
            </a:r>
            <a:r>
              <a:rPr lang="en-US" dirty="0" err="1"/>
              <a:t>pt</a:t>
            </a:r>
            <a:r>
              <a:rPr lang="en-US" dirty="0"/>
              <a:t>, on single line spacing, with 2 </a:t>
            </a:r>
            <a:r>
              <a:rPr lang="en-US" dirty="0" err="1"/>
              <a:t>pts</a:t>
            </a:r>
            <a:r>
              <a:rPr lang="en-US" dirty="0"/>
              <a:t> before &amp; after</a:t>
            </a:r>
          </a:p>
          <a:p>
            <a:pPr lvl="3"/>
            <a:r>
              <a:rPr lang="en-US" dirty="0"/>
              <a:t>Fourth-level bullet (rarely used—not easily legible on screen) 19 </a:t>
            </a:r>
            <a:r>
              <a:rPr lang="en-US" dirty="0" err="1"/>
              <a:t>pt</a:t>
            </a:r>
            <a:r>
              <a:rPr lang="en-US" dirty="0"/>
              <a:t>, on single line spacing, with 1.5 </a:t>
            </a:r>
            <a:r>
              <a:rPr lang="en-US" dirty="0" err="1"/>
              <a:t>pts</a:t>
            </a:r>
            <a:r>
              <a:rPr lang="en-US" dirty="0"/>
              <a:t> before &amp; after</a:t>
            </a:r>
          </a:p>
          <a:p>
            <a:pPr lvl="4"/>
            <a:r>
              <a:rPr lang="en-US" dirty="0"/>
              <a:t>Fifth-level bullet (very rarely used) 18-pt, on single line spacing, with 1 </a:t>
            </a:r>
            <a:r>
              <a:rPr lang="en-US" dirty="0" err="1"/>
              <a:t>pt</a:t>
            </a:r>
            <a:r>
              <a:rPr lang="en-US" dirty="0"/>
              <a:t> before &amp; after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351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5BDC9-AED4-4583-B2F8-CAA826A074C5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The technical data in this document is controlled under the U.S. Export Regulations, release to foreign persons may require an export authorization.</a:t>
            </a:r>
          </a:p>
        </p:txBody>
      </p:sp>
    </p:spTree>
    <p:extLst>
      <p:ext uri="{BB962C8B-B14F-4D97-AF65-F5344CB8AC3E}">
        <p14:creationId xmlns:p14="http://schemas.microsoft.com/office/powerpoint/2010/main" val="1487336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81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93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48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0AE1B-BD18-4F4F-AABF-EE3E3F4EEA5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The technical data in this document is controlled under the U.S. Export Regulations, release to foreign persons may require an export authorization.</a:t>
            </a:r>
          </a:p>
        </p:txBody>
      </p:sp>
    </p:spTree>
    <p:extLst>
      <p:ext uri="{BB962C8B-B14F-4D97-AF65-F5344CB8AC3E}">
        <p14:creationId xmlns:p14="http://schemas.microsoft.com/office/powerpoint/2010/main" val="553280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305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First-level bullet 24 </a:t>
            </a:r>
            <a:r>
              <a:rPr lang="en-US" dirty="0" err="1"/>
              <a:t>pt</a:t>
            </a:r>
            <a:r>
              <a:rPr lang="en-US" dirty="0"/>
              <a:t>, on single line spacing, with 2.5 </a:t>
            </a:r>
            <a:r>
              <a:rPr lang="en-US" dirty="0" err="1"/>
              <a:t>pts</a:t>
            </a:r>
            <a:r>
              <a:rPr lang="en-US" dirty="0"/>
              <a:t> before &amp; after</a:t>
            </a:r>
          </a:p>
          <a:p>
            <a:pPr lvl="1"/>
            <a:r>
              <a:rPr lang="en-US" dirty="0"/>
              <a:t>Second-level bullet 22 </a:t>
            </a:r>
            <a:r>
              <a:rPr lang="en-US" dirty="0" err="1"/>
              <a:t>pt</a:t>
            </a:r>
            <a:r>
              <a:rPr lang="en-US" dirty="0"/>
              <a:t>, on single line spacing, with 2.5 </a:t>
            </a:r>
            <a:r>
              <a:rPr lang="en-US" dirty="0" err="1"/>
              <a:t>pts</a:t>
            </a:r>
            <a:r>
              <a:rPr lang="en-US" dirty="0"/>
              <a:t> before &amp; after</a:t>
            </a:r>
          </a:p>
          <a:p>
            <a:pPr lvl="2"/>
            <a:r>
              <a:rPr lang="en-US" dirty="0"/>
              <a:t>Third-level bullet 20 </a:t>
            </a:r>
            <a:r>
              <a:rPr lang="en-US" dirty="0" err="1"/>
              <a:t>pt</a:t>
            </a:r>
            <a:r>
              <a:rPr lang="en-US" dirty="0"/>
              <a:t>, on single line spacing, with 2.5 </a:t>
            </a:r>
            <a:r>
              <a:rPr lang="en-US" dirty="0" err="1"/>
              <a:t>pts</a:t>
            </a:r>
            <a:r>
              <a:rPr lang="en-US" dirty="0"/>
              <a:t> before &amp; after</a:t>
            </a:r>
          </a:p>
          <a:p>
            <a:pPr lvl="3"/>
            <a:r>
              <a:rPr lang="en-US" dirty="0"/>
              <a:t>Fourth-level bullet 18 </a:t>
            </a:r>
            <a:r>
              <a:rPr lang="en-US" dirty="0" err="1"/>
              <a:t>pt</a:t>
            </a:r>
            <a:r>
              <a:rPr lang="en-US" dirty="0"/>
              <a:t>, on single line spacing, with 2 </a:t>
            </a:r>
            <a:r>
              <a:rPr lang="en-US" dirty="0" err="1"/>
              <a:t>pts</a:t>
            </a:r>
            <a:r>
              <a:rPr lang="en-US" dirty="0"/>
              <a:t> before &amp; after</a:t>
            </a:r>
          </a:p>
          <a:p>
            <a:pPr lvl="4"/>
            <a:r>
              <a:rPr lang="en-US" dirty="0"/>
              <a:t>Fifth-level bullet 16-pt, on single line spacing, with 2 </a:t>
            </a:r>
            <a:r>
              <a:rPr lang="en-US" dirty="0" err="1"/>
              <a:t>pts</a:t>
            </a:r>
            <a:r>
              <a:rPr lang="en-US" dirty="0"/>
              <a:t> before &amp; after </a:t>
            </a:r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629400"/>
            <a:ext cx="533400" cy="228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900"/>
              </a:lnSpc>
              <a:defRPr sz="90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 Narrow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584A03-B867-4D4B-83A0-F0A9ED99E7D6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1034" name="Picture 10" descr="Untitled-1 copy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762000"/>
            <a:ext cx="91440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1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629400"/>
            <a:ext cx="7315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ts val="900"/>
              </a:lnSpc>
              <a:defRPr sz="900" i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>
                    <a:lumMod val="50000"/>
                  </a:srgbClr>
                </a:solidFill>
              </a:rPr>
              <a:t>The technical data in this document is controlled under the U.S. Export Regulations, release to foreign persons may require an export authorization.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82284" y="39207"/>
            <a:ext cx="609032" cy="609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307580" y="646584"/>
            <a:ext cx="183642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333399"/>
                </a:solidFill>
                <a:latin typeface="Calibri" pitchFamily="34" charset="0"/>
                <a:cs typeface="Arial" charset="0"/>
              </a:rPr>
              <a:t>ExoPlanet Exploration Program</a:t>
            </a:r>
            <a:endParaRPr lang="en-US" sz="300" i="1" dirty="0">
              <a:solidFill>
                <a:srgbClr val="333399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89" y="554350"/>
            <a:ext cx="1194511" cy="17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2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1" r:id="rId7"/>
    <p:sldLayoutId id="2147483667" r:id="rId8"/>
    <p:sldLayoutId id="2147483668" r:id="rId9"/>
    <p:sldLayoutId id="2147483669" r:id="rId10"/>
    <p:sldLayoutId id="2147483670" r:id="rId11"/>
    <p:sldLayoutId id="2147483672" r:id="rId12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Calibri" pitchFamily="34" charset="0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>
          <a:solidFill>
            <a:srgbClr val="790015"/>
          </a:solidFill>
          <a:latin typeface="Calibri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>
          <a:solidFill>
            <a:srgbClr val="790015"/>
          </a:solidFill>
          <a:latin typeface="Calibri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>
          <a:solidFill>
            <a:srgbClr val="790015"/>
          </a:solidFill>
          <a:latin typeface="Calibri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>
          <a:solidFill>
            <a:srgbClr val="790015"/>
          </a:solidFill>
          <a:latin typeface="Calibri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9pPr>
    </p:titleStyle>
    <p:bodyStyle>
      <a:lvl1pPr marL="228600" indent="-228600" algn="l" rtl="0" eaLnBrk="1" fontAlgn="base" hangingPunct="1">
        <a:spcBef>
          <a:spcPts val="250"/>
        </a:spcBef>
        <a:spcAft>
          <a:spcPts val="250"/>
        </a:spcAft>
        <a:buChar char="•"/>
        <a:defRPr sz="2400">
          <a:solidFill>
            <a:srgbClr val="333399"/>
          </a:solidFill>
          <a:latin typeface="Calibri" pitchFamily="34" charset="0"/>
          <a:ea typeface="+mn-ea"/>
          <a:cs typeface="Calibri" pitchFamily="34" charset="0"/>
        </a:defRPr>
      </a:lvl1pPr>
      <a:lvl2pPr marL="457200" indent="-228600" algn="l" rtl="0" eaLnBrk="1" fontAlgn="base" hangingPunct="1">
        <a:spcBef>
          <a:spcPts val="250"/>
        </a:spcBef>
        <a:spcAft>
          <a:spcPts val="250"/>
        </a:spcAft>
        <a:buChar char="–"/>
        <a:defRPr sz="2200">
          <a:solidFill>
            <a:srgbClr val="333399"/>
          </a:solidFill>
          <a:latin typeface="Calibri" pitchFamily="34" charset="0"/>
          <a:cs typeface="Calibri" pitchFamily="34" charset="0"/>
        </a:defRPr>
      </a:lvl2pPr>
      <a:lvl3pPr marL="685800" indent="-228600" algn="l" rtl="0" eaLnBrk="1" fontAlgn="base" hangingPunct="1">
        <a:spcBef>
          <a:spcPts val="250"/>
        </a:spcBef>
        <a:spcAft>
          <a:spcPts val="250"/>
        </a:spcAft>
        <a:buChar char="•"/>
        <a:defRPr sz="2000">
          <a:solidFill>
            <a:srgbClr val="333399"/>
          </a:solidFill>
          <a:latin typeface="Calibri" pitchFamily="34" charset="0"/>
          <a:cs typeface="Calibri" pitchFamily="34" charset="0"/>
        </a:defRPr>
      </a:lvl3pPr>
      <a:lvl4pPr marL="914400" indent="-228600" algn="l" rtl="0" eaLnBrk="1" fontAlgn="base" hangingPunct="1">
        <a:spcBef>
          <a:spcPts val="200"/>
        </a:spcBef>
        <a:spcAft>
          <a:spcPts val="200"/>
        </a:spcAft>
        <a:buChar char="–"/>
        <a:defRPr>
          <a:solidFill>
            <a:srgbClr val="333399"/>
          </a:solidFill>
          <a:latin typeface="Calibri" pitchFamily="34" charset="0"/>
          <a:cs typeface="Calibri" pitchFamily="34" charset="0"/>
        </a:defRPr>
      </a:lvl4pPr>
      <a:lvl5pPr marL="1143000" indent="-228600" algn="l" rtl="0" eaLnBrk="1" fontAlgn="base" hangingPunct="1">
        <a:spcBef>
          <a:spcPts val="200"/>
        </a:spcBef>
        <a:spcAft>
          <a:spcPts val="200"/>
        </a:spcAft>
        <a:buChar char="»"/>
        <a:defRPr sz="1600">
          <a:solidFill>
            <a:srgbClr val="333399"/>
          </a:solidFill>
          <a:latin typeface="Calibri" pitchFamily="34" charset="0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19 Sept 2019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6629400"/>
            <a:ext cx="533400" cy="228600"/>
          </a:xfrm>
        </p:spPr>
        <p:txBody>
          <a:bodyPr/>
          <a:lstStyle/>
          <a:p>
            <a:fld id="{B520ED8E-4E5B-48EB-8E42-9547595C1C9A}" type="slidenum">
              <a:rPr lang="en-US" smtClean="0"/>
              <a:t>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 err="1"/>
              <a:t>Tendeg</a:t>
            </a:r>
            <a:r>
              <a:rPr lang="en-US" sz="2400" dirty="0"/>
              <a:t> SIP Program Plan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Gregg Freebury - Tendeg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5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1600" y="228600"/>
            <a:ext cx="5677231" cy="429022"/>
          </a:xfrm>
          <a:noFill/>
          <a:ln w="28575">
            <a:noFill/>
          </a:ln>
        </p:spPr>
        <p:txBody>
          <a:bodyPr>
            <a:noAutofit/>
          </a:bodyPr>
          <a:lstStyle/>
          <a:p>
            <a:r>
              <a:rPr lang="en-US" sz="2700" dirty="0" err="1"/>
              <a:t>Tendeg</a:t>
            </a:r>
            <a:r>
              <a:rPr lang="en-US" sz="2700" dirty="0"/>
              <a:t> Summary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0566" y="1066800"/>
            <a:ext cx="7973833" cy="5105400"/>
          </a:xfrm>
        </p:spPr>
        <p:txBody>
          <a:bodyPr>
            <a:normAutofit/>
          </a:bodyPr>
          <a:lstStyle/>
          <a:p>
            <a:r>
              <a:rPr lang="en-US" sz="1900" b="1" dirty="0"/>
              <a:t>Mission/focus: Precision deployable structures</a:t>
            </a:r>
          </a:p>
          <a:p>
            <a:r>
              <a:rPr lang="en-US" sz="1900" dirty="0"/>
              <a:t>17 Employees</a:t>
            </a:r>
          </a:p>
          <a:p>
            <a:r>
              <a:rPr lang="en-US" sz="1900" dirty="0"/>
              <a:t>Louisville, CO</a:t>
            </a:r>
          </a:p>
          <a:p>
            <a:pPr lvl="1"/>
            <a:r>
              <a:rPr lang="en-US" sz="1900" dirty="0"/>
              <a:t>23,000 SF new building</a:t>
            </a:r>
          </a:p>
          <a:p>
            <a:pPr lvl="1"/>
            <a:r>
              <a:rPr lang="en-US" sz="1900" dirty="0"/>
              <a:t>Thermal chambers</a:t>
            </a:r>
          </a:p>
          <a:p>
            <a:pPr lvl="1"/>
            <a:r>
              <a:rPr lang="en-US" sz="1900" dirty="0"/>
              <a:t>Laser scanners</a:t>
            </a:r>
          </a:p>
          <a:p>
            <a:pPr lvl="2"/>
            <a:r>
              <a:rPr lang="en-US" sz="1900" dirty="0"/>
              <a:t>Leica laser tracker with laser scanner</a:t>
            </a:r>
          </a:p>
          <a:p>
            <a:pPr lvl="2"/>
            <a:r>
              <a:rPr lang="en-US" sz="1900" dirty="0"/>
              <a:t>Faro Arm	</a:t>
            </a:r>
          </a:p>
          <a:p>
            <a:pPr lvl="1"/>
            <a:r>
              <a:rPr lang="en-US" sz="1900" dirty="0"/>
              <a:t>Clean rooms</a:t>
            </a:r>
          </a:p>
          <a:p>
            <a:r>
              <a:rPr lang="en-US" sz="1900" dirty="0"/>
              <a:t>Software</a:t>
            </a:r>
          </a:p>
          <a:p>
            <a:pPr lvl="1"/>
            <a:r>
              <a:rPr lang="en-US" sz="1900" dirty="0"/>
              <a:t>Design (</a:t>
            </a:r>
            <a:r>
              <a:rPr lang="en-US" sz="1900" dirty="0" err="1"/>
              <a:t>Solidworks</a:t>
            </a:r>
            <a:r>
              <a:rPr lang="en-US" sz="1900" dirty="0"/>
              <a:t>, NX)</a:t>
            </a:r>
          </a:p>
          <a:p>
            <a:pPr lvl="1"/>
            <a:r>
              <a:rPr lang="en-US" sz="1900" dirty="0"/>
              <a:t>Analysis (FEMAP, NX NASTRAN, ABAQUS, </a:t>
            </a:r>
            <a:r>
              <a:rPr lang="en-US" sz="1900" dirty="0" err="1"/>
              <a:t>Matlab</a:t>
            </a:r>
            <a:r>
              <a:rPr lang="en-US" sz="1900" dirty="0"/>
              <a:t>)</a:t>
            </a:r>
          </a:p>
          <a:p>
            <a:pPr lvl="1"/>
            <a:r>
              <a:rPr lang="en-US" sz="1900" dirty="0"/>
              <a:t>RF analysis (GRASP, custom program)</a:t>
            </a:r>
          </a:p>
          <a:p>
            <a:pPr lvl="1"/>
            <a:endParaRPr lang="en-US" sz="2175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12F81E-5A6F-4645-9FE7-BB10DEF2C662}" type="datetime1">
              <a:rPr lang="en-US" smtClean="0"/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TENDEG PROPRIETARY AND CONFIDENTIAL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484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66163" y="247524"/>
            <a:ext cx="5677231" cy="429022"/>
          </a:xfrm>
          <a:noFill/>
          <a:ln w="28575">
            <a:noFill/>
          </a:ln>
        </p:spPr>
        <p:txBody>
          <a:bodyPr>
            <a:noAutofit/>
          </a:bodyPr>
          <a:lstStyle/>
          <a:p>
            <a:r>
              <a:rPr lang="en-US" sz="2700" dirty="0"/>
              <a:t>Antenna Products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12F81E-5A6F-4645-9FE7-BB10DEF2C662}" type="datetime1">
              <a:rPr lang="en-US" smtClean="0"/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TENDEG PROPRIETARY AND CONFIDENTIAL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8FBEFEA-F124-4110-B566-10BD1E098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16840">
            <a:off x="1651270" y="907178"/>
            <a:ext cx="2187307" cy="2492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W:\TENDEG\Reflector\PHOTOS and Video\BB3.0 Photos\CAD Renderings\Tendeg KaTENna - no Earth 2-14-18.jpg">
            <a:extLst>
              <a:ext uri="{FF2B5EF4-FFF2-40B4-BE49-F238E27FC236}">
                <a16:creationId xmlns:a16="http://schemas.microsoft.com/office/drawing/2014/main" id="{9D51E967-F073-4766-A6EF-B9F0B59AC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t="10347" r="26578" b="10075"/>
          <a:stretch/>
        </p:blipFill>
        <p:spPr bwMode="auto">
          <a:xfrm>
            <a:off x="5609343" y="1227638"/>
            <a:ext cx="3221721" cy="244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9A4F0F-BD40-4AC8-A782-102528C97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04" y="2851846"/>
            <a:ext cx="2148101" cy="3219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6796D2-5C18-4326-B419-2F249A57C95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50747" y="3429000"/>
            <a:ext cx="4313035" cy="24292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9A24BE8-17F7-42A6-9F65-5D43A01F1AAC}"/>
              </a:ext>
            </a:extLst>
          </p:cNvPr>
          <p:cNvSpPr/>
          <p:nvPr/>
        </p:nvSpPr>
        <p:spPr>
          <a:xfrm>
            <a:off x="881403" y="1058726"/>
            <a:ext cx="1058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/>
              <a:t>KaPDA</a:t>
            </a:r>
            <a:endParaRPr lang="en-US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3BC70E-48FC-4830-AD37-498778458A17}"/>
              </a:ext>
            </a:extLst>
          </p:cNvPr>
          <p:cNvSpPr/>
          <p:nvPr/>
        </p:nvSpPr>
        <p:spPr>
          <a:xfrm>
            <a:off x="1348834" y="4686095"/>
            <a:ext cx="2040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/>
              <a:t>KaPDA</a:t>
            </a:r>
            <a:r>
              <a:rPr lang="en-US" b="1" dirty="0"/>
              <a:t> Gimbal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D5A94E-4419-47A7-8559-9C6D72154D7E}"/>
              </a:ext>
            </a:extLst>
          </p:cNvPr>
          <p:cNvSpPr/>
          <p:nvPr/>
        </p:nvSpPr>
        <p:spPr>
          <a:xfrm>
            <a:off x="7243394" y="5261030"/>
            <a:ext cx="708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SAR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32CC4B-4252-4593-B86C-E5DC167D36F8}"/>
              </a:ext>
            </a:extLst>
          </p:cNvPr>
          <p:cNvSpPr/>
          <p:nvPr/>
        </p:nvSpPr>
        <p:spPr>
          <a:xfrm>
            <a:off x="4790263" y="1134109"/>
            <a:ext cx="1345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/>
              <a:t>KaTENna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8289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66163" y="247524"/>
            <a:ext cx="5677231" cy="429022"/>
          </a:xfrm>
          <a:noFill/>
          <a:ln w="28575">
            <a:noFill/>
          </a:ln>
        </p:spPr>
        <p:txBody>
          <a:bodyPr>
            <a:noAutofit/>
          </a:bodyPr>
          <a:lstStyle/>
          <a:p>
            <a:r>
              <a:rPr lang="en-US" sz="2700" dirty="0" err="1"/>
              <a:t>Starshade</a:t>
            </a:r>
            <a:r>
              <a:rPr lang="en-US" sz="2700" dirty="0"/>
              <a:t> Support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12F81E-5A6F-4645-9FE7-BB10DEF2C662}" type="datetime1">
              <a:rPr lang="en-US" smtClean="0"/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TENDEG PROPRIETARY AND CONFIDENTIAL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24BE8-17F7-42A6-9F65-5D43A01F1AAC}"/>
              </a:ext>
            </a:extLst>
          </p:cNvPr>
          <p:cNvSpPr/>
          <p:nvPr/>
        </p:nvSpPr>
        <p:spPr>
          <a:xfrm>
            <a:off x="1062682" y="946314"/>
            <a:ext cx="853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PLUS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3BC70E-48FC-4830-AD37-498778458A17}"/>
              </a:ext>
            </a:extLst>
          </p:cNvPr>
          <p:cNvSpPr/>
          <p:nvPr/>
        </p:nvSpPr>
        <p:spPr>
          <a:xfrm>
            <a:off x="408224" y="3733800"/>
            <a:ext cx="2871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Inner Disk Assembly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D5A94E-4419-47A7-8559-9C6D72154D7E}"/>
              </a:ext>
            </a:extLst>
          </p:cNvPr>
          <p:cNvSpPr/>
          <p:nvPr/>
        </p:nvSpPr>
        <p:spPr>
          <a:xfrm>
            <a:off x="4561114" y="4186115"/>
            <a:ext cx="38199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System Design and Analysis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32CC4B-4252-4593-B86C-E5DC167D36F8}"/>
              </a:ext>
            </a:extLst>
          </p:cNvPr>
          <p:cNvSpPr/>
          <p:nvPr/>
        </p:nvSpPr>
        <p:spPr>
          <a:xfrm>
            <a:off x="5145084" y="930753"/>
            <a:ext cx="846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Petal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8EEED6-CF43-480B-9BC1-171ECB7F07EE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" t="15804" r="58789" b="6251"/>
          <a:stretch/>
        </p:blipFill>
        <p:spPr bwMode="auto">
          <a:xfrm>
            <a:off x="838200" y="1340479"/>
            <a:ext cx="3577644" cy="20396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3A7E4A-3E62-40B0-8823-F31A8E624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4208769"/>
            <a:ext cx="3715347" cy="1822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6A7EA1-9F4A-4141-85C1-ABAF9DBF31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664" r="1623"/>
          <a:stretch/>
        </p:blipFill>
        <p:spPr>
          <a:xfrm>
            <a:off x="5433368" y="1296421"/>
            <a:ext cx="2647950" cy="27754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C65F3C-6715-4880-8DA8-62A6143C72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730" t="19164" r="-114" b="13481"/>
          <a:stretch/>
        </p:blipFill>
        <p:spPr>
          <a:xfrm>
            <a:off x="4724400" y="4571776"/>
            <a:ext cx="3715347" cy="196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4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SIP Program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" y="990600"/>
            <a:ext cx="8145780" cy="5334000"/>
          </a:xfrm>
        </p:spPr>
        <p:txBody>
          <a:bodyPr>
            <a:normAutofit/>
          </a:bodyPr>
          <a:lstStyle/>
          <a:p>
            <a:r>
              <a:rPr lang="en-US" dirty="0"/>
              <a:t>SIP plan is focused on characterizing mechanical shape errors</a:t>
            </a:r>
          </a:p>
          <a:p>
            <a:pPr lvl="1"/>
            <a:r>
              <a:rPr lang="en-US" dirty="0"/>
              <a:t>AI&amp;T (petal furling and launch preloading)</a:t>
            </a:r>
          </a:p>
          <a:p>
            <a:pPr lvl="1"/>
            <a:r>
              <a:rPr lang="en-US" dirty="0"/>
              <a:t>Petal storage effects (viscoelastic/creep effects)</a:t>
            </a:r>
          </a:p>
          <a:p>
            <a:pPr lvl="1"/>
            <a:r>
              <a:rPr lang="en-US" dirty="0"/>
              <a:t>Unfurling does not damage petal or edges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171922-0A88-4D6C-9389-017CEB2B4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743200"/>
            <a:ext cx="5943600" cy="368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SIP Program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" y="990600"/>
            <a:ext cx="4640580" cy="3962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Single petal deployment simulation</a:t>
            </a:r>
          </a:p>
          <a:p>
            <a:pPr lvl="1"/>
            <a:r>
              <a:rPr lang="en-US" dirty="0"/>
              <a:t>Planar petal (outer) with PLUS (Petal Launch restraint and Unfurling System), cart and batten snubber interfaces</a:t>
            </a:r>
          </a:p>
          <a:p>
            <a:pPr lvl="1"/>
            <a:r>
              <a:rPr lang="en-US" dirty="0"/>
              <a:t>Add fidelity of pop up ribs and root hinge</a:t>
            </a:r>
          </a:p>
          <a:p>
            <a:r>
              <a:rPr lang="en-US" dirty="0"/>
              <a:t>Single petal deployment testing with correlation analysis</a:t>
            </a:r>
          </a:p>
          <a:p>
            <a:pPr lvl="1"/>
            <a:r>
              <a:rPr lang="en-US" dirty="0"/>
              <a:t>Include 1G and offloading effects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B17552-863A-41F7-99A7-54EF89D51D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82" r="17313" b="657"/>
          <a:stretch/>
        </p:blipFill>
        <p:spPr>
          <a:xfrm>
            <a:off x="5036820" y="1143000"/>
            <a:ext cx="4038600" cy="3505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6A230B-A7CA-4BE8-8B6F-DA7AC971762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15" y="4841875"/>
            <a:ext cx="5170805" cy="1746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840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SIP Program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5867400" cy="5638800"/>
          </a:xfrm>
        </p:spPr>
        <p:txBody>
          <a:bodyPr/>
          <a:lstStyle/>
          <a:p>
            <a:r>
              <a:rPr lang="en-US" dirty="0"/>
              <a:t>Model inner petal assembly</a:t>
            </a:r>
          </a:p>
          <a:p>
            <a:pPr lvl="1"/>
            <a:r>
              <a:rPr lang="en-US" dirty="0"/>
              <a:t>Analyze petal pair interactions and account for contact and friction effects</a:t>
            </a:r>
          </a:p>
          <a:p>
            <a:r>
              <a:rPr lang="en-US" dirty="0"/>
              <a:t>Petal pair deployment testing with correlation analysis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DE7064-65CE-42A6-8CE9-756E3856B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886200"/>
            <a:ext cx="3276600" cy="2174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468680-E473-4C64-A224-54FCD73AC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990600"/>
            <a:ext cx="2737341" cy="53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9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SIP Program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6172200" cy="25908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Petal viscoelastic/creep testing</a:t>
            </a:r>
          </a:p>
          <a:p>
            <a:pPr lvl="1"/>
            <a:r>
              <a:rPr lang="en-US" dirty="0"/>
              <a:t>Fabricate petal edge segments</a:t>
            </a:r>
          </a:p>
          <a:p>
            <a:pPr lvl="2"/>
            <a:r>
              <a:rPr lang="en-US" dirty="0"/>
              <a:t>Center section, butt joint segment, batten to edge joint</a:t>
            </a:r>
          </a:p>
          <a:p>
            <a:pPr lvl="1"/>
            <a:r>
              <a:rPr lang="en-US" dirty="0"/>
              <a:t>Load segments per petal FEM results</a:t>
            </a:r>
          </a:p>
          <a:p>
            <a:pPr lvl="1"/>
            <a:r>
              <a:rPr lang="en-US" dirty="0"/>
              <a:t>Test at defined environment and duration</a:t>
            </a:r>
          </a:p>
          <a:p>
            <a:pPr lvl="1"/>
            <a:r>
              <a:rPr lang="en-US" dirty="0"/>
              <a:t>Measure initial shape and shape after recovery</a:t>
            </a:r>
          </a:p>
          <a:p>
            <a:pPr lvl="1"/>
            <a:r>
              <a:rPr lang="en-US" dirty="0"/>
              <a:t>FEA to correlate to initial distorted shape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1CD350-F59E-4B93-9A9C-E64ABD55AA2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57600"/>
            <a:ext cx="5212080" cy="293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910565-1C1B-4C84-80FB-DE88741ED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64" y="3560055"/>
            <a:ext cx="3871296" cy="30299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6D934F-0C81-4F94-86B7-FCC48FB83F8B}"/>
              </a:ext>
            </a:extLst>
          </p:cNvPr>
          <p:cNvSpPr/>
          <p:nvPr/>
        </p:nvSpPr>
        <p:spPr>
          <a:xfrm>
            <a:off x="6172200" y="4613377"/>
            <a:ext cx="251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Yellow = center section, Red = butt joint section, Green = batten assembly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9535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SIP Program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315200" cy="3505200"/>
          </a:xfrm>
        </p:spPr>
        <p:txBody>
          <a:bodyPr>
            <a:normAutofit/>
          </a:bodyPr>
          <a:lstStyle/>
          <a:p>
            <a:r>
              <a:rPr lang="en-US" dirty="0"/>
              <a:t>SIP program builds on SBIR Petal Phase II-E</a:t>
            </a:r>
          </a:p>
          <a:p>
            <a:pPr lvl="1"/>
            <a:r>
              <a:rPr lang="en-US" dirty="0"/>
              <a:t>PLUS, petal carts, petal snubbers, unfurling tests</a:t>
            </a:r>
          </a:p>
          <a:p>
            <a:pPr lvl="1"/>
            <a:r>
              <a:rPr lang="en-US" dirty="0"/>
              <a:t>Identified shortcoming of existing PLUS Testbed petal offloading</a:t>
            </a:r>
          </a:p>
          <a:p>
            <a:pPr lvl="1"/>
            <a:r>
              <a:rPr lang="en-US" dirty="0"/>
              <a:t>Redesign and rebuild </a:t>
            </a:r>
            <a:r>
              <a:rPr lang="en-US" dirty="0" err="1"/>
              <a:t>offloader</a:t>
            </a:r>
            <a:endParaRPr lang="en-US" dirty="0"/>
          </a:p>
          <a:p>
            <a:r>
              <a:rPr lang="en-US" dirty="0"/>
              <a:t>SIP activities will commence Q4 2019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57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xEP template_print">
  <a:themeElements>
    <a:clrScheme name="NP template_pri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P template_print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NP template_pri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6010</TotalTime>
  <Words>280</Words>
  <Application>Microsoft Office PowerPoint</Application>
  <PresentationFormat>On-screen Show (4:3)</PresentationFormat>
  <Paragraphs>67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ＭＳ Ｐゴシック</vt:lpstr>
      <vt:lpstr>Arial</vt:lpstr>
      <vt:lpstr>Arial Narrow</vt:lpstr>
      <vt:lpstr>Calibri</vt:lpstr>
      <vt:lpstr>Garamond</vt:lpstr>
      <vt:lpstr>HelveticaNeue LT 55 Roman</vt:lpstr>
      <vt:lpstr>HelveticaNeue LT 75 Bold</vt:lpstr>
      <vt:lpstr>Times</vt:lpstr>
      <vt:lpstr>Times New Roman</vt:lpstr>
      <vt:lpstr>Verdana</vt:lpstr>
      <vt:lpstr>ExEP template_print</vt:lpstr>
      <vt:lpstr>Tendeg SIP Program Plan  Gregg Freebury - Tendeg</vt:lpstr>
      <vt:lpstr>Tendeg Summary</vt:lpstr>
      <vt:lpstr>Antenna Products</vt:lpstr>
      <vt:lpstr>Starshade Support</vt:lpstr>
      <vt:lpstr>SIP Program Plan</vt:lpstr>
      <vt:lpstr>SIP Program Plan</vt:lpstr>
      <vt:lpstr>SIP Program Plan</vt:lpstr>
      <vt:lpstr>SIP Program Plan</vt:lpstr>
      <vt:lpstr>SIP Program Plan</vt:lpstr>
    </vt:vector>
  </TitlesOfParts>
  <Company>JPL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Ozyildirim, Samantha (2745)</dc:creator>
  <cp:lastModifiedBy>Lemus, Ramon B (7310)</cp:lastModifiedBy>
  <cp:revision>424</cp:revision>
  <dcterms:created xsi:type="dcterms:W3CDTF">2013-02-20T00:26:34Z</dcterms:created>
  <dcterms:modified xsi:type="dcterms:W3CDTF">2019-09-18T22:41:08Z</dcterms:modified>
</cp:coreProperties>
</file>