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1" r:id="rId2"/>
    <p:sldMasterId id="2147483732" r:id="rId3"/>
    <p:sldMasterId id="2147483746" r:id="rId4"/>
    <p:sldMasterId id="2147483759" r:id="rId5"/>
  </p:sldMasterIdLst>
  <p:notesMasterIdLst>
    <p:notesMasterId r:id="rId27"/>
  </p:notesMasterIdLst>
  <p:handoutMasterIdLst>
    <p:handoutMasterId r:id="rId28"/>
  </p:handoutMasterIdLst>
  <p:sldIdLst>
    <p:sldId id="400" r:id="rId6"/>
    <p:sldId id="422" r:id="rId7"/>
    <p:sldId id="424" r:id="rId8"/>
    <p:sldId id="440" r:id="rId9"/>
    <p:sldId id="419" r:id="rId10"/>
    <p:sldId id="436" r:id="rId11"/>
    <p:sldId id="442" r:id="rId12"/>
    <p:sldId id="409" r:id="rId13"/>
    <p:sldId id="441" r:id="rId14"/>
    <p:sldId id="445" r:id="rId15"/>
    <p:sldId id="455" r:id="rId16"/>
    <p:sldId id="454" r:id="rId17"/>
    <p:sldId id="456" r:id="rId18"/>
    <p:sldId id="453" r:id="rId19"/>
    <p:sldId id="432" r:id="rId20"/>
    <p:sldId id="348" r:id="rId21"/>
    <p:sldId id="447" r:id="rId22"/>
    <p:sldId id="435" r:id="rId23"/>
    <p:sldId id="402" r:id="rId24"/>
    <p:sldId id="437" r:id="rId25"/>
    <p:sldId id="449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orient="horz" pos="2219">
          <p15:clr>
            <a:srgbClr val="A4A3A4"/>
          </p15:clr>
        </p15:guide>
        <p15:guide id="3" orient="horz" pos="14">
          <p15:clr>
            <a:srgbClr val="A4A3A4"/>
          </p15:clr>
        </p15:guide>
        <p15:guide id="4" pos="5759">
          <p15:clr>
            <a:srgbClr val="A4A3A4"/>
          </p15:clr>
        </p15:guide>
        <p15:guide id="5" pos="28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ckwood, Gary H (7300)" initials="BGH(" lastIdx="1" clrIdx="0">
    <p:extLst>
      <p:ext uri="{19B8F6BF-5375-455C-9EA6-DF929625EA0E}">
        <p15:presenceInfo xmlns:p15="http://schemas.microsoft.com/office/powerpoint/2012/main" userId="S-1-5-21-1608413684-1126320247-1535859923-3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BA0C2F"/>
    <a:srgbClr val="53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88672" autoAdjust="0"/>
  </p:normalViewPr>
  <p:slideViewPr>
    <p:cSldViewPr snapToGrid="0" snapToObjects="1">
      <p:cViewPr varScale="1">
        <p:scale>
          <a:sx n="107" d="100"/>
          <a:sy n="107" d="100"/>
        </p:scale>
        <p:origin x="988" y="68"/>
      </p:cViewPr>
      <p:guideLst>
        <p:guide orient="horz" pos="4034"/>
        <p:guide orient="horz" pos="2219"/>
        <p:guide orient="horz" pos="14"/>
        <p:guide pos="5759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8T07:43:54.748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DF2216-3C6C-5242-8DB2-4752D4FEC615}" type="datetimeFigureOut">
              <a:rPr lang="en-US" smtClean="0">
                <a:latin typeface="Arial"/>
              </a:rPr>
              <a:pPr/>
              <a:t>6/26/2019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6E00F2-CC6B-3345-A584-44341337AE2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26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2CD6293C-6F3F-374D-A003-D3E152FC3744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D389288A-BD78-EC48-81B6-C08E556E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0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FAQ:  location</a:t>
            </a:r>
            <a:r>
              <a:rPr lang="en-US" baseline="0" dirty="0" smtClean="0"/>
              <a:t> of first forum, length = 1.5 days, CM on driving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8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76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5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48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5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5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</a:t>
            </a:r>
            <a:r>
              <a:rPr lang="en-US" baseline="0" dirty="0" smtClean="0"/>
              <a:t> current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7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411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288A-BD78-EC48-81B6-C08E556E16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7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9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288A-BD78-EC48-81B6-C08E556E16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1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SA_Trio_Light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92" y="2121668"/>
            <a:ext cx="2942872" cy="552384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6213" y="2914151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217330" y="3392823"/>
            <a:ext cx="7498993" cy="35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17330" y="4043798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Name(s) of Presenter(s) or Author(s)</a:t>
            </a:r>
            <a:endParaRPr lang="en-US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17330" y="4318968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Directorate, Division or Group Name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217330" y="4611772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7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Date Goes Here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Name of presentation or other info goes here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76374"/>
            <a:ext cx="9144000" cy="48164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\</a:t>
            </a:r>
          </a:p>
          <a:p>
            <a:r>
              <a:rPr lang="en-US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355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6258933" y="76200"/>
            <a:ext cx="2808867" cy="814424"/>
            <a:chOff x="6292594" y="710022"/>
            <a:chExt cx="2808867" cy="814424"/>
          </a:xfrm>
        </p:grpSpPr>
        <p:pic>
          <p:nvPicPr>
            <p:cNvPr id="10" name="Picture 9" descr="NASA insigniaCMYK.eps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2594" y="710022"/>
              <a:ext cx="795832" cy="658092"/>
            </a:xfrm>
            <a:prstGeom prst="rect">
              <a:avLst/>
            </a:prstGeom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007549" y="862726"/>
              <a:ext cx="2093912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HelveticaNeue LT 75 Bold"/>
                  <a:cs typeface="HelveticaNeue LT 75 Bold"/>
                </a:rPr>
                <a:t>Jet Propulsion Laboratory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HelveticaNeue LT 55 Roman"/>
                  <a:cs typeface="HelveticaNeue LT 55 Roman"/>
                </a:rPr>
                <a:t>California Institute of Technology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>
            <a:lvl1pPr marL="0" indent="0" algn="ctr" eaLnBrk="1" hangingPunct="1">
              <a:spcBef>
                <a:spcPts val="400"/>
              </a:spcBef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1" hangingPunct="1">
              <a:spcBef>
                <a:spcPts val="400"/>
              </a:spcBef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95700" y="5715000"/>
            <a:ext cx="1752600" cy="4572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95132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6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A81-1D14-41C7-A40C-CC23BBA8CDA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3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13CE-E253-4022-B8C7-1B233BBA96F2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9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0FBC-4485-4B14-A9D0-040916CF31E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3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ar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>
            <p:ph idx="1" hasCustomPrompt="1"/>
          </p:nvPr>
        </p:nvSpPr>
        <p:spPr>
          <a:xfrm>
            <a:off x="228600" y="2971800"/>
            <a:ext cx="8686800" cy="34564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This is the standard Title-and-Content Layout for slides with one-line titles, starting with a Table: First-level bullet 24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marL="457200" lvl="1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</a:pPr>
            <a:r>
              <a:rPr lang="en-US" dirty="0"/>
              <a:t>Second-level bullet 22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2"/>
            <a:r>
              <a:rPr lang="en-US" dirty="0"/>
              <a:t>Third-level bullet 20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3"/>
            <a:r>
              <a:rPr lang="en-US" dirty="0"/>
              <a:t>Fourth-level bullet (rarely used—not easily legible on screen) 19 </a:t>
            </a:r>
            <a:r>
              <a:rPr lang="en-US" dirty="0" err="1"/>
              <a:t>pt</a:t>
            </a:r>
            <a:r>
              <a:rPr lang="en-US" dirty="0"/>
              <a:t>, on single line spacing, with 1.5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4"/>
            <a:r>
              <a:rPr lang="en-US" dirty="0"/>
              <a:t>Fifth-level bullet (very rarely used) 18-pt, on single line spacing, with 1 </a:t>
            </a:r>
            <a:r>
              <a:rPr lang="en-US" dirty="0" err="1"/>
              <a:t>pt</a:t>
            </a:r>
            <a:r>
              <a:rPr lang="en-US" dirty="0"/>
              <a:t> before &amp; after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35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BDC9-AED4-4583-B2F8-CAA826A074C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5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AE1B-BD18-4F4F-AABF-EE3E3F4EEA5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5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11018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\</a:t>
            </a:r>
          </a:p>
          <a:p>
            <a:r>
              <a:rPr lang="en-US" dirty="0" smtClean="0"/>
              <a:t>Click Icon to Add Picture</a:t>
            </a:r>
          </a:p>
        </p:txBody>
      </p:sp>
      <p:pic>
        <p:nvPicPr>
          <p:cNvPr id="5" name="Picture 4" descr="NASA_Trio_Light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3" y="5882066"/>
            <a:ext cx="2942872" cy="552384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304986" y="4353272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316103" y="4831944"/>
            <a:ext cx="7498993" cy="35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316103" y="5482919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Name(s) of Presenter(s) or Author(s)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316103" y="5758089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Directorate, Division or Group Name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316103" y="6050893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8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37D9-8017-48E8-9AB8-B4DDD47B89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3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955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34100" cy="6477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A693-A0F1-4166-95A7-635B80CDC9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6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92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61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17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5036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fld id="{792C2FD4-5D26-448A-8390-0DE9695935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87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 userDrawn="1"/>
        </p:nvGraphicFramePr>
        <p:xfrm>
          <a:off x="0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561474" y="163286"/>
            <a:ext cx="3515895" cy="98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3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r>
              <a:rPr lang="en-US" sz="1053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r>
              <a:rPr lang="en-US" sz="1053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  <a:p>
            <a:endParaRPr lang="en-US" sz="526" b="1">
              <a:solidFill>
                <a:srgbClr val="000000"/>
              </a:solidFill>
              <a:latin typeface="Helvetica" charset="0"/>
            </a:endParaRPr>
          </a:p>
          <a:p>
            <a:r>
              <a:rPr lang="en-US" sz="1053" b="1">
                <a:solidFill>
                  <a:srgbClr val="000000"/>
                </a:solidFill>
                <a:latin typeface="Helvetica" charset="0"/>
              </a:rPr>
              <a:t>JPL/Caltech Proprietary – Not for Public Release</a:t>
            </a:r>
          </a:p>
          <a:p>
            <a:endParaRPr lang="en-US" sz="1053" b="1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629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5267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Date Goes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Name of presentation or other info goes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316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9" name="Picture 8" descr="JPL_RedBlack_rgb_horz_5in_160601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9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6AA1-BAD2-EB42-ABF3-9AD416FFBB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35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6258933" y="76200"/>
            <a:ext cx="2808867" cy="937534"/>
            <a:chOff x="6292594" y="710022"/>
            <a:chExt cx="2808867" cy="937534"/>
          </a:xfrm>
        </p:grpSpPr>
        <p:pic>
          <p:nvPicPr>
            <p:cNvPr id="10" name="Picture 9" descr="NASA insigniaCMYK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2594" y="710022"/>
              <a:ext cx="795832" cy="658092"/>
            </a:xfrm>
            <a:prstGeom prst="rect">
              <a:avLst/>
            </a:prstGeom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007549" y="862726"/>
              <a:ext cx="2093912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Jet Propulsion Laboratory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California Institute of Technology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>
            <a:lvl1pPr marL="0" indent="0" algn="ctr" eaLnBrk="1" hangingPunct="1">
              <a:spcBef>
                <a:spcPts val="400"/>
              </a:spcBef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1" hangingPunct="1">
              <a:spcBef>
                <a:spcPts val="400"/>
              </a:spcBef>
            </a:pPr>
            <a:endParaRPr lang="en-US" sz="1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95700" y="5715000"/>
            <a:ext cx="1752600" cy="4572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[Date]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SA_Trio_Light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03" y="3031067"/>
            <a:ext cx="3924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17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A81-1D14-41C7-A40C-CC23BBA8CDA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ar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idx="1" hasCustomPrompt="1"/>
          </p:nvPr>
        </p:nvSpPr>
        <p:spPr>
          <a:xfrm>
            <a:off x="228600" y="2971800"/>
            <a:ext cx="8686800" cy="34564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This is the standard Title-and-Content Layout for slides with one-line titles, starting with a Table: 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marL="457200" lvl="1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</a:pPr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(rarely used—not easily legible on screen) 19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1.5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(very rarely used) 18-pt, on single line spacing, with 1 </a:t>
            </a:r>
            <a:r>
              <a:rPr lang="en-US" dirty="0" err="1" smtClean="0"/>
              <a:t>pt</a:t>
            </a:r>
            <a:r>
              <a:rPr lang="en-US" dirty="0" smtClean="0"/>
              <a:t> before &amp; after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" y="2995083"/>
            <a:ext cx="9144000" cy="867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Chapter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67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 No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295400"/>
            <a:ext cx="8248650" cy="5105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E2FD-9837-4823-A749-2DB66BA73DE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E9D2-AC69-417C-B406-6BA105D37F6D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6258933" y="76200"/>
            <a:ext cx="2808867" cy="937534"/>
            <a:chOff x="6292594" y="710022"/>
            <a:chExt cx="2808867" cy="937534"/>
          </a:xfrm>
        </p:grpSpPr>
        <p:pic>
          <p:nvPicPr>
            <p:cNvPr id="10" name="Picture 9" descr="NASA insigniaCMYK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2594" y="710022"/>
              <a:ext cx="795832" cy="658092"/>
            </a:xfrm>
            <a:prstGeom prst="rect">
              <a:avLst/>
            </a:prstGeom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007549" y="862726"/>
              <a:ext cx="2093912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Jet Propulsion Laboratory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California Institute of Technology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>
            <a:lvl1pPr marL="0" indent="0" algn="ctr" eaLnBrk="1" hangingPunct="1">
              <a:spcBef>
                <a:spcPts val="400"/>
              </a:spcBef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1" hangingPunct="1">
              <a:spcBef>
                <a:spcPts val="400"/>
              </a:spcBef>
            </a:pPr>
            <a:endParaRPr lang="en-US" sz="1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95700" y="5715000"/>
            <a:ext cx="1752600" cy="4572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[Date]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A81-1D14-41C7-A40C-CC23BBA8CDA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ar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idx="1" hasCustomPrompt="1"/>
          </p:nvPr>
        </p:nvSpPr>
        <p:spPr>
          <a:xfrm>
            <a:off x="228600" y="2971800"/>
            <a:ext cx="8686800" cy="34564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This is the standard Title-and-Content Layout for slides with one-line titles, starting with a Table: 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marL="457200" lvl="1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</a:pPr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(rarely used—not easily legible on screen) 19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1.5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(very rarely used) 18-pt, on single line spacing, with 1 </a:t>
            </a:r>
            <a:r>
              <a:rPr lang="en-US" dirty="0" err="1" smtClean="0"/>
              <a:t>pt</a:t>
            </a:r>
            <a:r>
              <a:rPr lang="en-US" dirty="0" smtClean="0"/>
              <a:t> before &amp; after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119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 No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295400"/>
            <a:ext cx="8248650" cy="5105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6213" y="2914151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217330" y="3392823"/>
            <a:ext cx="7498993" cy="35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17330" y="4043798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Name(s) of Presenter(s) or Author(s)</a:t>
            </a:r>
            <a:endParaRPr lang="en-US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17330" y="4318968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Directorate, Division or Group Name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217330" y="4611772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15" name="Picture 14" descr="NASA_Trio_Dark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109" y="2117689"/>
            <a:ext cx="3001669" cy="5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11018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304986" y="4353272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316103" y="4831944"/>
            <a:ext cx="7498993" cy="35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316103" y="5482919"/>
            <a:ext cx="7498993" cy="275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Name(s) of Presenter(s) or Author(s)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316103" y="5758089"/>
            <a:ext cx="7498993" cy="2807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Directorate, Division or Group Name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316103" y="6050893"/>
            <a:ext cx="7498993" cy="3069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12" name="Picture 11" descr="NASA_Trio_Dark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83" y="5882066"/>
            <a:ext cx="3001669" cy="5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" y="907374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5612" y="904731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No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295400"/>
            <a:ext cx="8248650" cy="5105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5612" y="903613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76374"/>
            <a:ext cx="9144000" cy="48164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Date Goes Here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Name of presentation or other info goes here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1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4025" y="910549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78362" y="1476963"/>
            <a:ext cx="4008438" cy="48158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454025" y="1476375"/>
            <a:ext cx="4023901" cy="4816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" y="2995083"/>
            <a:ext cx="9144000" cy="867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Chapter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A_Trio_DarkBkg_CMYK_0828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503" y="3031067"/>
            <a:ext cx="3924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Date Goes Here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Name of presentation or other info goes here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3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476963"/>
            <a:ext cx="8248650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2875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Date Goes Here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833" y="6492875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Name of presentation or other info goes here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917" y="6492875"/>
            <a:ext cx="1267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4135" y="917222"/>
            <a:ext cx="8231188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Subhead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78362" y="1476963"/>
            <a:ext cx="4008438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454025" y="1476375"/>
            <a:ext cx="4023901" cy="48164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3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11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696" r:id="rId3"/>
    <p:sldLayoutId id="2147483697" r:id="rId4"/>
    <p:sldLayoutId id="2147483655" r:id="rId5"/>
    <p:sldLayoutId id="2147483700" r:id="rId6"/>
    <p:sldLayoutId id="2147483658" r:id="rId7"/>
    <p:sldLayoutId id="2147483649" r:id="rId8"/>
    <p:sldLayoutId id="2147483651" r:id="rId9"/>
    <p:sldLayoutId id="2147483698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First-level bullet 24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1"/>
            <a:r>
              <a:rPr lang="en-US" dirty="0"/>
              <a:t>Second-level bullet 22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2"/>
            <a:r>
              <a:rPr lang="en-US" dirty="0"/>
              <a:t>Third-level bullet 20 </a:t>
            </a:r>
            <a:r>
              <a:rPr lang="en-US" dirty="0" err="1"/>
              <a:t>pt</a:t>
            </a:r>
            <a:r>
              <a:rPr lang="en-US" dirty="0"/>
              <a:t>, on single line spacing, with 2.5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3"/>
            <a:r>
              <a:rPr lang="en-US" dirty="0"/>
              <a:t>Fourth-level bullet 18 </a:t>
            </a:r>
            <a:r>
              <a:rPr lang="en-US" dirty="0" err="1"/>
              <a:t>pt</a:t>
            </a:r>
            <a:r>
              <a:rPr lang="en-US" dirty="0"/>
              <a:t>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</a:t>
            </a:r>
          </a:p>
          <a:p>
            <a:pPr lvl="4"/>
            <a:r>
              <a:rPr lang="en-US" dirty="0"/>
              <a:t>Fifth-level bullet 16-pt, on single line spacing, with 2 </a:t>
            </a:r>
            <a:r>
              <a:rPr lang="en-US" dirty="0" err="1"/>
              <a:t>pts</a:t>
            </a:r>
            <a:r>
              <a:rPr lang="en-US" dirty="0"/>
              <a:t> before &amp; after 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4" name="Picture 10" descr="Untitled-1 copy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00" y="76485"/>
            <a:ext cx="609032" cy="6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07580" y="646584"/>
            <a:ext cx="1836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33399"/>
                </a:solidFill>
                <a:latin typeface="Arial" panose="020B0604020202020204" pitchFamily="34" charset="0"/>
                <a:cs typeface="Arial" charset="0"/>
              </a:rPr>
              <a:t>ExoPlanet Exploration Program</a:t>
            </a:r>
            <a:endParaRPr lang="en-US" sz="300" i="1" dirty="0">
              <a:solidFill>
                <a:srgbClr val="333399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5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Arial" panose="020B0604020202020204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400">
          <a:solidFill>
            <a:srgbClr val="3333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1" fontAlgn="base" hangingPunct="1">
        <a:spcBef>
          <a:spcPts val="250"/>
        </a:spcBef>
        <a:spcAft>
          <a:spcPts val="250"/>
        </a:spcAft>
        <a:buChar char="–"/>
        <a:defRPr sz="2200">
          <a:solidFill>
            <a:srgbClr val="333399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6858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rgbClr val="333399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914400" indent="-228600" algn="l" rtl="0" eaLnBrk="1" fontAlgn="base" hangingPunct="1">
        <a:spcBef>
          <a:spcPts val="200"/>
        </a:spcBef>
        <a:spcAft>
          <a:spcPts val="200"/>
        </a:spcAft>
        <a:buChar char="–"/>
        <a:defRPr>
          <a:solidFill>
            <a:srgbClr val="333399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143000" indent="-228600" algn="l" rtl="0" eaLnBrk="1" fontAlgn="base" hangingPunct="1">
        <a:spcBef>
          <a:spcPts val="200"/>
        </a:spcBef>
        <a:spcAft>
          <a:spcPts val="200"/>
        </a:spcAft>
        <a:buChar char="»"/>
        <a:defRPr sz="1600">
          <a:solidFill>
            <a:srgbClr val="33339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1"/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18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16-pt,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 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4" name="Picture 10" descr="Untitled-1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284" y="39207"/>
            <a:ext cx="609032" cy="6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07580" y="646584"/>
            <a:ext cx="1836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33399"/>
                </a:solidFill>
                <a:latin typeface="Calibri" pitchFamily="34" charset="0"/>
                <a:cs typeface="Arial" charset="0"/>
              </a:rPr>
              <a:t>ExoPlanet Exploration Program</a:t>
            </a:r>
            <a:endParaRPr lang="en-US" sz="300" i="1" dirty="0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66800" y="6629400"/>
            <a:ext cx="70104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APD DPMP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19,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8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400">
          <a:solidFill>
            <a:srgbClr val="333399"/>
          </a:solidFill>
          <a:latin typeface="Calibri" pitchFamily="34" charset="0"/>
          <a:ea typeface="+mn-ea"/>
          <a:cs typeface="Calibri" pitchFamily="34" charset="0"/>
        </a:defRPr>
      </a:lvl1pPr>
      <a:lvl2pPr marL="457200" indent="-228600" algn="l" rtl="0" eaLnBrk="1" fontAlgn="base" hangingPunct="1">
        <a:spcBef>
          <a:spcPts val="250"/>
        </a:spcBef>
        <a:spcAft>
          <a:spcPts val="250"/>
        </a:spcAft>
        <a:buChar char="–"/>
        <a:defRPr sz="2200">
          <a:solidFill>
            <a:srgbClr val="333399"/>
          </a:solidFill>
          <a:latin typeface="Calibri" pitchFamily="34" charset="0"/>
          <a:cs typeface="Calibri" pitchFamily="34" charset="0"/>
        </a:defRPr>
      </a:lvl2pPr>
      <a:lvl3pPr marL="6858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rgbClr val="333399"/>
          </a:solidFill>
          <a:latin typeface="Calibri" pitchFamily="34" charset="0"/>
          <a:cs typeface="Calibri" pitchFamily="34" charset="0"/>
        </a:defRPr>
      </a:lvl3pPr>
      <a:lvl4pPr marL="914400" indent="-228600" algn="l" rtl="0" eaLnBrk="1" fontAlgn="base" hangingPunct="1">
        <a:spcBef>
          <a:spcPts val="200"/>
        </a:spcBef>
        <a:spcAft>
          <a:spcPts val="200"/>
        </a:spcAft>
        <a:buChar char="–"/>
        <a:defRPr>
          <a:solidFill>
            <a:srgbClr val="333399"/>
          </a:solidFill>
          <a:latin typeface="Calibri" pitchFamily="34" charset="0"/>
          <a:cs typeface="Calibri" pitchFamily="34" charset="0"/>
        </a:defRPr>
      </a:lvl4pPr>
      <a:lvl5pPr marL="1143000" indent="-228600" algn="l" rtl="0" eaLnBrk="1" fontAlgn="base" hangingPunct="1">
        <a:spcBef>
          <a:spcPts val="200"/>
        </a:spcBef>
        <a:spcAft>
          <a:spcPts val="200"/>
        </a:spcAft>
        <a:buChar char="»"/>
        <a:defRPr sz="1600">
          <a:solidFill>
            <a:srgbClr val="333399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1"/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18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16-pt,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 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27812"/>
            <a:ext cx="1066800" cy="230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4" name="Picture 10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284" y="39207"/>
            <a:ext cx="609032" cy="6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07580" y="646584"/>
            <a:ext cx="1836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33399"/>
                </a:solidFill>
                <a:latin typeface="Calibri" pitchFamily="34" charset="0"/>
                <a:cs typeface="Arial" charset="0"/>
              </a:rPr>
              <a:t>ExoPlanet Exploration Program</a:t>
            </a:r>
            <a:endParaRPr lang="en-US" sz="300" i="1" dirty="0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2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400">
          <a:solidFill>
            <a:srgbClr val="333399"/>
          </a:solidFill>
          <a:latin typeface="Calibri" pitchFamily="34" charset="0"/>
          <a:ea typeface="+mn-ea"/>
          <a:cs typeface="Calibri" pitchFamily="34" charset="0"/>
        </a:defRPr>
      </a:lvl1pPr>
      <a:lvl2pPr marL="457200" indent="-228600" algn="l" rtl="0" eaLnBrk="1" fontAlgn="base" hangingPunct="1">
        <a:spcBef>
          <a:spcPts val="250"/>
        </a:spcBef>
        <a:spcAft>
          <a:spcPts val="250"/>
        </a:spcAft>
        <a:buChar char="–"/>
        <a:defRPr sz="2200">
          <a:solidFill>
            <a:srgbClr val="333399"/>
          </a:solidFill>
          <a:latin typeface="Calibri" pitchFamily="34" charset="0"/>
          <a:cs typeface="Calibri" pitchFamily="34" charset="0"/>
        </a:defRPr>
      </a:lvl2pPr>
      <a:lvl3pPr marL="6858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rgbClr val="333399"/>
          </a:solidFill>
          <a:latin typeface="Calibri" pitchFamily="34" charset="0"/>
          <a:cs typeface="Calibri" pitchFamily="34" charset="0"/>
        </a:defRPr>
      </a:lvl3pPr>
      <a:lvl4pPr marL="914400" indent="-228600" algn="l" rtl="0" eaLnBrk="1" fontAlgn="base" hangingPunct="1">
        <a:spcBef>
          <a:spcPts val="200"/>
        </a:spcBef>
        <a:spcAft>
          <a:spcPts val="200"/>
        </a:spcAft>
        <a:buChar char="–"/>
        <a:defRPr>
          <a:solidFill>
            <a:srgbClr val="333399"/>
          </a:solidFill>
          <a:latin typeface="Calibri" pitchFamily="34" charset="0"/>
          <a:cs typeface="Calibri" pitchFamily="34" charset="0"/>
        </a:defRPr>
      </a:lvl4pPr>
      <a:lvl5pPr marL="1143000" indent="-228600" algn="l" rtl="0" eaLnBrk="1" fontAlgn="base" hangingPunct="1">
        <a:spcBef>
          <a:spcPts val="200"/>
        </a:spcBef>
        <a:spcAft>
          <a:spcPts val="200"/>
        </a:spcAft>
        <a:buChar char="»"/>
        <a:defRPr sz="1600">
          <a:solidFill>
            <a:srgbClr val="333399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4026" y="1371600"/>
            <a:ext cx="823118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54026" y="454025"/>
            <a:ext cx="8231188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600200" y="6629400"/>
            <a:ext cx="5943600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0" y="6629401"/>
            <a:ext cx="1600200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27,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543800" y="6629401"/>
            <a:ext cx="1600200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17" Type="http://schemas.openxmlformats.org/officeDocument/2006/relationships/image" Target="../media/image26.jpeg"/><Relationship Id="rId2" Type="http://schemas.openxmlformats.org/officeDocument/2006/relationships/video" Target="../media/media1.mp4"/><Relationship Id="rId16" Type="http://schemas.openxmlformats.org/officeDocument/2006/relationships/image" Target="../media/image25.jpeg"/><Relationship Id="rId20" Type="http://schemas.openxmlformats.org/officeDocument/2006/relationships/image" Target="../media/image28.png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11" Type="http://schemas.openxmlformats.org/officeDocument/2006/relationships/image" Target="../media/image20.tiff"/><Relationship Id="rId24" Type="http://schemas.openxmlformats.org/officeDocument/2006/relationships/image" Target="../media/image32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10" Type="http://schemas.openxmlformats.org/officeDocument/2006/relationships/image" Target="../media/image19.jpeg"/><Relationship Id="rId19" Type="http://schemas.microsoft.com/office/2007/relationships/hdphoto" Target="../media/hdphoto1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Starshade</a:t>
            </a:r>
            <a:r>
              <a:rPr lang="en-US" dirty="0" smtClean="0"/>
              <a:t> Science and Industry Partnership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Telecon</a:t>
            </a:r>
            <a:r>
              <a:rPr lang="en-US" dirty="0" smtClean="0"/>
              <a:t> #4</a:t>
            </a:r>
          </a:p>
          <a:p>
            <a:r>
              <a:rPr lang="en-US" dirty="0" smtClean="0"/>
              <a:t>NASA Exoplanet Exploration Program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06213" y="4361297"/>
            <a:ext cx="7498993" cy="275169"/>
          </a:xfrm>
        </p:spPr>
        <p:txBody>
          <a:bodyPr/>
          <a:lstStyle/>
          <a:p>
            <a:r>
              <a:rPr lang="en-US" b="1" dirty="0" smtClean="0"/>
              <a:t>Gary Blackwood</a:t>
            </a:r>
          </a:p>
          <a:p>
            <a:endParaRPr lang="en-US" dirty="0" smtClean="0"/>
          </a:p>
          <a:p>
            <a:r>
              <a:rPr lang="en-US" dirty="0" smtClean="0"/>
              <a:t>June 6, 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1844" y="6496050"/>
            <a:ext cx="1107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CL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# 19-1960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440" y="6489082"/>
            <a:ext cx="1944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2019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174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Since May 2nd </a:t>
            </a:r>
            <a:r>
              <a:rPr lang="en-US" dirty="0" err="1" smtClean="0"/>
              <a:t>Telecon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400" dirty="0" smtClean="0"/>
              <a:t>Remote </a:t>
            </a:r>
            <a:r>
              <a:rPr lang="en-US" sz="2400" dirty="0" err="1" smtClean="0"/>
              <a:t>Occulter</a:t>
            </a:r>
            <a:r>
              <a:rPr lang="en-US" sz="2400" dirty="0" smtClean="0"/>
              <a:t> (Mather, </a:t>
            </a:r>
            <a:r>
              <a:rPr lang="en-US" sz="2400" dirty="0" err="1" smtClean="0"/>
              <a:t>Peretz</a:t>
            </a:r>
            <a:r>
              <a:rPr lang="en-US" sz="2400" dirty="0" smtClean="0"/>
              <a:t>) </a:t>
            </a:r>
          </a:p>
          <a:p>
            <a:pPr lvl="1"/>
            <a:r>
              <a:rPr lang="en-US" sz="2000" dirty="0" smtClean="0"/>
              <a:t>GSFC Workshop 5/14-15</a:t>
            </a:r>
          </a:p>
          <a:p>
            <a:pPr lvl="1"/>
            <a:r>
              <a:rPr lang="en-US" sz="2000" dirty="0" smtClean="0"/>
              <a:t>JPL Team X study week of 5/21-23</a:t>
            </a:r>
          </a:p>
          <a:p>
            <a:r>
              <a:rPr lang="en-US" sz="2400" dirty="0" smtClean="0"/>
              <a:t>Plans for whitepapers:</a:t>
            </a:r>
          </a:p>
          <a:p>
            <a:pPr lvl="1"/>
            <a:r>
              <a:rPr lang="en-US" sz="2000" dirty="0" err="1"/>
              <a:t>ExEP</a:t>
            </a:r>
            <a:r>
              <a:rPr lang="en-US" sz="2000" dirty="0"/>
              <a:t> Search for Life Technology APC whitepaper July 10 2019</a:t>
            </a:r>
          </a:p>
          <a:p>
            <a:pPr lvl="1"/>
            <a:r>
              <a:rPr lang="en-US" sz="2000" dirty="0" err="1" smtClean="0"/>
              <a:t>Starshade</a:t>
            </a:r>
            <a:r>
              <a:rPr lang="en-US" sz="2000" dirty="0" smtClean="0"/>
              <a:t> Tech APC whitepaper on July 10 (Short)</a:t>
            </a:r>
          </a:p>
          <a:p>
            <a:pPr lvl="1"/>
            <a:r>
              <a:rPr lang="en-US" sz="2000" dirty="0" smtClean="0"/>
              <a:t>S5 Tech assessment, alongside flagship &amp; probe reports Aug 23 (Willems)</a:t>
            </a:r>
          </a:p>
          <a:p>
            <a:r>
              <a:rPr lang="en-US" sz="2400" dirty="0" smtClean="0"/>
              <a:t>Technology and Science Working Group (TSWG) appointed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94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Congratulations and Welcome!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and Science Working Group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74135" y="49726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 Chair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5" y="2141881"/>
            <a:ext cx="8181042" cy="28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and Science Working Group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 smtClean="0"/>
              <a:t>Context: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TSWG is a steering group for the SIP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The SIP will help S5 achieve </a:t>
            </a:r>
            <a:r>
              <a:rPr lang="en-US" sz="1600" dirty="0" smtClean="0"/>
              <a:t>its </a:t>
            </a:r>
            <a:r>
              <a:rPr lang="en-US" sz="1600" dirty="0"/>
              <a:t>milestones, and, help NASA understand if S5 has the right milestones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TSWG </a:t>
            </a:r>
            <a:r>
              <a:rPr lang="en-US" sz="1800" dirty="0"/>
              <a:t>members will: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Identify solutions to challenges faced by the S5 development activity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Propose new approaches, techniques, and research beyond planned S5 activities that can maximize </a:t>
            </a:r>
            <a:r>
              <a:rPr lang="en-US" sz="1600" dirty="0" err="1"/>
              <a:t>starshade</a:t>
            </a:r>
            <a:r>
              <a:rPr lang="en-US" sz="1600" dirty="0"/>
              <a:t> technology readiness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Document new mission concept drivers for </a:t>
            </a:r>
            <a:r>
              <a:rPr lang="en-US" sz="1600" dirty="0" err="1"/>
              <a:t>starshade</a:t>
            </a:r>
            <a:r>
              <a:rPr lang="en-US" sz="1600" dirty="0"/>
              <a:t> technology performance requirements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Maintain alignment between S5 technology development activities and future mission needs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Document findings in annual </a:t>
            </a:r>
            <a:r>
              <a:rPr lang="en-US" sz="1600" dirty="0" err="1"/>
              <a:t>Starshade</a:t>
            </a:r>
            <a:r>
              <a:rPr lang="en-US" sz="1600" dirty="0"/>
              <a:t> SIP reports to NASA APD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The TSWG will select up to four graduate students and postdocs to attend and present at each SIP forum (travel expenses reimbursed</a:t>
            </a:r>
            <a:r>
              <a:rPr lang="en-US" sz="1800" dirty="0" smtClean="0"/>
              <a:t>), starting with forum #2</a:t>
            </a:r>
            <a:endParaRPr lang="en-US" sz="1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21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Telecon</a:t>
            </a:r>
            <a:r>
              <a:rPr lang="en-US" dirty="0" smtClean="0"/>
              <a:t> Agenda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/>
              <a:t>SIP Updates - </a:t>
            </a:r>
            <a:r>
              <a:rPr lang="en-US" sz="2000" b="1" dirty="0">
                <a:solidFill>
                  <a:prstClr val="black"/>
                </a:solidFill>
              </a:rPr>
              <a:t>Gary </a:t>
            </a:r>
            <a:r>
              <a:rPr lang="en-US" sz="2000" b="1" dirty="0" smtClean="0">
                <a:solidFill>
                  <a:prstClr val="black"/>
                </a:solidFill>
              </a:rPr>
              <a:t>Blackwood</a:t>
            </a:r>
            <a:endParaRPr lang="en-US" sz="2000" b="1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 smtClean="0"/>
              <a:t>Starshade</a:t>
            </a:r>
            <a:r>
              <a:rPr lang="en-US" sz="2200" dirty="0" smtClean="0"/>
              <a:t> Technology Introduction / Context – </a:t>
            </a:r>
            <a:r>
              <a:rPr lang="en-US" sz="2000" b="1" dirty="0">
                <a:solidFill>
                  <a:prstClr val="black"/>
                </a:solidFill>
              </a:rPr>
              <a:t>Phil Willems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S5 Milestone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#1, High Contrast Experiments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b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Anthony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Harness 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Starshade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Optical Edge and Solar Glint -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 Martin </a:t>
            </a:r>
            <a:endParaRPr lang="en-US" sz="2200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/>
              <a:t>Future </a:t>
            </a:r>
            <a:r>
              <a:rPr lang="en-US" sz="2200" dirty="0" err="1" smtClean="0"/>
              <a:t>Telecons</a:t>
            </a:r>
            <a:r>
              <a:rPr lang="en-US" sz="2200" dirty="0" smtClean="0"/>
              <a:t> / 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/>
              <a:t>Open Floor for Discussion</a:t>
            </a:r>
          </a:p>
          <a:p>
            <a:endParaRPr lang="en-US" sz="2200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131549" y="2282897"/>
            <a:ext cx="522514" cy="480527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JPL, Pasadena CA, August 6-7 2019, 8-5 PT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 (draft) for F2F#1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Day 1</a:t>
            </a:r>
          </a:p>
          <a:p>
            <a:r>
              <a:rPr lang="en-US" sz="2000" dirty="0" smtClean="0"/>
              <a:t>Morning			</a:t>
            </a:r>
          </a:p>
          <a:p>
            <a:pPr lvl="1"/>
            <a:r>
              <a:rPr lang="en-US" sz="1600" dirty="0"/>
              <a:t>S5:  Status from project; progress and challenges	Chair:  Willems</a:t>
            </a:r>
          </a:p>
          <a:p>
            <a:pPr lvl="1"/>
            <a:r>
              <a:rPr lang="en-US" sz="1600" dirty="0" err="1" smtClean="0"/>
              <a:t>Starshade</a:t>
            </a:r>
            <a:r>
              <a:rPr lang="en-US" sz="1600" dirty="0" smtClean="0"/>
              <a:t> Lab Tours							</a:t>
            </a:r>
          </a:p>
          <a:p>
            <a:r>
              <a:rPr lang="en-US" sz="2000" dirty="0" smtClean="0"/>
              <a:t>Afternoon		</a:t>
            </a:r>
          </a:p>
          <a:p>
            <a:pPr lvl="1"/>
            <a:r>
              <a:rPr lang="en-US" sz="1600" dirty="0" smtClean="0"/>
              <a:t>Small business contract awardees:  work scope		Chair:  Short</a:t>
            </a:r>
          </a:p>
          <a:p>
            <a:pPr lvl="1"/>
            <a:r>
              <a:rPr lang="en-US" sz="1600" dirty="0"/>
              <a:t>Working Group Breakout, organized </a:t>
            </a:r>
            <a:r>
              <a:rPr lang="en-US" sz="1600" dirty="0" smtClean="0"/>
              <a:t>by			Chair:  Hu</a:t>
            </a:r>
            <a:endParaRPr lang="en-US" sz="1600" dirty="0"/>
          </a:p>
          <a:p>
            <a:pPr lvl="2"/>
            <a:r>
              <a:rPr lang="en-US" sz="1600" dirty="0"/>
              <a:t>Outcomes </a:t>
            </a:r>
            <a:r>
              <a:rPr lang="en-US" sz="1600" dirty="0" smtClean="0"/>
              <a:t>1-3, Outcomes 4-6</a:t>
            </a:r>
          </a:p>
          <a:p>
            <a:pPr marL="0" indent="0">
              <a:buNone/>
            </a:pPr>
            <a:r>
              <a:rPr lang="en-US" sz="2000" dirty="0" smtClean="0"/>
              <a:t>Day 2</a:t>
            </a:r>
          </a:p>
          <a:p>
            <a:r>
              <a:rPr lang="en-US" sz="2000" dirty="0" smtClean="0"/>
              <a:t>Morning</a:t>
            </a:r>
          </a:p>
          <a:p>
            <a:pPr lvl="1"/>
            <a:r>
              <a:rPr lang="en-US" sz="1600" dirty="0" smtClean="0"/>
              <a:t>TSWG presentations							Chair:  </a:t>
            </a:r>
            <a:r>
              <a:rPr lang="en-US" sz="1600" dirty="0" err="1" smtClean="0"/>
              <a:t>d’Amico</a:t>
            </a:r>
            <a:endParaRPr lang="en-US" sz="1600" dirty="0" smtClean="0"/>
          </a:p>
          <a:p>
            <a:pPr lvl="1"/>
            <a:r>
              <a:rPr lang="en-US" sz="1600" dirty="0" smtClean="0"/>
              <a:t>Presentations by any SIP member				Chair:  Hu</a:t>
            </a:r>
          </a:p>
          <a:p>
            <a:r>
              <a:rPr lang="en-US" sz="2000" dirty="0" smtClean="0"/>
              <a:t>Afternoon</a:t>
            </a:r>
          </a:p>
          <a:p>
            <a:pPr lvl="1"/>
            <a:r>
              <a:rPr lang="en-US" sz="1600" dirty="0" smtClean="0"/>
              <a:t>Presentations by any SIP member, continued			</a:t>
            </a:r>
          </a:p>
          <a:p>
            <a:pPr lvl="1"/>
            <a:r>
              <a:rPr lang="en-US" sz="1600" dirty="0" smtClean="0"/>
              <a:t>Breakout Groups report back / capture next steps	Chair:  Blackwood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71" y="242547"/>
            <a:ext cx="3174491" cy="18291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86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Future agenda, future forum,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 err="1" smtClean="0"/>
              <a:t>Starshade</a:t>
            </a:r>
            <a:r>
              <a:rPr lang="en-US" sz="2200" b="1" dirty="0" smtClean="0"/>
              <a:t> SIP mailing list:</a:t>
            </a:r>
            <a:r>
              <a:rPr lang="en-US" sz="2200" dirty="0" smtClean="0"/>
              <a:t> </a:t>
            </a:r>
            <a:r>
              <a:rPr lang="en-US" sz="2200" dirty="0"/>
              <a:t>F</a:t>
            </a:r>
            <a:r>
              <a:rPr lang="en-US" sz="2200" dirty="0" smtClean="0"/>
              <a:t>ollow instructions </a:t>
            </a:r>
            <a:r>
              <a:rPr lang="en-US" sz="2200" dirty="0"/>
              <a:t>at https://exoplanets.nasa.gov/exep/technology/starshade/</a:t>
            </a:r>
            <a:endParaRPr lang="en-US" sz="22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Suggest future </a:t>
            </a:r>
            <a:r>
              <a:rPr lang="en-US" sz="2200" dirty="0" err="1" smtClean="0"/>
              <a:t>telecon</a:t>
            </a:r>
            <a:r>
              <a:rPr lang="en-US" sz="2200" dirty="0" smtClean="0"/>
              <a:t> (or Forum) agenda topics to: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Gary Blackwood and </a:t>
            </a:r>
            <a:r>
              <a:rPr lang="en-US" sz="1800" dirty="0" err="1" smtClean="0"/>
              <a:t>Renyu</a:t>
            </a:r>
            <a:r>
              <a:rPr lang="en-US" sz="1800" dirty="0" smtClean="0"/>
              <a:t> Hu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 err="1"/>
              <a:t>Starshade</a:t>
            </a:r>
            <a:r>
              <a:rPr lang="en-US" sz="2200" b="1" dirty="0"/>
              <a:t> Forum #1</a:t>
            </a:r>
            <a:r>
              <a:rPr lang="en-US" sz="2200" dirty="0"/>
              <a:t>:  </a:t>
            </a:r>
            <a:r>
              <a:rPr lang="en-US" sz="2200" dirty="0" smtClean="0"/>
              <a:t>8/6-7 at JPL in Pasadena </a:t>
            </a:r>
            <a:r>
              <a:rPr lang="en-US" sz="2200" dirty="0"/>
              <a:t>CA.  Remote participation </a:t>
            </a:r>
            <a:r>
              <a:rPr lang="en-US" sz="2200" dirty="0" smtClean="0"/>
              <a:t>available.  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Open the floor for further discussion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44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488" y="6054239"/>
            <a:ext cx="6334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</a:t>
            </a:r>
            <a:r>
              <a:rPr lang="en-US" sz="1200" dirty="0" smtClean="0"/>
              <a:t>2019 </a:t>
            </a:r>
            <a:r>
              <a:rPr lang="en-US" sz="1200" dirty="0"/>
              <a:t>California Institute of Technology. Government sponsorship acknowledged.</a:t>
            </a:r>
          </a:p>
        </p:txBody>
      </p:sp>
    </p:spTree>
    <p:extLst>
      <p:ext uri="{BB962C8B-B14F-4D97-AF65-F5344CB8AC3E}">
        <p14:creationId xmlns:p14="http://schemas.microsoft.com/office/powerpoint/2010/main" val="35609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This work was carried out at the Jet Propulsion Laboratory, California Institute of Technology under contract with the National Aeronautics and Space Administration. © 2019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395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Starshade</a:t>
            </a:r>
            <a:r>
              <a:rPr lang="en-US" dirty="0" smtClean="0"/>
              <a:t> Science </a:t>
            </a:r>
            <a:r>
              <a:rPr lang="en-US" dirty="0"/>
              <a:t>and Industry Partnership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b="1" dirty="0" smtClean="0"/>
              <a:t>Gary </a:t>
            </a:r>
            <a:r>
              <a:rPr lang="en-US" sz="2000" b="1" dirty="0"/>
              <a:t>Blackwood</a:t>
            </a:r>
            <a:r>
              <a:rPr lang="en-US" sz="2000" dirty="0"/>
              <a:t>, </a:t>
            </a:r>
            <a:r>
              <a:rPr lang="en-US" sz="2000" dirty="0" smtClean="0"/>
              <a:t>NASA </a:t>
            </a:r>
            <a:r>
              <a:rPr lang="en-US" sz="2000" dirty="0" err="1" smtClean="0"/>
              <a:t>ExEP</a:t>
            </a:r>
            <a:r>
              <a:rPr lang="en-US" sz="2000" dirty="0" smtClean="0"/>
              <a:t> Manager, </a:t>
            </a:r>
            <a:r>
              <a:rPr lang="en-US" sz="2000" dirty="0" err="1" smtClean="0"/>
              <a:t>Starshade</a:t>
            </a:r>
            <a:r>
              <a:rPr lang="en-US" sz="2000" dirty="0" smtClean="0"/>
              <a:t> SIP Chair</a:t>
            </a:r>
          </a:p>
          <a:p>
            <a:pPr lvl="1"/>
            <a:r>
              <a:rPr lang="en-US" sz="1600" dirty="0"/>
              <a:t>Gary.blackwood@jpl.nasa.gov</a:t>
            </a:r>
          </a:p>
          <a:p>
            <a:pPr lvl="1"/>
            <a:r>
              <a:rPr lang="en-US" sz="1600" dirty="0" smtClean="0"/>
              <a:t>W:  </a:t>
            </a:r>
            <a:r>
              <a:rPr lang="en-US" sz="1600" dirty="0"/>
              <a:t>818 354 6263</a:t>
            </a:r>
          </a:p>
          <a:p>
            <a:pPr lvl="1"/>
            <a:r>
              <a:rPr lang="en-US" sz="1600" dirty="0" smtClean="0"/>
              <a:t>M:  </a:t>
            </a:r>
            <a:r>
              <a:rPr lang="en-US" sz="1600" dirty="0"/>
              <a:t>818 458 </a:t>
            </a:r>
            <a:r>
              <a:rPr lang="en-US" sz="1600" dirty="0" smtClean="0"/>
              <a:t>0507</a:t>
            </a:r>
            <a:endParaRPr lang="en-US" sz="2000" b="1" dirty="0" smtClean="0"/>
          </a:p>
          <a:p>
            <a:r>
              <a:rPr lang="en-US" sz="2000" b="1" dirty="0" err="1" smtClean="0"/>
              <a:t>Yuriy</a:t>
            </a:r>
            <a:r>
              <a:rPr lang="en-US" sz="2000" b="1" dirty="0" smtClean="0"/>
              <a:t> </a:t>
            </a:r>
            <a:r>
              <a:rPr lang="en-US" sz="2000" b="1" dirty="0" err="1"/>
              <a:t>Tsurkan</a:t>
            </a:r>
            <a:r>
              <a:rPr lang="en-US" sz="2000" dirty="0"/>
              <a:t>, Subcontract Manager</a:t>
            </a:r>
          </a:p>
          <a:p>
            <a:pPr lvl="1"/>
            <a:r>
              <a:rPr lang="en-US" sz="1600" dirty="0" smtClean="0"/>
              <a:t>Yuriy.Tsurkan@jpl.nasa.gov</a:t>
            </a:r>
          </a:p>
          <a:p>
            <a:pPr lvl="1"/>
            <a:r>
              <a:rPr lang="en-US" sz="1600" dirty="0" smtClean="0"/>
              <a:t>W</a:t>
            </a:r>
            <a:r>
              <a:rPr lang="en-US" sz="1600" dirty="0"/>
              <a:t>:  </a:t>
            </a:r>
            <a:r>
              <a:rPr lang="en-US" sz="1600" dirty="0" smtClean="0"/>
              <a:t>818 393-8052</a:t>
            </a:r>
          </a:p>
          <a:p>
            <a:pPr lvl="1"/>
            <a:r>
              <a:rPr lang="en-US" sz="1600" dirty="0" smtClean="0"/>
              <a:t>M</a:t>
            </a:r>
            <a:r>
              <a:rPr lang="en-US" sz="1600" dirty="0"/>
              <a:t>:  </a:t>
            </a:r>
            <a:r>
              <a:rPr lang="en-US" sz="1600" dirty="0" smtClean="0"/>
              <a:t>747 261-8928</a:t>
            </a:r>
            <a:endParaRPr lang="en-US" sz="2000" b="1" dirty="0"/>
          </a:p>
          <a:p>
            <a:r>
              <a:rPr lang="en-US" sz="2000" b="1" dirty="0" err="1" smtClean="0"/>
              <a:t>Renyu</a:t>
            </a:r>
            <a:r>
              <a:rPr lang="en-US" sz="2000" b="1" dirty="0" smtClean="0"/>
              <a:t> </a:t>
            </a:r>
            <a:r>
              <a:rPr lang="en-US" sz="2000" b="1" dirty="0"/>
              <a:t>Hu</a:t>
            </a:r>
            <a:r>
              <a:rPr lang="en-US" sz="2000" dirty="0"/>
              <a:t>, </a:t>
            </a:r>
            <a:r>
              <a:rPr lang="en-US" sz="2000" dirty="0" err="1" smtClean="0"/>
              <a:t>ExEP</a:t>
            </a:r>
            <a:r>
              <a:rPr lang="en-US" sz="2000" dirty="0" smtClean="0"/>
              <a:t> </a:t>
            </a:r>
            <a:r>
              <a:rPr lang="en-US" sz="2000" dirty="0" err="1" smtClean="0"/>
              <a:t>Starshade</a:t>
            </a:r>
            <a:r>
              <a:rPr lang="en-US" sz="2000" dirty="0" smtClean="0"/>
              <a:t> </a:t>
            </a:r>
            <a:r>
              <a:rPr lang="en-US" sz="2000" dirty="0"/>
              <a:t>Scientist</a:t>
            </a:r>
          </a:p>
          <a:p>
            <a:pPr lvl="1"/>
            <a:r>
              <a:rPr lang="en-US" sz="1600" dirty="0" smtClean="0"/>
              <a:t>Renyu.Hu@jpl.nasa.gov</a:t>
            </a:r>
          </a:p>
          <a:p>
            <a:pPr lvl="1"/>
            <a:r>
              <a:rPr lang="en-US" sz="1600" dirty="0" smtClean="0"/>
              <a:t>W</a:t>
            </a:r>
            <a:r>
              <a:rPr lang="en-US" sz="1600" dirty="0"/>
              <a:t>:  818 354 6090</a:t>
            </a:r>
            <a:endParaRPr lang="en-US" sz="2000" dirty="0"/>
          </a:p>
          <a:p>
            <a:pPr lvl="1"/>
            <a:r>
              <a:rPr lang="en-US" sz="1600" dirty="0" smtClean="0"/>
              <a:t>M</a:t>
            </a:r>
            <a:r>
              <a:rPr lang="en-US" sz="1600" dirty="0"/>
              <a:t>:  </a:t>
            </a:r>
            <a:r>
              <a:rPr lang="en-US" sz="1600" dirty="0" smtClean="0"/>
              <a:t>818 281-9459</a:t>
            </a:r>
          </a:p>
          <a:p>
            <a:r>
              <a:rPr lang="en-US" sz="2000" b="1" dirty="0" smtClean="0"/>
              <a:t>Kendra Short</a:t>
            </a:r>
            <a:r>
              <a:rPr lang="en-US" sz="2000" dirty="0" smtClean="0"/>
              <a:t>, S5 acting Manager, NASA </a:t>
            </a:r>
            <a:r>
              <a:rPr lang="en-US" sz="2000" dirty="0" err="1" smtClean="0"/>
              <a:t>ExEP</a:t>
            </a:r>
            <a:r>
              <a:rPr lang="en-US" sz="2000" dirty="0" smtClean="0"/>
              <a:t> Deputy Manager</a:t>
            </a:r>
            <a:endParaRPr lang="en-US" sz="2000" dirty="0"/>
          </a:p>
          <a:p>
            <a:pPr lvl="1"/>
            <a:r>
              <a:rPr lang="en-US" sz="1600" dirty="0"/>
              <a:t>Kendra.Short@jpl.nasa.gov</a:t>
            </a:r>
          </a:p>
          <a:p>
            <a:pPr lvl="1"/>
            <a:r>
              <a:rPr lang="en-US" sz="1600" dirty="0"/>
              <a:t>W:  818 354 </a:t>
            </a:r>
            <a:r>
              <a:rPr lang="en-US" sz="1600" dirty="0" smtClean="0"/>
              <a:t>9286</a:t>
            </a:r>
            <a:endParaRPr lang="en-US" sz="2000" dirty="0"/>
          </a:p>
          <a:p>
            <a:pPr lvl="1"/>
            <a:r>
              <a:rPr lang="en-US" sz="1600" dirty="0"/>
              <a:t>M:  818 </a:t>
            </a:r>
            <a:r>
              <a:rPr lang="en-US" sz="1600" dirty="0" smtClean="0"/>
              <a:t>634 3918</a:t>
            </a:r>
            <a:endParaRPr lang="en-US" sz="2000" dirty="0"/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2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NASA Exoplanet Exploration Program (</a:t>
            </a:r>
            <a:r>
              <a:rPr lang="en-US" dirty="0" err="1"/>
              <a:t>ExEP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 Office – Key Participants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Science and Industry Partnership 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Gary </a:t>
            </a:r>
            <a:r>
              <a:rPr lang="en-US" sz="2000" b="1" dirty="0"/>
              <a:t>Blackwood</a:t>
            </a:r>
            <a:r>
              <a:rPr lang="en-US" sz="2000" dirty="0"/>
              <a:t>, </a:t>
            </a:r>
            <a:r>
              <a:rPr lang="en-US" sz="2000" dirty="0" smtClean="0"/>
              <a:t>NASA </a:t>
            </a:r>
            <a:r>
              <a:rPr lang="en-US" sz="2000" dirty="0" err="1" smtClean="0"/>
              <a:t>ExEP</a:t>
            </a:r>
            <a:r>
              <a:rPr lang="en-US" sz="2000" dirty="0" smtClean="0"/>
              <a:t> Manager, </a:t>
            </a:r>
            <a:r>
              <a:rPr lang="en-US" sz="2000" dirty="0" err="1" smtClean="0"/>
              <a:t>Starshade</a:t>
            </a:r>
            <a:r>
              <a:rPr lang="en-US" sz="2000" dirty="0" smtClean="0"/>
              <a:t> SIP Chair</a:t>
            </a:r>
          </a:p>
          <a:p>
            <a:pPr>
              <a:spcBef>
                <a:spcPts val="1200"/>
              </a:spcBef>
            </a:pPr>
            <a:r>
              <a:rPr lang="en-US" sz="2000" b="1" dirty="0" err="1"/>
              <a:t>Yuriy</a:t>
            </a:r>
            <a:r>
              <a:rPr lang="en-US" sz="2000" b="1" dirty="0"/>
              <a:t> </a:t>
            </a:r>
            <a:r>
              <a:rPr lang="en-US" sz="2000" b="1" dirty="0" err="1"/>
              <a:t>Tsurkan</a:t>
            </a:r>
            <a:r>
              <a:rPr lang="en-US" sz="2000" dirty="0"/>
              <a:t>, Subcontract Manager</a:t>
            </a:r>
          </a:p>
          <a:p>
            <a:pPr>
              <a:spcBef>
                <a:spcPts val="1200"/>
              </a:spcBef>
            </a:pPr>
            <a:r>
              <a:rPr lang="en-US" sz="2000" b="1" dirty="0" err="1" smtClean="0"/>
              <a:t>Renyu</a:t>
            </a:r>
            <a:r>
              <a:rPr lang="en-US" sz="2000" b="1" dirty="0" smtClean="0"/>
              <a:t> Hu</a:t>
            </a:r>
            <a:r>
              <a:rPr lang="en-US" sz="2000" dirty="0" smtClean="0"/>
              <a:t>, </a:t>
            </a:r>
            <a:r>
              <a:rPr lang="en-US" sz="2000" dirty="0" err="1"/>
              <a:t>ExEP</a:t>
            </a:r>
            <a:r>
              <a:rPr lang="en-US" sz="2000" dirty="0"/>
              <a:t> Scientist for </a:t>
            </a:r>
            <a:r>
              <a:rPr lang="en-US" sz="2000" dirty="0" err="1"/>
              <a:t>Starshade</a:t>
            </a:r>
            <a:r>
              <a:rPr lang="en-US" sz="2000" dirty="0"/>
              <a:t> </a:t>
            </a:r>
            <a:r>
              <a:rPr lang="en-US" sz="2000" dirty="0" smtClean="0"/>
              <a:t>Technology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 err="1" smtClean="0">
                <a:solidFill>
                  <a:srgbClr val="0070C0"/>
                </a:solidFill>
              </a:rPr>
              <a:t>Starshade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Technology Development Activity (S5)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Kendra Short</a:t>
            </a:r>
            <a:r>
              <a:rPr lang="en-US" sz="2000" dirty="0"/>
              <a:t>, </a:t>
            </a:r>
            <a:r>
              <a:rPr lang="en-US" sz="2000" dirty="0" smtClean="0"/>
              <a:t>acting Manager </a:t>
            </a:r>
            <a:r>
              <a:rPr lang="en-US" sz="2000" dirty="0"/>
              <a:t>of S5, NASA </a:t>
            </a:r>
            <a:r>
              <a:rPr lang="en-US" sz="2000" dirty="0" err="1"/>
              <a:t>ExEP</a:t>
            </a:r>
            <a:r>
              <a:rPr lang="en-US" sz="2000" dirty="0"/>
              <a:t> Deputy Manager, 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Phil Willems</a:t>
            </a:r>
            <a:r>
              <a:rPr lang="en-US" sz="2000" dirty="0" smtClean="0"/>
              <a:t>, acting Deputy Manager </a:t>
            </a:r>
            <a:r>
              <a:rPr lang="en-US" sz="2000" dirty="0"/>
              <a:t>of </a:t>
            </a:r>
            <a:r>
              <a:rPr lang="en-US" sz="2000" dirty="0" smtClean="0"/>
              <a:t>S5, LBTI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36455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Telecon</a:t>
            </a:r>
            <a:r>
              <a:rPr lang="en-US" dirty="0" smtClean="0"/>
              <a:t> Agenda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/>
              <a:t>SIP Updates - </a:t>
            </a:r>
            <a:r>
              <a:rPr lang="en-US" sz="2000" b="1" dirty="0">
                <a:solidFill>
                  <a:prstClr val="black"/>
                </a:solidFill>
              </a:rPr>
              <a:t>Gary </a:t>
            </a:r>
            <a:r>
              <a:rPr lang="en-US" sz="2000" b="1" dirty="0" smtClean="0">
                <a:solidFill>
                  <a:prstClr val="black"/>
                </a:solidFill>
              </a:rPr>
              <a:t>Blackwood</a:t>
            </a:r>
            <a:endParaRPr lang="en-US" sz="2000" b="1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 smtClean="0"/>
              <a:t>Starshade</a:t>
            </a:r>
            <a:r>
              <a:rPr lang="en-US" sz="2200" dirty="0" smtClean="0"/>
              <a:t> Technology Introduction / Context – </a:t>
            </a:r>
            <a:r>
              <a:rPr lang="en-US" sz="2000" b="1" dirty="0">
                <a:solidFill>
                  <a:prstClr val="black"/>
                </a:solidFill>
              </a:rPr>
              <a:t>Phil Willems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S5 Milestone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#1, High Contrast Experiments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b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Anthony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Harness 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Starshade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Optical Edge and Solar Glint -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Stefan Martin </a:t>
            </a:r>
            <a:endParaRPr lang="en-US" sz="2200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/>
              <a:t>Future </a:t>
            </a:r>
            <a:r>
              <a:rPr lang="en-US" sz="2200" dirty="0" err="1" smtClean="0"/>
              <a:t>Telecons</a:t>
            </a:r>
            <a:r>
              <a:rPr lang="en-US" sz="2200" dirty="0" smtClean="0"/>
              <a:t> / 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/>
              <a:t>Open Floor for Discussion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7976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NASA Headquarters Leadership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Astrophysics </a:t>
            </a:r>
            <a:r>
              <a:rPr lang="en-US" sz="2000" b="1" dirty="0">
                <a:solidFill>
                  <a:srgbClr val="0070C0"/>
                </a:solidFill>
              </a:rPr>
              <a:t>Division</a:t>
            </a:r>
          </a:p>
          <a:p>
            <a:pPr>
              <a:spcBef>
                <a:spcPts val="1200"/>
              </a:spcBef>
            </a:pPr>
            <a:r>
              <a:rPr lang="en-US" sz="2000" b="1" dirty="0" err="1" smtClean="0"/>
              <a:t>Shahid</a:t>
            </a:r>
            <a:r>
              <a:rPr lang="en-US" sz="2000" b="1" dirty="0" smtClean="0"/>
              <a:t> Habib</a:t>
            </a:r>
            <a:r>
              <a:rPr lang="en-US" sz="2000" dirty="0" smtClean="0"/>
              <a:t>, Program </a:t>
            </a:r>
            <a:r>
              <a:rPr lang="en-US" sz="2000" dirty="0"/>
              <a:t>Executive for </a:t>
            </a:r>
            <a:r>
              <a:rPr lang="en-US" sz="2000" dirty="0" err="1"/>
              <a:t>ExEP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b="1" dirty="0"/>
              <a:t>Douglas Hudgins</a:t>
            </a:r>
            <a:r>
              <a:rPr lang="en-US" sz="2000" dirty="0"/>
              <a:t>, Program Scientist for </a:t>
            </a:r>
            <a:r>
              <a:rPr lang="en-US" sz="2000" dirty="0" err="1"/>
              <a:t>ExEP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b="1" dirty="0"/>
              <a:t>Martin Still</a:t>
            </a:r>
            <a:r>
              <a:rPr lang="en-US" sz="2000" dirty="0"/>
              <a:t>, Deputy Program Scientist for </a:t>
            </a:r>
            <a:r>
              <a:rPr lang="en-US" sz="2000" dirty="0" err="1"/>
              <a:t>ExEP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b="1" dirty="0" smtClean="0"/>
              <a:t>Nasser </a:t>
            </a:r>
            <a:r>
              <a:rPr lang="en-US" sz="2000" b="1" dirty="0" err="1" smtClean="0"/>
              <a:t>Barghouty</a:t>
            </a:r>
            <a:r>
              <a:rPr lang="en-US" sz="2000" b="1" dirty="0" smtClean="0"/>
              <a:t>, </a:t>
            </a:r>
            <a:r>
              <a:rPr lang="en-US" sz="2000" dirty="0" smtClean="0"/>
              <a:t>Division Technology Lead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Jeff </a:t>
            </a:r>
            <a:r>
              <a:rPr lang="en-US" sz="2000" b="1" dirty="0" err="1"/>
              <a:t>Volosin</a:t>
            </a:r>
            <a:r>
              <a:rPr lang="en-US" sz="2000" dirty="0"/>
              <a:t>, Deputy Division Director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Paul </a:t>
            </a:r>
            <a:r>
              <a:rPr lang="en-US" sz="2000" b="1" dirty="0"/>
              <a:t>Hertz</a:t>
            </a:r>
            <a:r>
              <a:rPr lang="en-US" sz="2000" dirty="0"/>
              <a:t>, Division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Small Business Set Aside Subcontracts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hangingPunct="0"/>
            <a:r>
              <a:rPr lang="en-US" sz="2000" dirty="0"/>
              <a:t>Proposals solicited only from small businesses and any resulting award will be made to a small business</a:t>
            </a:r>
          </a:p>
          <a:p>
            <a:pPr hangingPunct="0"/>
            <a:r>
              <a:rPr lang="en-US" sz="2000" dirty="0"/>
              <a:t>Up to three cost-sharing contracts are planned by the Jet Propulsion Laboratory</a:t>
            </a:r>
          </a:p>
          <a:p>
            <a:pPr hangingPunct="0"/>
            <a:r>
              <a:rPr lang="en-US" sz="2000" dirty="0"/>
              <a:t>Contract type is cost type</a:t>
            </a:r>
          </a:p>
          <a:p>
            <a:r>
              <a:rPr lang="en-US" sz="2000" dirty="0"/>
              <a:t>Procurement Schedule Milestones:</a:t>
            </a:r>
          </a:p>
          <a:p>
            <a:pPr lvl="1"/>
            <a:r>
              <a:rPr lang="en-US" sz="1800" dirty="0"/>
              <a:t>RFI release in </a:t>
            </a:r>
            <a:r>
              <a:rPr lang="en-US" sz="1800" dirty="0" err="1"/>
              <a:t>FedBizOpps</a:t>
            </a:r>
            <a:r>
              <a:rPr lang="en-US" sz="1800" dirty="0"/>
              <a:t>		7/25/2018	Complete</a:t>
            </a:r>
          </a:p>
          <a:p>
            <a:pPr lvl="1"/>
            <a:r>
              <a:rPr lang="en-US" sz="1800" dirty="0"/>
              <a:t>RFI responses due				9/05/2018	Complete</a:t>
            </a:r>
          </a:p>
          <a:p>
            <a:pPr lvl="1"/>
            <a:r>
              <a:rPr lang="en-US" sz="1800" dirty="0"/>
              <a:t>RFP release in </a:t>
            </a:r>
            <a:r>
              <a:rPr lang="en-US" sz="1800" dirty="0" err="1"/>
              <a:t>FedBizOpps</a:t>
            </a:r>
            <a:r>
              <a:rPr lang="en-US" sz="1800" dirty="0"/>
              <a:t>		</a:t>
            </a:r>
            <a:r>
              <a:rPr lang="en-US" sz="1800" dirty="0" smtClean="0"/>
              <a:t>1/31/2019 	Complete</a:t>
            </a:r>
            <a:endParaRPr lang="en-US" sz="1800" dirty="0"/>
          </a:p>
          <a:p>
            <a:pPr lvl="1"/>
            <a:r>
              <a:rPr lang="en-US" sz="1800" dirty="0"/>
              <a:t>Proposals due				</a:t>
            </a:r>
            <a:r>
              <a:rPr lang="en-US" sz="1800"/>
              <a:t>	</a:t>
            </a:r>
            <a:r>
              <a:rPr lang="en-US" sz="1800" smtClean="0"/>
              <a:t>2/28/2019 </a:t>
            </a:r>
            <a:r>
              <a:rPr lang="en-US" sz="1800" dirty="0" smtClean="0"/>
              <a:t>	Complete</a:t>
            </a:r>
            <a:endParaRPr lang="en-US" sz="1800" dirty="0"/>
          </a:p>
          <a:p>
            <a:pPr lvl="1"/>
            <a:r>
              <a:rPr lang="en-US" sz="1800" dirty="0"/>
              <a:t>Target Award Date				6/17/2019</a:t>
            </a:r>
          </a:p>
          <a:p>
            <a:endParaRPr lang="en-US" sz="2000" dirty="0"/>
          </a:p>
          <a:p>
            <a:r>
              <a:rPr lang="en-US" sz="2000" dirty="0"/>
              <a:t>Only responsive, responsible proposers will be considered for award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73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 for </a:t>
            </a:r>
            <a:r>
              <a:rPr lang="en-US" dirty="0" err="1" smtClean="0"/>
              <a:t>Starshade</a:t>
            </a:r>
            <a:r>
              <a:rPr lang="en-US" dirty="0" smtClean="0"/>
              <a:t> Science and </a:t>
            </a:r>
            <a:br>
              <a:rPr lang="en-US" dirty="0" smtClean="0"/>
            </a:br>
            <a:r>
              <a:rPr lang="en-US" dirty="0" smtClean="0"/>
              <a:t>Industry Partnership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</a:rPr>
              <a:t>The purpose of the </a:t>
            </a:r>
            <a:r>
              <a:rPr lang="en-US" sz="1800" b="1" dirty="0" err="1">
                <a:solidFill>
                  <a:srgbClr val="0070C0"/>
                </a:solidFill>
              </a:rPr>
              <a:t>Starshade</a:t>
            </a:r>
            <a:r>
              <a:rPr lang="en-US" sz="1800" b="1" dirty="0">
                <a:solidFill>
                  <a:srgbClr val="0070C0"/>
                </a:solidFill>
              </a:rPr>
              <a:t> SIP is to maximize the 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technology </a:t>
            </a:r>
            <a:r>
              <a:rPr lang="en-US" sz="1800" b="1" dirty="0">
                <a:solidFill>
                  <a:srgbClr val="0070C0"/>
                </a:solidFill>
              </a:rPr>
              <a:t>readiness level of </a:t>
            </a:r>
            <a:r>
              <a:rPr lang="en-US" sz="1800" b="1" dirty="0" err="1">
                <a:solidFill>
                  <a:srgbClr val="0070C0"/>
                </a:solidFill>
              </a:rPr>
              <a:t>starshades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to 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enable potential </a:t>
            </a:r>
            <a:r>
              <a:rPr lang="en-US" sz="1800" b="1" dirty="0">
                <a:solidFill>
                  <a:srgbClr val="0070C0"/>
                </a:solidFill>
              </a:rPr>
              <a:t>future exoplanet science missions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 smtClean="0"/>
              <a:t>Starshades</a:t>
            </a:r>
            <a:r>
              <a:rPr lang="en-US" sz="1800" dirty="0" smtClean="0"/>
              <a:t> </a:t>
            </a:r>
            <a:r>
              <a:rPr lang="en-US" sz="1800" dirty="0"/>
              <a:t>(or External </a:t>
            </a:r>
            <a:r>
              <a:rPr lang="en-US" sz="1800" dirty="0" err="1"/>
              <a:t>Occulters</a:t>
            </a:r>
            <a:r>
              <a:rPr lang="en-US" sz="1800" dirty="0"/>
              <a:t>) are </a:t>
            </a:r>
            <a:r>
              <a:rPr lang="en-US" sz="1800" b="1" dirty="0"/>
              <a:t>one of the starlight suppression technologies </a:t>
            </a:r>
            <a:r>
              <a:rPr lang="en-US" sz="1800" dirty="0"/>
              <a:t>for high contrast imaging of exoplanets and are baselined for large- and probe-class mission concept studies funded by the NASA Astrophysics Division for submission to the Astro2020 Decadal Survey.  </a:t>
            </a:r>
            <a:endParaRPr lang="en-US" sz="1800" dirty="0" smtClean="0"/>
          </a:p>
          <a:p>
            <a:r>
              <a:rPr lang="en-US" sz="1800" dirty="0" smtClean="0"/>
              <a:t>Recently </a:t>
            </a:r>
            <a:r>
              <a:rPr lang="en-US" sz="1800" dirty="0"/>
              <a:t>the Astrophysics Division authorized the Exoplanet Exploration Program (</a:t>
            </a:r>
            <a:r>
              <a:rPr lang="en-US" sz="1800" dirty="0" err="1"/>
              <a:t>ExEP</a:t>
            </a:r>
            <a:r>
              <a:rPr lang="en-US" sz="1800" dirty="0"/>
              <a:t>) to </a:t>
            </a:r>
            <a:r>
              <a:rPr lang="en-US" sz="1800" b="1" dirty="0"/>
              <a:t>execute a directed technology development activity </a:t>
            </a:r>
            <a:r>
              <a:rPr lang="en-US" sz="1800" dirty="0"/>
              <a:t>to advance </a:t>
            </a:r>
            <a:r>
              <a:rPr lang="en-US" sz="1800" dirty="0" err="1"/>
              <a:t>starshades</a:t>
            </a:r>
            <a:r>
              <a:rPr lang="en-US" sz="1800" dirty="0"/>
              <a:t> to Technology Readiness Level (TRL) </a:t>
            </a:r>
            <a:r>
              <a:rPr lang="en-US" sz="1800" dirty="0" smtClean="0"/>
              <a:t>5.</a:t>
            </a:r>
          </a:p>
          <a:p>
            <a:r>
              <a:rPr lang="en-US" sz="1800" dirty="0" smtClean="0"/>
              <a:t>The </a:t>
            </a:r>
            <a:r>
              <a:rPr lang="en-US" sz="1800" dirty="0" err="1"/>
              <a:t>Starshade</a:t>
            </a:r>
            <a:r>
              <a:rPr lang="en-US" sz="1800" dirty="0"/>
              <a:t> </a:t>
            </a:r>
            <a:r>
              <a:rPr lang="en-US" sz="1800" b="1" dirty="0"/>
              <a:t>Technology Development Activity to TRL5, or S5</a:t>
            </a:r>
            <a:r>
              <a:rPr lang="en-US" sz="1800" dirty="0"/>
              <a:t>, follows an approved </a:t>
            </a:r>
            <a:r>
              <a:rPr lang="en-US" sz="1800" b="1" dirty="0"/>
              <a:t>Technology Development Plan </a:t>
            </a:r>
            <a:r>
              <a:rPr lang="en-US" sz="1800" dirty="0"/>
              <a:t>with technology milestones that respond to documented mission performance requirements. 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 err="1"/>
              <a:t>ExEP</a:t>
            </a:r>
            <a:r>
              <a:rPr lang="en-US" sz="1800" dirty="0"/>
              <a:t> recognizes that robust and impactful technology maturation requires </a:t>
            </a:r>
            <a:r>
              <a:rPr lang="en-US" sz="1800" b="1" dirty="0"/>
              <a:t>ongoing consideration </a:t>
            </a:r>
            <a:r>
              <a:rPr lang="en-US" sz="1800" dirty="0"/>
              <a:t>of new technology approaches and new mission concept drivers. </a:t>
            </a:r>
            <a:endParaRPr lang="en-US" sz="18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15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https://exoplanets.nasa.gov/exep/technology/starshade/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27" y="1067592"/>
            <a:ext cx="7158474" cy="56028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0" b="16791"/>
          <a:stretch/>
        </p:blipFill>
        <p:spPr>
          <a:xfrm>
            <a:off x="1073425" y="3635687"/>
            <a:ext cx="3776871" cy="3034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66" y="2039477"/>
            <a:ext cx="2271447" cy="46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Development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584A03-B867-4D4B-83A0-F0A9ED99E7D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</a:rPr>
              <a:pPr marL="0" marR="0" lvl="0" indent="0" algn="r" defTabSz="914400" rtl="0" eaLnBrk="0" fontAlgn="base" latinLnBrk="0" hangingPunct="0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charset="0"/>
              </a:rPr>
              <a:t>September 27,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634" y="1065212"/>
            <a:ext cx="4299095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6255" y="1099720"/>
            <a:ext cx="39424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Signed and posted on S5 website.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Contains in-depth description of technology baseline, performance parameters, development and test plans.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Highlights: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comprehensive error budget based on the mission key performance parameters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specific milestones defined as necessary to meet TRL 5 </a:t>
            </a:r>
          </a:p>
        </p:txBody>
      </p:sp>
    </p:spTree>
    <p:extLst>
      <p:ext uri="{BB962C8B-B14F-4D97-AF65-F5344CB8AC3E}">
        <p14:creationId xmlns:p14="http://schemas.microsoft.com/office/powerpoint/2010/main" val="15216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158251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Starshade Technology Development Activity</a:t>
            </a:r>
            <a:endParaRPr lang="en-US" b="1" i="1" dirty="0">
              <a:solidFill>
                <a:srgbClr val="F0E51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fld id="{FFBC65A8-0AF1-594E-B66C-E8F1EA3CA5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>
                <a:lnSpc>
                  <a:spcPct val="100000"/>
                </a:lnSpc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September 27, 2018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63603" y="557610"/>
            <a:ext cx="256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Starlight Suppression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6945" y="3091013"/>
            <a:ext cx="2751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dirty="0" err="1" smtClean="0">
                <a:solidFill>
                  <a:srgbClr val="00B0F0"/>
                </a:solidFill>
              </a:rPr>
              <a:t>Scatterometer</a:t>
            </a:r>
            <a:r>
              <a:rPr lang="en-US" sz="1100" b="1" dirty="0" smtClean="0">
                <a:solidFill>
                  <a:srgbClr val="00B0F0"/>
                </a:solidFill>
              </a:rPr>
              <a:t> measurements of half-scale petal edge segments show scattered sunlight less than </a:t>
            </a:r>
            <a:r>
              <a:rPr lang="en-US" sz="1100" b="1" dirty="0" err="1" smtClean="0">
                <a:solidFill>
                  <a:srgbClr val="00B0F0"/>
                </a:solidFill>
              </a:rPr>
              <a:t>Vmag</a:t>
            </a:r>
            <a:r>
              <a:rPr lang="en-US" sz="1100" b="1" dirty="0" smtClean="0">
                <a:solidFill>
                  <a:srgbClr val="00B0F0"/>
                </a:solidFill>
              </a:rPr>
              <a:t> 25 in image simulations.  </a:t>
            </a:r>
            <a:endParaRPr lang="en-US" sz="1100" b="1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6712" y="3974763"/>
            <a:ext cx="5466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B0F0"/>
                </a:solidFill>
              </a:rPr>
              <a:t>Fabricate petals shape to a pre-launch accuracy of +/- 70um and demonstrate by analysis an on-orbit shape stability of +/- 80um</a:t>
            </a:r>
          </a:p>
          <a:p>
            <a:pPr>
              <a:defRPr/>
            </a:pPr>
            <a:endParaRPr lang="en-US" sz="1200" b="1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1200" b="1" dirty="0" smtClean="0">
                <a:solidFill>
                  <a:srgbClr val="00B0F0"/>
                </a:solidFill>
              </a:rPr>
              <a:t>Perform petal deployment to a position accuracy of +/- 300um and demonstrate by analysis an on-orbit position stability to +/- 200 um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248" y="568548"/>
            <a:ext cx="30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defRPr/>
            </a:pPr>
            <a:r>
              <a:rPr lang="en-US" b="1" dirty="0" smtClean="0">
                <a:solidFill>
                  <a:srgbClr val="FFFF00"/>
                </a:solidFill>
              </a:rPr>
              <a:t>Formation Flying 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50294" y="3981019"/>
            <a:ext cx="402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Petal Shape and Position Accuracy</a:t>
            </a:r>
          </a:p>
          <a:p>
            <a:pPr marL="352425" indent="-352425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Petal Shape and Position Stability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78798" y="1021966"/>
            <a:ext cx="1869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B0F0"/>
                </a:solidFill>
              </a:rPr>
              <a:t>Testbed validated model of sensing accuracy; simulated control performance under flight-like conditions.</a:t>
            </a:r>
            <a:endParaRPr lang="en-US" sz="1200" b="1" dirty="0">
              <a:solidFill>
                <a:srgbClr val="00B0F0"/>
              </a:solidFill>
            </a:endParaRPr>
          </a:p>
        </p:txBody>
      </p:sp>
      <p:pic>
        <p:nvPicPr>
          <p:cNvPr id="40" name="Picture 2" descr="http://planetquest.jpl.nasa.gov/system/avm_image_sqls/images/81/medium/Full%20petal.jpg?135233020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25" y="4664773"/>
            <a:ext cx="1394171" cy="19326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499901" y="1872635"/>
            <a:ext cx="1827443" cy="9245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5360" y="926942"/>
            <a:ext cx="1697560" cy="1014240"/>
            <a:chOff x="6057903" y="2320911"/>
            <a:chExt cx="2050289" cy="1301214"/>
          </a:xfrm>
        </p:grpSpPr>
        <p:pic>
          <p:nvPicPr>
            <p:cNvPr id="36" name="Picture 35" descr="Screen Shot 2014-05-08 at 2.35.50 PM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7903" y="2320911"/>
              <a:ext cx="2050289" cy="1301214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6953916" y="2950969"/>
              <a:ext cx="566702" cy="187155"/>
            </a:xfrm>
            <a:prstGeom prst="straightConnector1">
              <a:avLst/>
            </a:prstGeom>
            <a:ln>
              <a:solidFill>
                <a:srgbClr val="D9D9D9"/>
              </a:solidFill>
              <a:prstDash val="sysDot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679238" y="2696251"/>
              <a:ext cx="358877" cy="470976"/>
            </a:xfrm>
            <a:prstGeom prst="straightConnector1">
              <a:avLst/>
            </a:prstGeom>
            <a:ln>
              <a:solidFill>
                <a:srgbClr val="D9D9D9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0384" y="4771294"/>
            <a:ext cx="2087682" cy="1236015"/>
          </a:xfrm>
          <a:prstGeom prst="rect">
            <a:avLst/>
          </a:prstGeom>
        </p:spPr>
      </p:pic>
      <p:pic>
        <p:nvPicPr>
          <p:cNvPr id="45" name="241C384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063" y="2382733"/>
            <a:ext cx="1646321" cy="123474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720244" y="2374751"/>
            <a:ext cx="1723995" cy="1220915"/>
            <a:chOff x="6017344" y="4482729"/>
            <a:chExt cx="3126656" cy="2070471"/>
          </a:xfrm>
        </p:grpSpPr>
        <p:pic>
          <p:nvPicPr>
            <p:cNvPr id="47" name="Google Shape;206;p30" descr="image00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994" y="4482729"/>
              <a:ext cx="1543006" cy="206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7344" y="4484318"/>
              <a:ext cx="1551662" cy="2068882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 flipV="1">
            <a:off x="0" y="3890254"/>
            <a:ext cx="9144000" cy="171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134" y="1852450"/>
            <a:ext cx="19316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+/- 30 cm sensing accuracy</a:t>
            </a:r>
          </a:p>
          <a:p>
            <a:r>
              <a:rPr lang="en-US" sz="1050" dirty="0">
                <a:solidFill>
                  <a:schemeClr val="bg1"/>
                </a:solidFill>
              </a:rPr>
              <a:t>+/-</a:t>
            </a:r>
            <a:r>
              <a:rPr lang="en-US" sz="1050" dirty="0" smtClean="0">
                <a:solidFill>
                  <a:schemeClr val="bg1"/>
                </a:solidFill>
              </a:rPr>
              <a:t> 1 m control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65962" y="642170"/>
            <a:ext cx="0" cy="324161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9747" y="2873738"/>
            <a:ext cx="1610600" cy="958734"/>
          </a:xfrm>
          <a:prstGeom prst="rect">
            <a:avLst/>
          </a:prstGeom>
        </p:spPr>
      </p:pic>
      <p:grpSp>
        <p:nvGrpSpPr>
          <p:cNvPr id="4102" name="Group 4101"/>
          <p:cNvGrpSpPr/>
          <p:nvPr/>
        </p:nvGrpSpPr>
        <p:grpSpPr>
          <a:xfrm>
            <a:off x="3672347" y="2124324"/>
            <a:ext cx="903118" cy="1161800"/>
            <a:chOff x="9215662" y="2516509"/>
            <a:chExt cx="903118" cy="1161800"/>
          </a:xfrm>
        </p:grpSpPr>
        <p:pic>
          <p:nvPicPr>
            <p:cNvPr id="63" name="Content Placeholder 1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6326" y="2902799"/>
              <a:ext cx="452768" cy="39119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5663" y="2516509"/>
              <a:ext cx="449766" cy="38833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664245" y="2901727"/>
              <a:ext cx="451824" cy="39357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696277" y="2483799"/>
              <a:ext cx="387347" cy="4527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5428" y="3291200"/>
              <a:ext cx="453352" cy="3871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8" cstate="screen">
              <a:duotone>
                <a:prstClr val="black"/>
                <a:srgbClr val="0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109" t="12897" r="34030" b="4582"/>
            <a:stretch/>
          </p:blipFill>
          <p:spPr>
            <a:xfrm rot="5400000">
              <a:off x="9241436" y="3265820"/>
              <a:ext cx="386715" cy="4382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69" name="TextBox 68"/>
          <p:cNvSpPr txBox="1"/>
          <p:nvPr/>
        </p:nvSpPr>
        <p:spPr>
          <a:xfrm>
            <a:off x="3641098" y="998993"/>
            <a:ext cx="2597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B0F0"/>
                </a:solidFill>
              </a:rPr>
              <a:t>Subscale demonstration of 1e-10 contrast at both narrow and broadband; optical model validation to 25% accuracy.</a:t>
            </a:r>
            <a:endParaRPr lang="en-US" sz="1200" b="1" dirty="0">
              <a:solidFill>
                <a:srgbClr val="00B0F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390812" y="742276"/>
            <a:ext cx="0" cy="31306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7578142" y="1976811"/>
            <a:ext cx="1382977" cy="1124016"/>
            <a:chOff x="303015" y="3232983"/>
            <a:chExt cx="3466362" cy="304599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094" y="3899839"/>
              <a:ext cx="3217333" cy="2379134"/>
            </a:xfrm>
            <a:prstGeom prst="rect">
              <a:avLst/>
            </a:prstGeom>
            <a:ln w="38100">
              <a:solidFill>
                <a:srgbClr val="000000"/>
              </a:solidFill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303015" y="3232983"/>
              <a:ext cx="3466362" cy="688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</a:rPr>
                <a:t>Amorphous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</a:rPr>
                <a:t> 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</a:rPr>
                <a:t>Metal</a:t>
              </a:r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612" y="1517382"/>
            <a:ext cx="1122399" cy="118435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811" y="941975"/>
            <a:ext cx="1422903" cy="106892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725647" y="566176"/>
            <a:ext cx="241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Scattered Sunlight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3"/>
          <a:srcRect l="25294" t="-1" r="24919" b="31325"/>
          <a:stretch/>
        </p:blipFill>
        <p:spPr>
          <a:xfrm>
            <a:off x="6108547" y="5138329"/>
            <a:ext cx="2948068" cy="1310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734" y="5423546"/>
            <a:ext cx="2749643" cy="137073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356023" y="6544996"/>
            <a:ext cx="855082" cy="27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B0F0"/>
                </a:solidFill>
              </a:rPr>
              <a:t>TGL S-5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58612" y="6550748"/>
            <a:ext cx="855082" cy="27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B0F0"/>
                </a:solidFill>
              </a:rPr>
              <a:t>TGL S-4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10880" y="3609111"/>
            <a:ext cx="855082" cy="27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B0F0"/>
                </a:solidFill>
              </a:rPr>
              <a:t>TGL S-3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34859" y="2632789"/>
            <a:ext cx="855082" cy="27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B0F0"/>
                </a:solidFill>
              </a:rPr>
              <a:t>TGL S-2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24042" y="3617477"/>
            <a:ext cx="855082" cy="27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B0F0"/>
                </a:solidFill>
              </a:rPr>
              <a:t>TGL S-1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98734" y="6457890"/>
            <a:ext cx="2259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rgbClr val="00B0F0"/>
                </a:solidFill>
              </a:rPr>
              <a:t>TGL S-# is the ExEP Technology Gap List reference number</a:t>
            </a:r>
            <a:endParaRPr lang="en-US" sz="1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0B505-5A34-8746-A5A9-793D5E51FFC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Now Signed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Starshade</a:t>
            </a:r>
            <a:r>
              <a:rPr lang="en-US" dirty="0" smtClean="0"/>
              <a:t> SIP – Terms of Reference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555" y="1401893"/>
            <a:ext cx="3815650" cy="49642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13" y="5938927"/>
            <a:ext cx="3576113" cy="656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5" y="1411552"/>
            <a:ext cx="3803375" cy="49546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50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Expected Outcomes of the </a:t>
            </a:r>
            <a:r>
              <a:rPr lang="en-US" dirty="0" err="1" smtClean="0"/>
              <a:t>Starshade</a:t>
            </a:r>
            <a:r>
              <a:rPr lang="en-US" dirty="0" smtClean="0"/>
              <a:t> SIP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Identify </a:t>
            </a:r>
            <a:r>
              <a:rPr lang="en-US" sz="2000" b="1" dirty="0"/>
              <a:t>solutions to challenges</a:t>
            </a:r>
            <a:r>
              <a:rPr lang="en-US" sz="2000" dirty="0"/>
              <a:t> faced by the S5 development activity;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Propose </a:t>
            </a:r>
            <a:r>
              <a:rPr lang="en-US" sz="2000" b="1" dirty="0"/>
              <a:t>new approaches, techniques, and research </a:t>
            </a:r>
            <a:r>
              <a:rPr lang="en-US" sz="2000" dirty="0"/>
              <a:t>beyond planned S5 activities that can maximize </a:t>
            </a:r>
            <a:r>
              <a:rPr lang="en-US" sz="2000" dirty="0" err="1"/>
              <a:t>starshade</a:t>
            </a:r>
            <a:r>
              <a:rPr lang="en-US" sz="2000" dirty="0"/>
              <a:t> technology readiness;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Document </a:t>
            </a:r>
            <a:r>
              <a:rPr lang="en-US" sz="2000" b="1" dirty="0"/>
              <a:t>new mission concept drivers </a:t>
            </a:r>
            <a:r>
              <a:rPr lang="en-US" sz="2000" dirty="0"/>
              <a:t>for </a:t>
            </a:r>
            <a:r>
              <a:rPr lang="en-US" sz="2000" dirty="0" err="1"/>
              <a:t>starshade</a:t>
            </a:r>
            <a:r>
              <a:rPr lang="en-US" sz="2000" dirty="0"/>
              <a:t> technology performance requirements;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Maintain alignment </a:t>
            </a:r>
            <a:r>
              <a:rPr lang="en-US" sz="2000" dirty="0"/>
              <a:t>between S5 technology development activities and future mission needs;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Facilitate</a:t>
            </a:r>
            <a:r>
              <a:rPr lang="en-US" sz="2000" dirty="0"/>
              <a:t> groups of investigators to communicate research, new technology, and new mission concepts across disciplinary, organizational, and geographic boundaries;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Enable </a:t>
            </a:r>
            <a:r>
              <a:rPr lang="en-US" sz="2000" b="1" dirty="0"/>
              <a:t>continued participation</a:t>
            </a:r>
            <a:r>
              <a:rPr lang="en-US" sz="2000" dirty="0"/>
              <a:t> of the community in NASA’s </a:t>
            </a:r>
            <a:r>
              <a:rPr lang="en-US" sz="2000" dirty="0" err="1"/>
              <a:t>starshade</a:t>
            </a:r>
            <a:r>
              <a:rPr lang="en-US" sz="2000" dirty="0"/>
              <a:t> technology development activities.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2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B0B505-5A34-8746-A5A9-793D5E51FFC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28" y="186513"/>
            <a:ext cx="8311122" cy="63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SA-JPL White Templates">
  <a:themeElements>
    <a:clrScheme name="JPL Color Palette">
      <a:dk1>
        <a:sysClr val="windowText" lastClr="000000"/>
      </a:dk1>
      <a:lt1>
        <a:sysClr val="window" lastClr="FFFFFF"/>
      </a:lt1>
      <a:dk2>
        <a:srgbClr val="EEF0F3"/>
      </a:dk2>
      <a:lt2>
        <a:srgbClr val="75787B"/>
      </a:lt2>
      <a:accent1>
        <a:srgbClr val="32373B"/>
      </a:accent1>
      <a:accent2>
        <a:srgbClr val="BA0C2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EP template_print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xEP template_print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 template_prin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rshade template[1] (Read-Only)" id="{74ADB58C-792B-9941-A7BB-CF6F39E613CD}" vid="{089C5B0C-1A96-6C4E-8865-5DADABC6969E}"/>
    </a:ext>
  </a:extLst>
</a:theme>
</file>

<file path=ppt/theme/theme4.xml><?xml version="1.0" encoding="utf-8"?>
<a:theme xmlns:a="http://schemas.openxmlformats.org/drawingml/2006/main" name="1_ExEP template_print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 template_prin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rshade template[1] (Read-Only)" id="{74ADB58C-792B-9941-A7BB-CF6F39E613CD}" vid="{089C5B0C-1A96-6C4E-8865-5DADABC6969E}"/>
    </a:ext>
  </a:extLst>
</a:theme>
</file>

<file path=ppt/theme/theme5.xml><?xml version="1.0" encoding="utf-8"?>
<a:theme xmlns:a="http://schemas.openxmlformats.org/drawingml/2006/main" name="1_NASA-JPL Black Templates">
  <a:themeElements>
    <a:clrScheme name="JPL Color Palette">
      <a:dk1>
        <a:sysClr val="windowText" lastClr="000000"/>
      </a:dk1>
      <a:lt1>
        <a:sysClr val="window" lastClr="FFFFFF"/>
      </a:lt1>
      <a:dk2>
        <a:srgbClr val="EEF0F3"/>
      </a:dk2>
      <a:lt2>
        <a:srgbClr val="75787B"/>
      </a:lt2>
      <a:accent1>
        <a:srgbClr val="32373B"/>
      </a:accent1>
      <a:accent2>
        <a:srgbClr val="BA0C2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rshade template[1] (Read-Only)" id="{74ADB58C-792B-9941-A7BB-CF6F39E613CD}" vid="{6CC3FA9B-3B33-6348-B09B-4F628D24589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12869</TotalTime>
  <Words>1154</Words>
  <Application>Microsoft Office PowerPoint</Application>
  <PresentationFormat>On-screen Show (4:3)</PresentationFormat>
  <Paragraphs>205</Paragraphs>
  <Slides>21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Garamond</vt:lpstr>
      <vt:lpstr>Helvetica</vt:lpstr>
      <vt:lpstr>HelveticaNeue LT 55 Roman</vt:lpstr>
      <vt:lpstr>HelveticaNeue LT 75 Bold</vt:lpstr>
      <vt:lpstr>Times New Roman</vt:lpstr>
      <vt:lpstr>Verdana</vt:lpstr>
      <vt:lpstr>NASA-JPL White Templates</vt:lpstr>
      <vt:lpstr>ExEP template_print</vt:lpstr>
      <vt:lpstr>3_ExEP template_print</vt:lpstr>
      <vt:lpstr>1_ExEP template_print</vt:lpstr>
      <vt:lpstr>1_NASA-JPL Black Templates</vt:lpstr>
      <vt:lpstr>Photo Editor Photo</vt:lpstr>
      <vt:lpstr>PowerPoint Presentation</vt:lpstr>
      <vt:lpstr>Telecon Agenda</vt:lpstr>
      <vt:lpstr>Motivation for Starshade Science and  Industry Partnership</vt:lpstr>
      <vt:lpstr>https://exoplanets.nasa.gov/exep/technology/starshade/</vt:lpstr>
      <vt:lpstr>Technology Development Plan</vt:lpstr>
      <vt:lpstr>Starshade Technology Development Activity</vt:lpstr>
      <vt:lpstr>Starshade SIP – Terms of Reference</vt:lpstr>
      <vt:lpstr>Expected Outcomes of the Starshade SIP</vt:lpstr>
      <vt:lpstr>PowerPoint Presentation</vt:lpstr>
      <vt:lpstr>Status Since May 2nd Telecon</vt:lpstr>
      <vt:lpstr>Technology and Science Working Group</vt:lpstr>
      <vt:lpstr>Technology and Science Working Group</vt:lpstr>
      <vt:lpstr>Telecon Agenda</vt:lpstr>
      <vt:lpstr>Agenda (draft) for F2F#1 </vt:lpstr>
      <vt:lpstr>Closing</vt:lpstr>
      <vt:lpstr>PowerPoint Presentation</vt:lpstr>
      <vt:lpstr>Acknowledgements</vt:lpstr>
      <vt:lpstr>Contact Information</vt:lpstr>
      <vt:lpstr>Program Office – Key Participants</vt:lpstr>
      <vt:lpstr>NASA Headquarters Leadership</vt:lpstr>
      <vt:lpstr>Small Business Set Aside Subcontracts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JPL</dc:creator>
  <cp:lastModifiedBy>Lemus, Ramon B (7310)</cp:lastModifiedBy>
  <cp:revision>828</cp:revision>
  <cp:lastPrinted>2018-12-18T17:36:23Z</cp:lastPrinted>
  <dcterms:created xsi:type="dcterms:W3CDTF">2014-09-14T21:06:57Z</dcterms:created>
  <dcterms:modified xsi:type="dcterms:W3CDTF">2019-06-26T22:13:16Z</dcterms:modified>
</cp:coreProperties>
</file>