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  <p:sldMasterId id="2147483688" r:id="rId3"/>
  </p:sldMasterIdLst>
  <p:notesMasterIdLst>
    <p:notesMasterId r:id="rId18"/>
  </p:notesMasterIdLst>
  <p:sldIdLst>
    <p:sldId id="377" r:id="rId4"/>
    <p:sldId id="384" r:id="rId5"/>
    <p:sldId id="389" r:id="rId6"/>
    <p:sldId id="378" r:id="rId7"/>
    <p:sldId id="379" r:id="rId8"/>
    <p:sldId id="380" r:id="rId9"/>
    <p:sldId id="390" r:id="rId10"/>
    <p:sldId id="388" r:id="rId11"/>
    <p:sldId id="381" r:id="rId12"/>
    <p:sldId id="391" r:id="rId13"/>
    <p:sldId id="387" r:id="rId14"/>
    <p:sldId id="392" r:id="rId15"/>
    <p:sldId id="385" r:id="rId16"/>
    <p:sldId id="38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FF66"/>
    <a:srgbClr val="000000"/>
    <a:srgbClr val="FFFF00"/>
    <a:srgbClr val="FFFFCC"/>
    <a:srgbClr val="FFCC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9" autoAdjust="0"/>
  </p:normalViewPr>
  <p:slideViewPr>
    <p:cSldViewPr>
      <p:cViewPr varScale="1">
        <p:scale>
          <a:sx n="72" d="100"/>
          <a:sy n="72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9" tIns="46584" rIns="93169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9" tIns="46584" rIns="93169" bIns="46584" rtlCol="0"/>
          <a:lstStyle>
            <a:lvl1pPr algn="r">
              <a:defRPr sz="1200"/>
            </a:lvl1pPr>
          </a:lstStyle>
          <a:p>
            <a:fld id="{B8A4FFA8-2BB6-4D54-96F0-66A1080B5AB5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5325"/>
            <a:ext cx="4651375" cy="3487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4" rIns="93169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69" tIns="46584" rIns="93169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9" tIns="46584" rIns="93169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9" tIns="46584" rIns="93169" bIns="46584" rtlCol="0" anchor="b"/>
          <a:lstStyle>
            <a:lvl1pPr algn="r">
              <a:defRPr sz="1200"/>
            </a:lvl1pPr>
          </a:lstStyle>
          <a:p>
            <a:fld id="{411C6587-93CB-4069-88C5-1ACAD0AB2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97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258933" y="76200"/>
            <a:ext cx="2808867" cy="814424"/>
            <a:chOff x="6292594" y="710022"/>
            <a:chExt cx="2808867" cy="814424"/>
          </a:xfrm>
        </p:grpSpPr>
        <p:pic>
          <p:nvPicPr>
            <p:cNvPr id="10" name="Picture 9" descr="NASA insigniaCMYK.ep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2594" y="710022"/>
              <a:ext cx="795832" cy="658092"/>
            </a:xfrm>
            <a:prstGeom prst="rect">
              <a:avLst/>
            </a:prstGeom>
          </p:spPr>
        </p:pic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7007549" y="862726"/>
              <a:ext cx="2093912" cy="66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HelveticaNeue LT 75 Bold"/>
                  <a:cs typeface="HelveticaNeue LT 75 Bold"/>
                </a:rPr>
                <a:t>Jet Propulsion Laboratory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  <a:latin typeface="HelveticaNeue LT 55 Roman"/>
                  <a:cs typeface="HelveticaNeue LT 55 Roman"/>
                </a:rPr>
                <a:t>California Institute of Technology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24000"/>
          </a:xfrm>
        </p:spPr>
        <p:txBody>
          <a:bodyPr/>
          <a:lstStyle>
            <a:lvl1pPr marL="0" indent="0" algn="ctr" eaLnBrk="1" hangingPunct="1">
              <a:spcBef>
                <a:spcPts val="400"/>
              </a:spcBef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eaLnBrk="1" hangingPunct="1">
              <a:spcBef>
                <a:spcPts val="400"/>
              </a:spcBef>
            </a:pPr>
            <a:r>
              <a:rPr lang="en-US" sz="1600" smtClean="0"/>
              <a:t>Click to edit Master subtitle style</a:t>
            </a:r>
            <a:endParaRPr lang="en-US" sz="1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695700" y="5715000"/>
            <a:ext cx="1752600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</a:lstStyle>
          <a:p>
            <a:pPr lvl="0"/>
            <a:r>
              <a:rPr lang="en-US" dirty="0" smtClean="0"/>
              <a:t>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324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30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76200"/>
            <a:ext cx="20955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1341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35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6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22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258933" y="76200"/>
            <a:ext cx="2808867" cy="814424"/>
            <a:chOff x="6292594" y="710022"/>
            <a:chExt cx="2808867" cy="814424"/>
          </a:xfrm>
        </p:grpSpPr>
        <p:pic>
          <p:nvPicPr>
            <p:cNvPr id="10" name="Picture 9" descr="NASA insigniaCMYK.ep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2594" y="710022"/>
              <a:ext cx="795832" cy="658092"/>
            </a:xfrm>
            <a:prstGeom prst="rect">
              <a:avLst/>
            </a:prstGeom>
          </p:spPr>
        </p:pic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7007549" y="862726"/>
              <a:ext cx="2093912" cy="66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HelveticaNeue LT 75 Bold"/>
                  <a:cs typeface="HelveticaNeue LT 75 Bold"/>
                </a:rPr>
                <a:t>Jet Propulsion Laboratory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  <a:latin typeface="HelveticaNeue LT 55 Roman"/>
                  <a:cs typeface="HelveticaNeue LT 55 Roman"/>
                </a:rPr>
                <a:t>California Institute of Technology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24000"/>
          </a:xfrm>
        </p:spPr>
        <p:txBody>
          <a:bodyPr/>
          <a:lstStyle>
            <a:lvl1pPr marL="0" indent="0" algn="ctr" eaLnBrk="1" hangingPunct="1">
              <a:spcBef>
                <a:spcPts val="400"/>
              </a:spcBef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eaLnBrk="1" hangingPunct="1">
              <a:spcBef>
                <a:spcPts val="400"/>
              </a:spcBef>
            </a:pPr>
            <a:r>
              <a:rPr lang="en-US" sz="1600" smtClean="0"/>
              <a:t>Click to edit Master subtitle style</a:t>
            </a:r>
            <a:endParaRPr lang="en-US" sz="1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695700" y="5715000"/>
            <a:ext cx="1752600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</a:lstStyle>
          <a:p>
            <a:pPr lvl="0"/>
            <a:r>
              <a:rPr lang="en-US" dirty="0" smtClean="0"/>
              <a:t>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324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4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8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0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639762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838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38200"/>
            <a:ext cx="4041775" cy="8381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14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0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4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tart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sp>
        <p:nvSpPr>
          <p:cNvPr id="6" name="Content Placeholder 10"/>
          <p:cNvSpPr>
            <a:spLocks noGrp="1"/>
          </p:cNvSpPr>
          <p:nvPr>
            <p:ph idx="1" hasCustomPrompt="1"/>
          </p:nvPr>
        </p:nvSpPr>
        <p:spPr>
          <a:xfrm>
            <a:off x="228600" y="2971800"/>
            <a:ext cx="8686800" cy="34564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  <a:defRPr/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This is the standard Title-and-Content Layout for slides with one-line titles, starting with a Table: 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marL="457200" lvl="1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</a:pPr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(rarely used—not easily legible on screen) 19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1.5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(very rarely used) 18-pt, on single line spacing, with 1 </a:t>
            </a:r>
            <a:r>
              <a:rPr lang="en-US" dirty="0" err="1" smtClean="0"/>
              <a:t>pt</a:t>
            </a:r>
            <a:r>
              <a:rPr lang="en-US" dirty="0" smtClean="0"/>
              <a:t> before &amp; 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51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3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81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3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80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30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76200"/>
            <a:ext cx="20955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1341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35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6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220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258933" y="76200"/>
            <a:ext cx="2808867" cy="814424"/>
            <a:chOff x="6292594" y="710022"/>
            <a:chExt cx="2808867" cy="814424"/>
          </a:xfrm>
        </p:grpSpPr>
        <p:pic>
          <p:nvPicPr>
            <p:cNvPr id="10" name="Picture 9" descr="NASA insigniaCMYK.ep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2594" y="710022"/>
              <a:ext cx="795832" cy="658092"/>
            </a:xfrm>
            <a:prstGeom prst="rect">
              <a:avLst/>
            </a:prstGeom>
          </p:spPr>
        </p:pic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7007549" y="862726"/>
              <a:ext cx="2093912" cy="66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HelveticaNeue LT 75 Bold"/>
                  <a:cs typeface="HelveticaNeue LT 75 Bold"/>
                </a:rPr>
                <a:t>Jet Propulsion Laboratory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  <a:latin typeface="HelveticaNeue LT 55 Roman"/>
                  <a:cs typeface="HelveticaNeue LT 55 Roman"/>
                </a:rPr>
                <a:t>California Institute of Technology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24000"/>
          </a:xfrm>
        </p:spPr>
        <p:txBody>
          <a:bodyPr/>
          <a:lstStyle>
            <a:lvl1pPr marL="0" indent="0" algn="ctr" eaLnBrk="1" hangingPunct="1">
              <a:spcBef>
                <a:spcPts val="400"/>
              </a:spcBef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eaLnBrk="1" hangingPunct="1">
              <a:spcBef>
                <a:spcPts val="400"/>
              </a:spcBef>
            </a:pPr>
            <a:r>
              <a:rPr lang="en-US" sz="1600" smtClean="0"/>
              <a:t>Click to edit Master subtitle style</a:t>
            </a:r>
            <a:endParaRPr lang="en-US" sz="1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695700" y="5715000"/>
            <a:ext cx="1752600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</a:lstStyle>
          <a:p>
            <a:pPr lvl="0"/>
            <a:r>
              <a:rPr lang="en-US" dirty="0" smtClean="0"/>
              <a:t>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324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4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8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8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0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639762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838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38200"/>
            <a:ext cx="4041775" cy="8381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14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0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tart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sp>
        <p:nvSpPr>
          <p:cNvPr id="6" name="Content Placeholder 10"/>
          <p:cNvSpPr>
            <a:spLocks noGrp="1"/>
          </p:cNvSpPr>
          <p:nvPr>
            <p:ph idx="1" hasCustomPrompt="1"/>
          </p:nvPr>
        </p:nvSpPr>
        <p:spPr>
          <a:xfrm>
            <a:off x="228600" y="2971800"/>
            <a:ext cx="8686800" cy="34564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  <a:defRPr/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This is the standard Title-and-Content Layout for slides with one-line titles, starting with a Table: 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marL="457200" lvl="1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</a:pPr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(rarely used—not easily legible on screen) 19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1.5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(very rarely used) 18-pt, on single line spacing, with 1 </a:t>
            </a:r>
            <a:r>
              <a:rPr lang="en-US" dirty="0" err="1" smtClean="0"/>
              <a:t>pt</a:t>
            </a:r>
            <a:r>
              <a:rPr lang="en-US" dirty="0" smtClean="0"/>
              <a:t> before &amp; 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51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3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81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3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80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30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76200"/>
            <a:ext cx="20955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1341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35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6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0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639762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838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38200"/>
            <a:ext cx="4041775" cy="8381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14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0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tart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sp>
        <p:nvSpPr>
          <p:cNvPr id="6" name="Content Placeholder 10"/>
          <p:cNvSpPr>
            <a:spLocks noGrp="1"/>
          </p:cNvSpPr>
          <p:nvPr>
            <p:ph idx="1" hasCustomPrompt="1"/>
          </p:nvPr>
        </p:nvSpPr>
        <p:spPr>
          <a:xfrm>
            <a:off x="228600" y="2971800"/>
            <a:ext cx="8686800" cy="34564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  <a:defRPr/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This is the standard Title-and-Content Layout for slides with one-line titles, starting with a Table: 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marL="457200" lvl="1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</a:pPr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(rarely used—not easily legible on screen) 19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1.5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(very rarely used) 18-pt, on single line spacing, with 1 </a:t>
            </a:r>
            <a:r>
              <a:rPr lang="en-US" dirty="0" err="1" smtClean="0"/>
              <a:t>pt</a:t>
            </a:r>
            <a:r>
              <a:rPr lang="en-US" dirty="0" smtClean="0"/>
              <a:t> before &amp; 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51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3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81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3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80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05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1"/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18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16-pt,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 </a:t>
            </a: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900"/>
              </a:lnSpc>
              <a:defRPr sz="90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 Narrow" pitchFamily="34" charset="0"/>
              </a:defRPr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 descr="Untitled-1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294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ts val="900"/>
              </a:lnSpc>
              <a:defRPr sz="900" i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284" y="39207"/>
            <a:ext cx="609032" cy="60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07580" y="646584"/>
            <a:ext cx="183642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ExoPlanet Exploration Program</a:t>
            </a:r>
            <a:endParaRPr lang="en-US" sz="300" i="1" dirty="0">
              <a:solidFill>
                <a:srgbClr val="333399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2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Calibri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9pPr>
    </p:titleStyle>
    <p:bodyStyle>
      <a:lvl1pPr marL="2286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400">
          <a:solidFill>
            <a:srgbClr val="333399"/>
          </a:solidFill>
          <a:latin typeface="Calibri" pitchFamily="34" charset="0"/>
          <a:ea typeface="+mn-ea"/>
          <a:cs typeface="Calibri" pitchFamily="34" charset="0"/>
        </a:defRPr>
      </a:lvl1pPr>
      <a:lvl2pPr marL="457200" indent="-228600" algn="l" rtl="0" eaLnBrk="1" fontAlgn="base" hangingPunct="1">
        <a:spcBef>
          <a:spcPts val="250"/>
        </a:spcBef>
        <a:spcAft>
          <a:spcPts val="250"/>
        </a:spcAft>
        <a:buChar char="–"/>
        <a:defRPr sz="2200">
          <a:solidFill>
            <a:srgbClr val="333399"/>
          </a:solidFill>
          <a:latin typeface="Calibri" pitchFamily="34" charset="0"/>
          <a:cs typeface="Calibri" pitchFamily="34" charset="0"/>
        </a:defRPr>
      </a:lvl2pPr>
      <a:lvl3pPr marL="6858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000">
          <a:solidFill>
            <a:srgbClr val="333399"/>
          </a:solidFill>
          <a:latin typeface="Calibri" pitchFamily="34" charset="0"/>
          <a:cs typeface="Calibri" pitchFamily="34" charset="0"/>
        </a:defRPr>
      </a:lvl3pPr>
      <a:lvl4pPr marL="914400" indent="-228600" algn="l" rtl="0" eaLnBrk="1" fontAlgn="base" hangingPunct="1">
        <a:spcBef>
          <a:spcPts val="200"/>
        </a:spcBef>
        <a:spcAft>
          <a:spcPts val="200"/>
        </a:spcAft>
        <a:buChar char="–"/>
        <a:defRPr>
          <a:solidFill>
            <a:srgbClr val="333399"/>
          </a:solidFill>
          <a:latin typeface="Calibri" pitchFamily="34" charset="0"/>
          <a:cs typeface="Calibri" pitchFamily="34" charset="0"/>
        </a:defRPr>
      </a:lvl4pPr>
      <a:lvl5pPr marL="1143000" indent="-228600" algn="l" rtl="0" eaLnBrk="1" fontAlgn="base" hangingPunct="1">
        <a:spcBef>
          <a:spcPts val="200"/>
        </a:spcBef>
        <a:spcAft>
          <a:spcPts val="200"/>
        </a:spcAft>
        <a:buChar char="»"/>
        <a:defRPr sz="1600">
          <a:solidFill>
            <a:srgbClr val="333399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05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1"/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18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16-pt,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 </a:t>
            </a: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900"/>
              </a:lnSpc>
              <a:defRPr sz="90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 Narrow" pitchFamily="34" charset="0"/>
              </a:defRPr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 descr="Untitled-1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294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ts val="900"/>
              </a:lnSpc>
              <a:defRPr sz="900" i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284" y="39207"/>
            <a:ext cx="609032" cy="60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07580" y="646584"/>
            <a:ext cx="183642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ExoPlanet Exploration Program</a:t>
            </a:r>
            <a:endParaRPr lang="en-US" sz="300" i="1" dirty="0">
              <a:solidFill>
                <a:srgbClr val="333399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2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Calibri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9pPr>
    </p:titleStyle>
    <p:bodyStyle>
      <a:lvl1pPr marL="2286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400">
          <a:solidFill>
            <a:srgbClr val="333399"/>
          </a:solidFill>
          <a:latin typeface="Calibri" pitchFamily="34" charset="0"/>
          <a:ea typeface="+mn-ea"/>
          <a:cs typeface="Calibri" pitchFamily="34" charset="0"/>
        </a:defRPr>
      </a:lvl1pPr>
      <a:lvl2pPr marL="457200" indent="-228600" algn="l" rtl="0" eaLnBrk="1" fontAlgn="base" hangingPunct="1">
        <a:spcBef>
          <a:spcPts val="250"/>
        </a:spcBef>
        <a:spcAft>
          <a:spcPts val="250"/>
        </a:spcAft>
        <a:buChar char="–"/>
        <a:defRPr sz="2200">
          <a:solidFill>
            <a:srgbClr val="333399"/>
          </a:solidFill>
          <a:latin typeface="Calibri" pitchFamily="34" charset="0"/>
          <a:cs typeface="Calibri" pitchFamily="34" charset="0"/>
        </a:defRPr>
      </a:lvl2pPr>
      <a:lvl3pPr marL="6858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000">
          <a:solidFill>
            <a:srgbClr val="333399"/>
          </a:solidFill>
          <a:latin typeface="Calibri" pitchFamily="34" charset="0"/>
          <a:cs typeface="Calibri" pitchFamily="34" charset="0"/>
        </a:defRPr>
      </a:lvl3pPr>
      <a:lvl4pPr marL="914400" indent="-228600" algn="l" rtl="0" eaLnBrk="1" fontAlgn="base" hangingPunct="1">
        <a:spcBef>
          <a:spcPts val="200"/>
        </a:spcBef>
        <a:spcAft>
          <a:spcPts val="200"/>
        </a:spcAft>
        <a:buChar char="–"/>
        <a:defRPr>
          <a:solidFill>
            <a:srgbClr val="333399"/>
          </a:solidFill>
          <a:latin typeface="Calibri" pitchFamily="34" charset="0"/>
          <a:cs typeface="Calibri" pitchFamily="34" charset="0"/>
        </a:defRPr>
      </a:lvl4pPr>
      <a:lvl5pPr marL="1143000" indent="-228600" algn="l" rtl="0" eaLnBrk="1" fontAlgn="base" hangingPunct="1">
        <a:spcBef>
          <a:spcPts val="200"/>
        </a:spcBef>
        <a:spcAft>
          <a:spcPts val="200"/>
        </a:spcAft>
        <a:buChar char="»"/>
        <a:defRPr sz="1600">
          <a:solidFill>
            <a:srgbClr val="333399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05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1"/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18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16-pt,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 </a:t>
            </a: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900"/>
              </a:lnSpc>
              <a:defRPr sz="90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 Narrow" pitchFamily="34" charset="0"/>
              </a:defRPr>
            </a:lvl1pPr>
          </a:lstStyle>
          <a:p>
            <a:fld id="{66067FEF-5467-47EF-989C-A389AA1AA895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 descr="Untitled-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294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ts val="900"/>
              </a:lnSpc>
              <a:defRPr sz="900" i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284" y="39207"/>
            <a:ext cx="609032" cy="60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07580" y="646584"/>
            <a:ext cx="183642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ExoPlanet Exploration Program</a:t>
            </a:r>
            <a:endParaRPr lang="en-US" sz="300" i="1" dirty="0">
              <a:solidFill>
                <a:srgbClr val="333399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2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Calibri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9pPr>
    </p:titleStyle>
    <p:bodyStyle>
      <a:lvl1pPr marL="2286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400">
          <a:solidFill>
            <a:srgbClr val="333399"/>
          </a:solidFill>
          <a:latin typeface="Calibri" pitchFamily="34" charset="0"/>
          <a:ea typeface="+mn-ea"/>
          <a:cs typeface="Calibri" pitchFamily="34" charset="0"/>
        </a:defRPr>
      </a:lvl1pPr>
      <a:lvl2pPr marL="457200" indent="-228600" algn="l" rtl="0" eaLnBrk="1" fontAlgn="base" hangingPunct="1">
        <a:spcBef>
          <a:spcPts val="250"/>
        </a:spcBef>
        <a:spcAft>
          <a:spcPts val="250"/>
        </a:spcAft>
        <a:buChar char="–"/>
        <a:defRPr sz="2200">
          <a:solidFill>
            <a:srgbClr val="333399"/>
          </a:solidFill>
          <a:latin typeface="Calibri" pitchFamily="34" charset="0"/>
          <a:cs typeface="Calibri" pitchFamily="34" charset="0"/>
        </a:defRPr>
      </a:lvl2pPr>
      <a:lvl3pPr marL="6858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000">
          <a:solidFill>
            <a:srgbClr val="333399"/>
          </a:solidFill>
          <a:latin typeface="Calibri" pitchFamily="34" charset="0"/>
          <a:cs typeface="Calibri" pitchFamily="34" charset="0"/>
        </a:defRPr>
      </a:lvl3pPr>
      <a:lvl4pPr marL="914400" indent="-228600" algn="l" rtl="0" eaLnBrk="1" fontAlgn="base" hangingPunct="1">
        <a:spcBef>
          <a:spcPts val="200"/>
        </a:spcBef>
        <a:spcAft>
          <a:spcPts val="200"/>
        </a:spcAft>
        <a:buChar char="–"/>
        <a:defRPr>
          <a:solidFill>
            <a:srgbClr val="333399"/>
          </a:solidFill>
          <a:latin typeface="Calibri" pitchFamily="34" charset="0"/>
          <a:cs typeface="Calibri" pitchFamily="34" charset="0"/>
        </a:defRPr>
      </a:lvl4pPr>
      <a:lvl5pPr marL="1143000" indent="-228600" algn="l" rtl="0" eaLnBrk="1" fontAlgn="base" hangingPunct="1">
        <a:spcBef>
          <a:spcPts val="200"/>
        </a:spcBef>
        <a:spcAft>
          <a:spcPts val="200"/>
        </a:spcAft>
        <a:buChar char="»"/>
        <a:defRPr sz="1600">
          <a:solidFill>
            <a:srgbClr val="333399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" y="1295400"/>
            <a:ext cx="8686800" cy="3657600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4000" dirty="0" smtClean="0"/>
              <a:t>AFTA Coronagraph Recommendation</a:t>
            </a:r>
            <a:r>
              <a:rPr lang="en-US" sz="4000" dirty="0"/>
              <a:t> </a:t>
            </a:r>
            <a:r>
              <a:rPr lang="en-US" sz="4000" dirty="0" smtClean="0"/>
              <a:t>Process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685800"/>
          </a:xfrm>
        </p:spPr>
        <p:txBody>
          <a:bodyPr/>
          <a:lstStyle/>
          <a:p>
            <a:r>
              <a:rPr lang="en-US" sz="2400" dirty="0"/>
              <a:t>Gary Blackwood, Exoplanet Exploration Program </a:t>
            </a:r>
            <a:r>
              <a:rPr lang="en-US" sz="2400" dirty="0" smtClean="0"/>
              <a:t>Manager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solidFill>
                  <a:schemeClr val="accent2"/>
                </a:solidFill>
              </a:rPr>
              <a:t>Jet Propulsion Laboratory, California Institute of </a:t>
            </a:r>
            <a:r>
              <a:rPr lang="en-US" sz="2400" dirty="0" smtClean="0">
                <a:solidFill>
                  <a:schemeClr val="accent2"/>
                </a:solidFill>
              </a:rPr>
              <a:t>Technology</a:t>
            </a:r>
            <a:endParaRPr lang="en-US" sz="2400" dirty="0" smtClean="0"/>
          </a:p>
          <a:p>
            <a:r>
              <a:rPr lang="en-US" sz="2400" dirty="0" smtClean="0"/>
              <a:t>EXOPLANET </a:t>
            </a:r>
            <a:r>
              <a:rPr lang="en-US" sz="2400" dirty="0"/>
              <a:t>EXPLORATION PROGRAM ANALYSIS GROUP #8</a:t>
            </a:r>
            <a:r>
              <a:rPr lang="en-US" sz="2400" dirty="0" smtClean="0"/>
              <a:t>, Denver CO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352800" y="6019800"/>
            <a:ext cx="2438400" cy="457200"/>
          </a:xfrm>
        </p:spPr>
        <p:txBody>
          <a:bodyPr/>
          <a:lstStyle/>
          <a:p>
            <a:r>
              <a:rPr lang="en-US" dirty="0" smtClean="0"/>
              <a:t>October 5,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629400"/>
            <a:ext cx="533400" cy="228600"/>
          </a:xfrm>
        </p:spPr>
        <p:txBody>
          <a:bodyPr/>
          <a:lstStyle/>
          <a:p>
            <a:fld id="{B520ED8E-4E5B-48EB-8E42-9547595C1C9A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7945" y="6451684"/>
            <a:ext cx="6370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50000"/>
                  </a:schemeClr>
                </a:solidFill>
              </a:rPr>
              <a:t>Copyright 2013 California Institute of Technology.  Government sponsorship acknowledged</a:t>
            </a:r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 Schedule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894"/>
            <a:ext cx="9144000" cy="591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3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772400" cy="230831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This work was </a:t>
            </a:r>
            <a:r>
              <a:rPr lang="en-US" sz="2000" dirty="0">
                <a:solidFill>
                  <a:schemeClr val="accent2"/>
                </a:solidFill>
              </a:rPr>
              <a:t>carried out at the Jet Propulsion Laboratory, California Institute of Technology, under a contract with the National Aeronautics and Space Administration.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© 2013.  All rights reserved.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</a:t>
            </a:r>
            <a:fld id="{035724EA-4E6B-4951-9DFC-3085201F6BA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technical data in this document is controlled under the U.S. Export Regulations, release to foreign persons may require an export authorization.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AFTA Coronagraph Workshop (ACW) Series Charter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13</a:t>
            </a:fld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59398"/>
            <a:ext cx="3686175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59398"/>
            <a:ext cx="3923353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5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AFTA Coronagraph Workshop (ACW) Series Charter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14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3714750" cy="5676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191" y="933450"/>
            <a:ext cx="3838575" cy="561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05550"/>
            <a:ext cx="3657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AFTA Coronagraph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Why:  </a:t>
            </a:r>
            <a:r>
              <a:rPr lang="en-US" dirty="0" smtClean="0"/>
              <a:t>In response to NASA Administrator’s guidance, and Astrophysics Director’s Implementation plan, AFTA must produce a compelling and viable mission concept including coronagraph </a:t>
            </a:r>
            <a:r>
              <a:rPr lang="en-US" i="1" dirty="0" smtClean="0"/>
              <a:t>within guideline budget and schedule</a:t>
            </a:r>
            <a:r>
              <a:rPr lang="en-US" dirty="0" smtClean="0"/>
              <a:t> for</a:t>
            </a:r>
          </a:p>
          <a:p>
            <a:r>
              <a:rPr lang="en-US" dirty="0" smtClean="0"/>
              <a:t>2015 Mid-decadal review</a:t>
            </a:r>
          </a:p>
          <a:p>
            <a:r>
              <a:rPr lang="en-US" dirty="0" smtClean="0"/>
              <a:t>FY17 potential new mission start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What:</a:t>
            </a:r>
          </a:p>
          <a:p>
            <a:r>
              <a:rPr lang="en-US" dirty="0" smtClean="0"/>
              <a:t>Use limited funds to focus design and technology investments</a:t>
            </a:r>
          </a:p>
          <a:p>
            <a:r>
              <a:rPr lang="en-US" dirty="0" smtClean="0"/>
              <a:t>Technology funds for AFTA will be directed not competed</a:t>
            </a:r>
          </a:p>
          <a:p>
            <a:r>
              <a:rPr lang="en-US" dirty="0" smtClean="0"/>
              <a:t>Choose primary and backup coronagraph technology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6008132"/>
            <a:ext cx="552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AFTA = Astrophysics-Focused Telescope 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January 6 2013:  </a:t>
            </a:r>
            <a:r>
              <a:rPr lang="en-US" sz="2000" dirty="0" smtClean="0">
                <a:solidFill>
                  <a:srgbClr val="C00000"/>
                </a:solidFill>
              </a:rPr>
              <a:t>ExoPAG#7</a:t>
            </a:r>
            <a:r>
              <a:rPr lang="en-US" sz="2000" dirty="0" smtClean="0"/>
              <a:t> endorses coronagraph for AFTA</a:t>
            </a:r>
            <a:endParaRPr lang="en-US" sz="2000" b="1" dirty="0" smtClean="0"/>
          </a:p>
          <a:p>
            <a:r>
              <a:rPr lang="en-US" sz="2000" b="1" dirty="0" smtClean="0"/>
              <a:t>May:  </a:t>
            </a:r>
            <a:r>
              <a:rPr lang="en-US" sz="2000" dirty="0" smtClean="0"/>
              <a:t>Steering Group formed by Program Office to anticipate possible follow-up actions to Administrator briefing</a:t>
            </a:r>
          </a:p>
          <a:p>
            <a:r>
              <a:rPr lang="en-US" sz="2000" b="1" dirty="0" smtClean="0"/>
              <a:t>May 30:  </a:t>
            </a:r>
            <a:r>
              <a:rPr lang="en-US" sz="2000" dirty="0" smtClean="0"/>
              <a:t>NASA Administrator gives permission for AFTA pre-formulation activities including a coronagraph</a:t>
            </a:r>
          </a:p>
          <a:p>
            <a:r>
              <a:rPr lang="en-US" sz="2000" b="1" dirty="0" smtClean="0"/>
              <a:t>June 20:  </a:t>
            </a:r>
            <a:r>
              <a:rPr lang="en-US" sz="2000" dirty="0" smtClean="0"/>
              <a:t>AFTA Coronagraph Working Group (ACWG) Charter signed by NASA Headquarters, identifying Members.</a:t>
            </a:r>
          </a:p>
          <a:p>
            <a:r>
              <a:rPr lang="en-US" sz="2000" b="1" dirty="0" smtClean="0"/>
              <a:t>July 23-25:</a:t>
            </a:r>
            <a:r>
              <a:rPr lang="en-US" sz="2000" dirty="0" smtClean="0"/>
              <a:t>   AFTA Coronagraph Workshop (ACW)#1 held in Princeton</a:t>
            </a:r>
          </a:p>
          <a:p>
            <a:r>
              <a:rPr lang="en-US" sz="2000" b="1" dirty="0" smtClean="0"/>
              <a:t>Aug-September:</a:t>
            </a:r>
            <a:r>
              <a:rPr lang="en-US" sz="2000" dirty="0" smtClean="0"/>
              <a:t>  Instrument Team builds analysis tools for comparative analysis.  Advocates produce designs</a:t>
            </a:r>
          </a:p>
          <a:p>
            <a:r>
              <a:rPr lang="en-US" sz="2000" b="1" dirty="0" smtClean="0"/>
              <a:t>September 9,10: </a:t>
            </a:r>
            <a:r>
              <a:rPr lang="en-US" sz="2000" dirty="0" smtClean="0"/>
              <a:t> AFTA Science Definition Team (SDT) meeting</a:t>
            </a:r>
          </a:p>
          <a:p>
            <a:r>
              <a:rPr lang="en-US" sz="2000" b="1" dirty="0" smtClean="0"/>
              <a:t>September 16:</a:t>
            </a:r>
            <a:r>
              <a:rPr lang="en-US" sz="2000" dirty="0" smtClean="0"/>
              <a:t>  Initial briefing by Program</a:t>
            </a:r>
            <a:r>
              <a:rPr lang="en-US" sz="2000" dirty="0"/>
              <a:t> </a:t>
            </a:r>
            <a:r>
              <a:rPr lang="en-US" sz="2000" dirty="0" smtClean="0"/>
              <a:t>and Study Office to Technology Analysis Committee (TAC) </a:t>
            </a:r>
          </a:p>
          <a:p>
            <a:r>
              <a:rPr lang="en-US" sz="2000" b="1" dirty="0" smtClean="0"/>
              <a:t>September 25-27:</a:t>
            </a:r>
            <a:r>
              <a:rPr lang="en-US" sz="2000" dirty="0" smtClean="0"/>
              <a:t>  ACW#2 held at JPL</a:t>
            </a:r>
          </a:p>
          <a:p>
            <a:pPr lvl="1"/>
            <a:r>
              <a:rPr lang="en-US" sz="1800" dirty="0" smtClean="0"/>
              <a:t>Preliminary science requirements and evaluation criteria established</a:t>
            </a:r>
          </a:p>
          <a:p>
            <a:r>
              <a:rPr lang="en-US" sz="2000" b="1" dirty="0" smtClean="0"/>
              <a:t>October 5:</a:t>
            </a:r>
            <a:r>
              <a:rPr lang="en-US" sz="2000" dirty="0" smtClean="0"/>
              <a:t>  Briefing </a:t>
            </a:r>
            <a:r>
              <a:rPr lang="en-US" sz="2000" dirty="0"/>
              <a:t>to </a:t>
            </a:r>
            <a:r>
              <a:rPr lang="en-US" sz="2000" dirty="0" smtClean="0">
                <a:solidFill>
                  <a:srgbClr val="C00000"/>
                </a:solidFill>
              </a:rPr>
              <a:t>ExoPAG#8 </a:t>
            </a:r>
            <a:r>
              <a:rPr lang="en-US" sz="2000" dirty="0" smtClean="0"/>
              <a:t>on AFTA Coronagraph by Program Office</a:t>
            </a:r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63" y="990600"/>
            <a:ext cx="8686800" cy="5562600"/>
          </a:xfrm>
        </p:spPr>
        <p:txBody>
          <a:bodyPr/>
          <a:lstStyle/>
          <a:p>
            <a:r>
              <a:rPr lang="en-US" sz="2000" b="1" dirty="0" smtClean="0"/>
              <a:t>Objective:  </a:t>
            </a:r>
            <a:r>
              <a:rPr lang="en-US" sz="2000" dirty="0" smtClean="0"/>
              <a:t>Recommend a </a:t>
            </a:r>
            <a:r>
              <a:rPr lang="en-US" sz="2000" u="sng" dirty="0" smtClean="0"/>
              <a:t>primary</a:t>
            </a:r>
            <a:r>
              <a:rPr lang="en-US" sz="2000" dirty="0" smtClean="0"/>
              <a:t> and </a:t>
            </a:r>
            <a:r>
              <a:rPr lang="en-US" sz="2000" u="sng" dirty="0" smtClean="0"/>
              <a:t>backup</a:t>
            </a:r>
            <a:r>
              <a:rPr lang="en-US" sz="2000" dirty="0" smtClean="0"/>
              <a:t> coronagraph architecture to focus design and technology development leading to mid-decadal review and new mission start</a:t>
            </a:r>
          </a:p>
          <a:p>
            <a:r>
              <a:rPr lang="en-US" sz="2000" dirty="0" smtClean="0"/>
              <a:t>Recommendation by ExEPO and ASO based on inputs from</a:t>
            </a:r>
          </a:p>
          <a:p>
            <a:pPr lvl="1"/>
            <a:r>
              <a:rPr lang="en-US" sz="2000" b="1" dirty="0" smtClean="0"/>
              <a:t>SDT:  </a:t>
            </a:r>
            <a:r>
              <a:rPr lang="en-US" sz="2000" dirty="0"/>
              <a:t>S</a:t>
            </a:r>
            <a:r>
              <a:rPr lang="en-US" sz="2000" dirty="0" smtClean="0"/>
              <a:t>ets the science requirements</a:t>
            </a:r>
          </a:p>
          <a:p>
            <a:pPr lvl="1"/>
            <a:r>
              <a:rPr lang="en-US" sz="2000" b="1" dirty="0"/>
              <a:t>A</a:t>
            </a:r>
            <a:r>
              <a:rPr lang="en-US" sz="2000" b="1" dirty="0" smtClean="0"/>
              <a:t>CWG:  </a:t>
            </a:r>
            <a:r>
              <a:rPr lang="en-US" sz="2000" dirty="0"/>
              <a:t>D</a:t>
            </a:r>
            <a:r>
              <a:rPr lang="en-US" sz="2000" dirty="0" smtClean="0"/>
              <a:t>elivers technical FOMs and technology plans</a:t>
            </a:r>
            <a:br>
              <a:rPr lang="en-US" sz="2000" dirty="0" smtClean="0"/>
            </a:br>
            <a:r>
              <a:rPr lang="en-US" sz="2000" dirty="0" smtClean="0"/>
              <a:t>	&gt; </a:t>
            </a:r>
            <a:r>
              <a:rPr lang="en-US" sz="2000" i="1" dirty="0" smtClean="0"/>
              <a:t>Aim for the positive: a consensus product</a:t>
            </a:r>
            <a:br>
              <a:rPr lang="en-US" sz="2000" i="1" dirty="0" smtClean="0"/>
            </a:br>
            <a:r>
              <a:rPr lang="en-US" sz="2000" i="1" dirty="0" smtClean="0"/>
              <a:t>	</a:t>
            </a:r>
            <a:r>
              <a:rPr lang="en-US" sz="2000" dirty="0" smtClean="0"/>
              <a:t>&gt; SDT delivers science FOMs</a:t>
            </a:r>
          </a:p>
          <a:p>
            <a:pPr lvl="1"/>
            <a:r>
              <a:rPr lang="en-US" sz="2000" b="1" dirty="0" smtClean="0"/>
              <a:t>TAC:  </a:t>
            </a:r>
            <a:r>
              <a:rPr lang="en-US" sz="2000" dirty="0" smtClean="0"/>
              <a:t>Analysis of technical FOM, TRL readiness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plans, and risks</a:t>
            </a:r>
            <a:endParaRPr lang="en-US" sz="2000" dirty="0"/>
          </a:p>
          <a:p>
            <a:r>
              <a:rPr lang="en-US" sz="2000" b="1" dirty="0" smtClean="0"/>
              <a:t>ExEPO </a:t>
            </a:r>
            <a:r>
              <a:rPr lang="en-US" sz="2000" b="1" dirty="0"/>
              <a:t>and ASO </a:t>
            </a:r>
            <a:r>
              <a:rPr lang="en-US" sz="2000" dirty="0"/>
              <a:t>recommendation to </a:t>
            </a:r>
            <a:r>
              <a:rPr lang="en-US" sz="2000" b="1" dirty="0"/>
              <a:t>APD </a:t>
            </a:r>
            <a:r>
              <a:rPr lang="en-US" sz="2000" b="1" dirty="0" smtClean="0"/>
              <a:t>Director </a:t>
            </a:r>
            <a:br>
              <a:rPr lang="en-US" sz="2000" b="1" dirty="0" smtClean="0"/>
            </a:br>
            <a:r>
              <a:rPr lang="en-US" sz="2000" dirty="0" smtClean="0"/>
              <a:t>based </a:t>
            </a:r>
            <a:r>
              <a:rPr lang="en-US" sz="2000" dirty="0"/>
              <a:t>on:</a:t>
            </a:r>
          </a:p>
          <a:p>
            <a:pPr lvl="1"/>
            <a:r>
              <a:rPr lang="en-US" sz="2000" dirty="0"/>
              <a:t>Technical and Programmatic</a:t>
            </a:r>
          </a:p>
          <a:p>
            <a:pPr lvl="1"/>
            <a:r>
              <a:rPr lang="en-US" sz="2000" dirty="0" smtClean="0"/>
              <a:t>Musts (Requirements), Wants (Goals), </a:t>
            </a:r>
            <a:r>
              <a:rPr lang="en-US" sz="2000" dirty="0"/>
              <a:t>and </a:t>
            </a:r>
            <a:r>
              <a:rPr lang="en-US" sz="2000" dirty="0" smtClean="0"/>
              <a:t>Risks</a:t>
            </a:r>
          </a:p>
          <a:p>
            <a:pPr lvl="1"/>
            <a:r>
              <a:rPr lang="en-US" sz="2000" dirty="0" smtClean="0"/>
              <a:t>Distinguish description from evaluation</a:t>
            </a:r>
            <a:endParaRPr lang="en-US" sz="2000" dirty="0"/>
          </a:p>
          <a:p>
            <a:r>
              <a:rPr lang="en-US" sz="2000" b="1" dirty="0" smtClean="0"/>
              <a:t>APD Director </a:t>
            </a:r>
            <a:r>
              <a:rPr lang="en-US" sz="2000" dirty="0" smtClean="0"/>
              <a:t>will make the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41993" y="2722672"/>
            <a:ext cx="1753737" cy="73866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ACWG = representatives of ExEPO, ASO, SDT, Community</a:t>
            </a:r>
            <a:endParaRPr lang="en-US" sz="105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5350893"/>
            <a:ext cx="1753737" cy="41549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How do we define a successful outcome?</a:t>
            </a:r>
            <a:endParaRPr lang="en-US" sz="105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6248400"/>
            <a:ext cx="18036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FOM = Figure of Merit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6324453" y="3581400"/>
            <a:ext cx="2460932" cy="12003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TAC:</a:t>
            </a:r>
          </a:p>
          <a:p>
            <a:r>
              <a:rPr lang="en-US" sz="1200" dirty="0" smtClean="0"/>
              <a:t>Alan Boss (Carnegie Mellon)</a:t>
            </a:r>
          </a:p>
          <a:p>
            <a:r>
              <a:rPr lang="en-US" sz="1200" dirty="0" smtClean="0"/>
              <a:t>Joe Pitman (EXSCI)</a:t>
            </a:r>
          </a:p>
          <a:p>
            <a:r>
              <a:rPr lang="en-US" sz="1200" dirty="0" smtClean="0"/>
              <a:t>Steve Ridgway (NOAO)</a:t>
            </a:r>
          </a:p>
          <a:p>
            <a:r>
              <a:rPr lang="en-US" sz="1200" dirty="0" smtClean="0"/>
              <a:t>Lisa </a:t>
            </a:r>
            <a:r>
              <a:rPr lang="en-US" sz="1200" dirty="0" err="1" smtClean="0"/>
              <a:t>Poyneer</a:t>
            </a:r>
            <a:r>
              <a:rPr lang="en-US" sz="1200" dirty="0" smtClean="0"/>
              <a:t> (LLNL)</a:t>
            </a:r>
          </a:p>
          <a:p>
            <a:r>
              <a:rPr lang="en-US" sz="1200" dirty="0" smtClean="0"/>
              <a:t>Ben Oppenheimer (AMNH)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193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ACWG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These represent Program, Study Office, SDT, and Community: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Additional consultants participate at </a:t>
            </a:r>
            <a:br>
              <a:rPr lang="en-US" sz="2000" dirty="0" smtClean="0"/>
            </a:br>
            <a:r>
              <a:rPr lang="en-US" sz="2000" dirty="0" smtClean="0"/>
              <a:t>request of Steering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91200" y="1828800"/>
            <a:ext cx="2743200" cy="45858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1400" b="1" u="sng" dirty="0" smtClean="0">
                <a:solidFill>
                  <a:srgbClr val="C00000"/>
                </a:solidFill>
                <a:latin typeface="Cambria" pitchFamily="18" charset="0"/>
              </a:rPr>
              <a:t>Members: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Jeremy </a:t>
            </a:r>
            <a:r>
              <a:rPr lang="en-US" sz="1400" dirty="0" err="1" smtClean="0">
                <a:latin typeface="Cambria" pitchFamily="18" charset="0"/>
              </a:rPr>
              <a:t>Kasdin</a:t>
            </a:r>
            <a:r>
              <a:rPr lang="en-US" sz="1400" dirty="0" smtClean="0">
                <a:latin typeface="Cambria" pitchFamily="18" charset="0"/>
              </a:rPr>
              <a:t> (Princeton U)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Mark </a:t>
            </a:r>
            <a:r>
              <a:rPr lang="en-US" sz="1400" dirty="0">
                <a:latin typeface="Cambria" pitchFamily="18" charset="0"/>
              </a:rPr>
              <a:t>Marley </a:t>
            </a:r>
            <a:r>
              <a:rPr lang="en-US" sz="1400" dirty="0" smtClean="0">
                <a:latin typeface="Cambria" pitchFamily="18" charset="0"/>
              </a:rPr>
              <a:t>(NASA ARC)</a:t>
            </a:r>
            <a:endParaRPr lang="en-US" sz="1400" dirty="0">
              <a:latin typeface="Cambria" pitchFamily="18" charset="0"/>
            </a:endParaRP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Marc </a:t>
            </a:r>
            <a:r>
              <a:rPr lang="en-US" sz="1400" dirty="0" err="1">
                <a:latin typeface="Cambria" pitchFamily="18" charset="0"/>
              </a:rPr>
              <a:t>Clampin</a:t>
            </a:r>
            <a:r>
              <a:rPr lang="en-US" sz="1400" dirty="0">
                <a:latin typeface="Cambria" pitchFamily="18" charset="0"/>
              </a:rPr>
              <a:t>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Olivier Guyon (</a:t>
            </a:r>
            <a:r>
              <a:rPr lang="en-US" sz="1400" dirty="0" err="1">
                <a:latin typeface="Cambria" pitchFamily="18" charset="0"/>
              </a:rPr>
              <a:t>UofA</a:t>
            </a:r>
            <a:r>
              <a:rPr lang="en-US" sz="1400" dirty="0">
                <a:latin typeface="Cambria" pitchFamily="18" charset="0"/>
              </a:rPr>
              <a:t>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Gene </a:t>
            </a:r>
            <a:r>
              <a:rPr lang="en-US" sz="1400" dirty="0" err="1">
                <a:latin typeface="Cambria" pitchFamily="18" charset="0"/>
              </a:rPr>
              <a:t>Serabyn</a:t>
            </a:r>
            <a:r>
              <a:rPr lang="en-US" sz="1400" dirty="0">
                <a:latin typeface="Cambria" pitchFamily="18" charset="0"/>
              </a:rPr>
              <a:t> (NASA JPL)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Stuart Shaklan (NASA JPL)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Remi Soummer (</a:t>
            </a:r>
            <a:r>
              <a:rPr lang="en-US" sz="1400" dirty="0" err="1">
                <a:latin typeface="Cambria" pitchFamily="18" charset="0"/>
              </a:rPr>
              <a:t>STScI</a:t>
            </a:r>
            <a:r>
              <a:rPr lang="en-US" sz="1400" dirty="0">
                <a:latin typeface="Cambria" pitchFamily="18" charset="0"/>
              </a:rPr>
              <a:t>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John </a:t>
            </a:r>
            <a:r>
              <a:rPr lang="en-US" sz="1400" dirty="0" err="1">
                <a:latin typeface="Cambria" pitchFamily="18" charset="0"/>
              </a:rPr>
              <a:t>Trauger</a:t>
            </a:r>
            <a:r>
              <a:rPr lang="en-US" sz="1400" dirty="0">
                <a:latin typeface="Cambria" pitchFamily="18" charset="0"/>
              </a:rPr>
              <a:t> (NASA JPL)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Marshall </a:t>
            </a:r>
            <a:r>
              <a:rPr lang="en-US" sz="1400" dirty="0">
                <a:latin typeface="Cambria" pitchFamily="18" charset="0"/>
              </a:rPr>
              <a:t>Perrin (</a:t>
            </a:r>
            <a:r>
              <a:rPr lang="en-US" sz="1400" dirty="0" err="1">
                <a:latin typeface="Cambria" pitchFamily="18" charset="0"/>
              </a:rPr>
              <a:t>STScI</a:t>
            </a:r>
            <a:r>
              <a:rPr lang="en-US" sz="1400" dirty="0">
                <a:latin typeface="Cambria" pitchFamily="18" charset="0"/>
              </a:rPr>
              <a:t>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Feng Zhao (NASA JPL)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Rick Lyon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Dave Content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Mark Melton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Cliff Jackson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John </a:t>
            </a:r>
            <a:r>
              <a:rPr lang="en-US" sz="1400" dirty="0" err="1">
                <a:latin typeface="Cambria" pitchFamily="18" charset="0"/>
              </a:rPr>
              <a:t>Ruffa</a:t>
            </a:r>
            <a:r>
              <a:rPr lang="en-US" sz="1400" dirty="0">
                <a:latin typeface="Cambria" pitchFamily="18" charset="0"/>
              </a:rPr>
              <a:t> (NASA GSFC)</a:t>
            </a:r>
          </a:p>
          <a:p>
            <a:pPr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Jennifer Dooley (NASA JPL</a:t>
            </a:r>
            <a:r>
              <a:rPr lang="en-US" sz="1400" dirty="0" smtClean="0">
                <a:latin typeface="Cambria" pitchFamily="18" charset="0"/>
              </a:rPr>
              <a:t>)</a:t>
            </a:r>
          </a:p>
          <a:p>
            <a:pPr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Mike Shao (NASA JPL)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18665" y="1828800"/>
            <a:ext cx="2410403" cy="38625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txBody>
          <a:bodyPr wrap="non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1400" b="1" u="sng" dirty="0" smtClean="0">
                <a:solidFill>
                  <a:srgbClr val="C00000"/>
                </a:solidFill>
                <a:latin typeface="Cambria" pitchFamily="18" charset="0"/>
              </a:rPr>
              <a:t>Workshop Organizers: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Gary Blackwood (NASA JPL)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Kevin Grady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Peter Lawson (NASA JPL)</a:t>
            </a:r>
          </a:p>
          <a:p>
            <a:pPr lvl="0">
              <a:spcAft>
                <a:spcPts val="300"/>
              </a:spcAft>
            </a:pPr>
            <a:endParaRPr lang="en-US" sz="1400" dirty="0">
              <a:latin typeface="Cambria" pitchFamily="18" charset="0"/>
            </a:endParaRPr>
          </a:p>
          <a:p>
            <a:pPr>
              <a:spcAft>
                <a:spcPts val="300"/>
              </a:spcAft>
            </a:pPr>
            <a:r>
              <a:rPr lang="en-US" sz="1400" b="1" u="sng" dirty="0" smtClean="0">
                <a:latin typeface="Cambria" pitchFamily="18" charset="0"/>
              </a:rPr>
              <a:t>Steering Group: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Scott Gaudi (OSU)</a:t>
            </a:r>
          </a:p>
          <a:p>
            <a:pPr lvl="0"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Neil </a:t>
            </a:r>
            <a:r>
              <a:rPr lang="en-US" sz="1400" dirty="0" err="1">
                <a:latin typeface="Cambria" pitchFamily="18" charset="0"/>
              </a:rPr>
              <a:t>Gehrels</a:t>
            </a:r>
            <a:r>
              <a:rPr lang="en-US" sz="1400" dirty="0">
                <a:latin typeface="Cambria" pitchFamily="18" charset="0"/>
              </a:rPr>
              <a:t> (NASA GSFC)</a:t>
            </a:r>
          </a:p>
          <a:p>
            <a:pPr>
              <a:spcAft>
                <a:spcPts val="300"/>
              </a:spcAft>
            </a:pPr>
            <a:r>
              <a:rPr lang="en-US" sz="1400" dirty="0">
                <a:latin typeface="Cambria" pitchFamily="18" charset="0"/>
              </a:rPr>
              <a:t>Dave </a:t>
            </a:r>
            <a:r>
              <a:rPr lang="en-US" sz="1400" dirty="0" err="1">
                <a:latin typeface="Cambria" pitchFamily="18" charset="0"/>
              </a:rPr>
              <a:t>Spergel</a:t>
            </a:r>
            <a:r>
              <a:rPr lang="en-US" sz="1400" dirty="0">
                <a:latin typeface="Cambria" pitchFamily="18" charset="0"/>
              </a:rPr>
              <a:t> (Princeton U)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Tom </a:t>
            </a:r>
            <a:r>
              <a:rPr lang="en-US" sz="1400" dirty="0">
                <a:latin typeface="Cambria" pitchFamily="18" charset="0"/>
              </a:rPr>
              <a:t>Greene (NASA ARC)</a:t>
            </a:r>
          </a:p>
          <a:p>
            <a:pPr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Chas Beichman (</a:t>
            </a:r>
            <a:r>
              <a:rPr lang="en-US" sz="1400" dirty="0" err="1" smtClean="0">
                <a:latin typeface="Cambria" pitchFamily="18" charset="0"/>
              </a:rPr>
              <a:t>NExScI</a:t>
            </a:r>
            <a:r>
              <a:rPr lang="en-US" sz="1400" dirty="0" smtClean="0">
                <a:latin typeface="Cambria" pitchFamily="18" charset="0"/>
              </a:rPr>
              <a:t>)</a:t>
            </a:r>
            <a:endParaRPr lang="en-US" sz="1400" b="1" u="sng" dirty="0">
              <a:latin typeface="Cambria" pitchFamily="18" charset="0"/>
            </a:endParaRP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Jeff Kruk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Karl </a:t>
            </a:r>
            <a:r>
              <a:rPr lang="en-US" sz="1400" dirty="0" err="1" smtClean="0">
                <a:latin typeface="Cambria" pitchFamily="18" charset="0"/>
              </a:rPr>
              <a:t>Stapelfeldt</a:t>
            </a:r>
            <a:r>
              <a:rPr lang="en-US" sz="1400" dirty="0" smtClean="0">
                <a:latin typeface="Cambria" pitchFamily="18" charset="0"/>
              </a:rPr>
              <a:t> (NASA GSFC)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Wes Traub (NASA JPL)</a:t>
            </a:r>
          </a:p>
          <a:p>
            <a:pPr lvl="0">
              <a:spcAft>
                <a:spcPts val="300"/>
              </a:spcAft>
            </a:pPr>
            <a:r>
              <a:rPr lang="en-US" sz="1400" dirty="0" smtClean="0">
                <a:latin typeface="Cambria" pitchFamily="18" charset="0"/>
              </a:rPr>
              <a:t>Bruce MacIntosh (LLNL)</a:t>
            </a:r>
            <a:endParaRPr lang="en-US" sz="1400" dirty="0">
              <a:latin typeface="Cambria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2362200" cy="34583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35703" y="1828800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Criteria:</a:t>
            </a:r>
            <a:br>
              <a:rPr lang="en-US" dirty="0" smtClean="0"/>
            </a:br>
            <a:r>
              <a:rPr lang="en-US" dirty="0" smtClean="0"/>
              <a:t>Defining a Successful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/>
              <a:t>MUSTS (Requirements):  </a:t>
            </a:r>
            <a:r>
              <a:rPr lang="en-US" sz="1800" b="1" i="1" dirty="0" smtClean="0">
                <a:solidFill>
                  <a:srgbClr val="C00000"/>
                </a:solidFill>
              </a:rPr>
              <a:t>Go/</a:t>
            </a:r>
            <a:r>
              <a:rPr lang="en-US" sz="1800" b="1" i="1" dirty="0" err="1" smtClean="0">
                <a:solidFill>
                  <a:srgbClr val="C00000"/>
                </a:solidFill>
              </a:rPr>
              <a:t>No_Go</a:t>
            </a:r>
            <a:endParaRPr lang="en-US" sz="1800" b="1" i="1" dirty="0" smtClean="0">
              <a:solidFill>
                <a:srgbClr val="C00000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Science:  Does the proposed architecture meet </a:t>
            </a:r>
            <a:r>
              <a:rPr lang="en-US" sz="1800" dirty="0"/>
              <a:t>the </a:t>
            </a:r>
            <a:r>
              <a:rPr lang="en-US" sz="1800" u="sng" dirty="0" smtClean="0"/>
              <a:t>baseline</a:t>
            </a:r>
            <a:r>
              <a:rPr lang="en-US" sz="1800" dirty="0" smtClean="0"/>
              <a:t> </a:t>
            </a:r>
            <a:r>
              <a:rPr lang="en-US" sz="1800" dirty="0"/>
              <a:t>science </a:t>
            </a:r>
            <a:r>
              <a:rPr lang="en-US" sz="1800" dirty="0" smtClean="0"/>
              <a:t>drivers?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Interfaces:  For the </a:t>
            </a:r>
            <a:r>
              <a:rPr lang="en-US" sz="1800" u="sng" dirty="0" smtClean="0"/>
              <a:t>baseline</a:t>
            </a:r>
            <a:r>
              <a:rPr lang="en-US" sz="1800" dirty="0" smtClean="0"/>
              <a:t> science, </a:t>
            </a:r>
            <a:r>
              <a:rPr lang="en-US" sz="1800" dirty="0"/>
              <a:t>does the architecture meet telescope and spacecraft requirements of the </a:t>
            </a:r>
            <a:r>
              <a:rPr lang="en-US" sz="1800" dirty="0" smtClean="0"/>
              <a:t>observatory </a:t>
            </a:r>
            <a:r>
              <a:rPr lang="en-US" sz="1800" dirty="0"/>
              <a:t>as specified by the AFTA project (DCIL</a:t>
            </a:r>
            <a:r>
              <a:rPr lang="en-US" sz="1800" baseline="30000" dirty="0"/>
              <a:t>1</a:t>
            </a:r>
            <a:r>
              <a:rPr lang="en-US" sz="1800" dirty="0"/>
              <a:t>)</a:t>
            </a:r>
            <a:endParaRPr lang="en-US" sz="1800" baseline="30000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Technology Readiness Level (TRL) Gates:  For </a:t>
            </a:r>
            <a:r>
              <a:rPr lang="en-US" sz="1800" u="sng" dirty="0" smtClean="0"/>
              <a:t>baseline</a:t>
            </a:r>
            <a:r>
              <a:rPr lang="en-US" sz="1800" dirty="0" smtClean="0"/>
              <a:t> science, is there a credible plan to be at TRL5 at the start of FY17 and at TRL6 at the start of FY19 within available resources?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Is the option ready in time for this selection process?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/>
              <a:t>WANTS (Goals):  </a:t>
            </a:r>
            <a:r>
              <a:rPr lang="en-US" sz="1800" b="1" i="1" dirty="0" smtClean="0">
                <a:solidFill>
                  <a:srgbClr val="C00000"/>
                </a:solidFill>
              </a:rPr>
              <a:t>Relative to each other, for those that pass the Musts: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Science:  Relative strength of science beyond the baseline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Technical:  Relative technical criteria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- See details</a:t>
            </a:r>
            <a:endParaRPr lang="en-US" sz="1600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Programmatic:  Relative cost of plan to meet TRL Gates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/>
              <a:t>RISKS  and OPPORTUNITIES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smtClean="0"/>
              <a:t>- </a:t>
            </a:r>
            <a:r>
              <a:rPr lang="en-US" sz="1800" dirty="0"/>
              <a:t>See details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600" y="6248400"/>
            <a:ext cx="3374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DCL = Dave Content Interface List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39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Six architectures being considered: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 smtClean="0"/>
              <a:t>Shaped Pupil					</a:t>
            </a:r>
            <a:r>
              <a:rPr lang="en-US" dirty="0" err="1" smtClean="0"/>
              <a:t>Kasdin</a:t>
            </a:r>
            <a:endParaRPr lang="en-US" dirty="0" smtClean="0"/>
          </a:p>
          <a:p>
            <a:pPr marL="685800" lvl="1" indent="-457200">
              <a:buFont typeface="+mj-lt"/>
              <a:buAutoNum type="arabicPeriod"/>
            </a:pPr>
            <a:r>
              <a:rPr lang="en-US" dirty="0" smtClean="0"/>
              <a:t>PIAACMC						</a:t>
            </a:r>
            <a:r>
              <a:rPr lang="en-US" dirty="0" err="1" smtClean="0"/>
              <a:t>Guyon</a:t>
            </a:r>
            <a:r>
              <a:rPr lang="en-US" dirty="0" smtClean="0"/>
              <a:t>/</a:t>
            </a:r>
            <a:r>
              <a:rPr lang="en-US" dirty="0" err="1" smtClean="0"/>
              <a:t>Belikov</a:t>
            </a:r>
            <a:endParaRPr lang="en-US" dirty="0" smtClean="0"/>
          </a:p>
          <a:p>
            <a:pPr marL="685800" lvl="1" indent="-457200">
              <a:buFont typeface="+mj-lt"/>
              <a:buAutoNum type="arabicPeriod"/>
            </a:pPr>
            <a:r>
              <a:rPr lang="en-US" dirty="0" smtClean="0"/>
              <a:t>Hybrid </a:t>
            </a:r>
            <a:r>
              <a:rPr lang="en-US" dirty="0" err="1" smtClean="0"/>
              <a:t>Lyot</a:t>
            </a:r>
            <a:r>
              <a:rPr lang="en-US" dirty="0" smtClean="0"/>
              <a:t>					Trauger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 smtClean="0"/>
              <a:t>Vector Vortex					Serabyn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 smtClean="0"/>
              <a:t>Visible </a:t>
            </a:r>
            <a:r>
              <a:rPr lang="en-US" dirty="0" err="1" smtClean="0"/>
              <a:t>Nuller</a:t>
            </a:r>
            <a:r>
              <a:rPr lang="en-US" dirty="0" smtClean="0"/>
              <a:t> – DAVINCI				Shao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 smtClean="0"/>
              <a:t>Visible </a:t>
            </a:r>
            <a:r>
              <a:rPr lang="en-US" dirty="0" err="1" smtClean="0"/>
              <a:t>Nuller</a:t>
            </a:r>
            <a:r>
              <a:rPr lang="en-US" dirty="0" smtClean="0"/>
              <a:t> Coronagraph– Phase-Occulted	Lyon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Some hybrids may emerge through the design process – in order to best satisfy the success criteria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1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711000"/>
            <a:ext cx="8947150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9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Elbow Connector 55"/>
          <p:cNvCxnSpPr/>
          <p:nvPr/>
        </p:nvCxnSpPr>
        <p:spPr bwMode="auto">
          <a:xfrm rot="5400000" flipH="1">
            <a:off x="3420062" y="2087120"/>
            <a:ext cx="545067" cy="1844206"/>
          </a:xfrm>
          <a:prstGeom prst="bentConnector4">
            <a:avLst>
              <a:gd name="adj1" fmla="val 183292"/>
              <a:gd name="adj2" fmla="val 1446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of </a:t>
            </a:r>
            <a:r>
              <a:rPr lang="en-US" dirty="0" smtClean="0"/>
              <a:t>ACWG: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Comparative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067FEF-5467-47EF-989C-A389AA1AA895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04800" y="2592755"/>
            <a:ext cx="1143000" cy="9238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cs typeface="Arial" charset="0"/>
              </a:rPr>
              <a:t>Coronagraph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cs typeface="Arial" charset="0"/>
              </a:rPr>
              <a:t>Advocates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379214" y="2592755"/>
            <a:ext cx="1143000" cy="9238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cs typeface="Arial" charset="0"/>
              </a:rPr>
              <a:t>ASO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Coronagraph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Instrument Team</a:t>
            </a:r>
            <a:endParaRPr lang="en-US" sz="1200" b="1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424629" y="4632809"/>
            <a:ext cx="1143000" cy="50939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ExEPO Chief Technologist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29200" y="2592755"/>
            <a:ext cx="609600" cy="9238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cs typeface="Arial" charset="0"/>
              </a:rPr>
              <a:t>SDT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>
            <a:stCxn id="13" idx="3"/>
          </p:cNvCxnSpPr>
          <p:nvPr/>
        </p:nvCxnSpPr>
        <p:spPr bwMode="auto">
          <a:xfrm>
            <a:off x="3567629" y="4887506"/>
            <a:ext cx="275697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Arrow Connector 22"/>
          <p:cNvCxnSpPr>
            <a:stCxn id="5" idx="3"/>
            <a:endCxn id="12" idx="1"/>
          </p:cNvCxnSpPr>
          <p:nvPr/>
        </p:nvCxnSpPr>
        <p:spPr bwMode="auto">
          <a:xfrm>
            <a:off x="1447800" y="3054701"/>
            <a:ext cx="93141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25" name="Straight Arrow Connector 1024"/>
          <p:cNvCxnSpPr>
            <a:stCxn id="17" idx="3"/>
          </p:cNvCxnSpPr>
          <p:nvPr/>
        </p:nvCxnSpPr>
        <p:spPr bwMode="auto">
          <a:xfrm>
            <a:off x="5638800" y="3054701"/>
            <a:ext cx="685800" cy="46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Straight Arrow Connector 36"/>
          <p:cNvCxnSpPr>
            <a:stCxn id="12" idx="3"/>
            <a:endCxn id="17" idx="1"/>
          </p:cNvCxnSpPr>
          <p:nvPr/>
        </p:nvCxnSpPr>
        <p:spPr bwMode="auto">
          <a:xfrm>
            <a:off x="3522214" y="3054701"/>
            <a:ext cx="150698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371600" y="2710190"/>
            <a:ext cx="1357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Designs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66128" y="2668160"/>
            <a:ext cx="13578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Technical </a:t>
            </a:r>
          </a:p>
          <a:p>
            <a:r>
              <a:rPr lang="en-US" sz="1050" b="1" dirty="0" smtClean="0">
                <a:solidFill>
                  <a:srgbClr val="333399"/>
                </a:solidFill>
              </a:rPr>
              <a:t>FOM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38800" y="2634235"/>
            <a:ext cx="13578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Science </a:t>
            </a:r>
          </a:p>
          <a:p>
            <a:r>
              <a:rPr lang="en-US" sz="1050" b="1" dirty="0" smtClean="0">
                <a:solidFill>
                  <a:srgbClr val="333399"/>
                </a:solidFill>
              </a:rPr>
              <a:t>FOM</a:t>
            </a:r>
            <a:endParaRPr lang="en-US" sz="1050" b="1" dirty="0">
              <a:solidFill>
                <a:srgbClr val="333399"/>
              </a:solidFill>
            </a:endParaRPr>
          </a:p>
        </p:txBody>
      </p:sp>
      <p:cxnSp>
        <p:nvCxnSpPr>
          <p:cNvPr id="44" name="Straight Arrow Connector 43"/>
          <p:cNvCxnSpPr>
            <a:stCxn id="5" idx="3"/>
            <a:endCxn id="50" idx="1"/>
          </p:cNvCxnSpPr>
          <p:nvPr/>
        </p:nvCxnSpPr>
        <p:spPr bwMode="auto">
          <a:xfrm>
            <a:off x="1447800" y="3054701"/>
            <a:ext cx="990600" cy="2405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881460" y="4687830"/>
            <a:ext cx="18335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TRL Assessment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43422" y="4248555"/>
            <a:ext cx="1099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Technology</a:t>
            </a:r>
          </a:p>
          <a:p>
            <a:r>
              <a:rPr lang="en-US" sz="1050" b="1" dirty="0" smtClean="0">
                <a:solidFill>
                  <a:srgbClr val="333399"/>
                </a:solidFill>
              </a:rPr>
              <a:t>Plans</a:t>
            </a:r>
            <a:endParaRPr lang="en-US" sz="1050" b="1" dirty="0">
              <a:solidFill>
                <a:srgbClr val="333399"/>
              </a:solidFill>
            </a:endParaRPr>
          </a:p>
        </p:txBody>
      </p:sp>
      <p:cxnSp>
        <p:nvCxnSpPr>
          <p:cNvPr id="30" name="Elbow Connector 29"/>
          <p:cNvCxnSpPr/>
          <p:nvPr/>
        </p:nvCxnSpPr>
        <p:spPr bwMode="auto">
          <a:xfrm>
            <a:off x="4621531" y="3272490"/>
            <a:ext cx="1703069" cy="1357810"/>
          </a:xfrm>
          <a:prstGeom prst="bentConnector3">
            <a:avLst>
              <a:gd name="adj1" fmla="val -70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4881472" y="4201922"/>
            <a:ext cx="13578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Sensitivities / Other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523147" y="2307289"/>
            <a:ext cx="1357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Optical Model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32316" y="1219200"/>
            <a:ext cx="1624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Science Baseline Requirements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379724" y="1524000"/>
            <a:ext cx="640304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cs typeface="Arial" charset="0"/>
              </a:rPr>
              <a:t>SDT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Elbow Connector 25"/>
          <p:cNvCxnSpPr>
            <a:stCxn id="42" idx="3"/>
          </p:cNvCxnSpPr>
          <p:nvPr/>
        </p:nvCxnSpPr>
        <p:spPr bwMode="auto">
          <a:xfrm>
            <a:off x="3020028" y="1676400"/>
            <a:ext cx="1927721" cy="991760"/>
          </a:xfrm>
          <a:prstGeom prst="bentConnector3">
            <a:avLst>
              <a:gd name="adj1" fmla="val 932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6339000" y="2675134"/>
            <a:ext cx="533400" cy="29636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TAC</a:t>
            </a:r>
          </a:p>
        </p:txBody>
      </p:sp>
      <p:cxnSp>
        <p:nvCxnSpPr>
          <p:cNvPr id="59" name="Straight Arrow Connector 58"/>
          <p:cNvCxnSpPr>
            <a:stCxn id="55" idx="3"/>
            <a:endCxn id="61" idx="1"/>
          </p:cNvCxnSpPr>
          <p:nvPr/>
        </p:nvCxnSpPr>
        <p:spPr bwMode="auto">
          <a:xfrm>
            <a:off x="6872400" y="4156967"/>
            <a:ext cx="341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7213600" y="3849934"/>
            <a:ext cx="711200" cy="6140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ExEPO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cs typeface="Arial" charset="0"/>
              </a:rPr>
              <a:t>ASO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Straight Arrow Connector 73"/>
          <p:cNvCxnSpPr>
            <a:stCxn id="61" idx="3"/>
            <a:endCxn id="75" idx="1"/>
          </p:cNvCxnSpPr>
          <p:nvPr/>
        </p:nvCxnSpPr>
        <p:spPr bwMode="auto">
          <a:xfrm>
            <a:off x="7924800" y="4156967"/>
            <a:ext cx="270933" cy="1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8195733" y="3699933"/>
            <a:ext cx="711200" cy="9143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APD DD</a:t>
            </a:r>
          </a:p>
        </p:txBody>
      </p:sp>
      <p:cxnSp>
        <p:nvCxnSpPr>
          <p:cNvPr id="1039" name="Straight Arrow Connector 1038"/>
          <p:cNvCxnSpPr>
            <a:stCxn id="75" idx="2"/>
          </p:cNvCxnSpPr>
          <p:nvPr/>
        </p:nvCxnSpPr>
        <p:spPr bwMode="auto">
          <a:xfrm>
            <a:off x="8551333" y="4614332"/>
            <a:ext cx="0" cy="4009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8127209" y="5015244"/>
            <a:ext cx="848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Decision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629400" y="3581400"/>
            <a:ext cx="848248" cy="253916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Analysis</a:t>
            </a:r>
            <a:endParaRPr lang="en-US" sz="1050" b="1" dirty="0">
              <a:solidFill>
                <a:srgbClr val="333399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239000" y="3276600"/>
            <a:ext cx="1555495" cy="253916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Recommendation</a:t>
            </a:r>
            <a:endParaRPr lang="en-US" sz="1050" b="1" dirty="0">
              <a:solidFill>
                <a:srgbClr val="333399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 bwMode="auto">
          <a:xfrm>
            <a:off x="1967429" y="2736689"/>
            <a:ext cx="41178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40" name="TextBox 1039"/>
          <p:cNvSpPr txBox="1"/>
          <p:nvPr/>
        </p:nvSpPr>
        <p:spPr>
          <a:xfrm>
            <a:off x="4834248" y="5867400"/>
            <a:ext cx="351410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FOM = Figure of Merit</a:t>
            </a:r>
          </a:p>
          <a:p>
            <a:r>
              <a:rPr lang="en-US" sz="1100" dirty="0" smtClean="0"/>
              <a:t>ASO = AFTA Study Office</a:t>
            </a:r>
          </a:p>
          <a:p>
            <a:r>
              <a:rPr lang="en-US" sz="1100" dirty="0" smtClean="0"/>
              <a:t>ExEPO = Exoplanet Exploration Program Office</a:t>
            </a:r>
            <a:endParaRPr lang="en-US" sz="1100" dirty="0"/>
          </a:p>
        </p:txBody>
      </p:sp>
      <p:pic>
        <p:nvPicPr>
          <p:cNvPr id="40" name="Picture 4" descr="C:\Users\garyb\AppData\Local\Temp\SNAGHTML400082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425399" cy="425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589199" y="6036677"/>
            <a:ext cx="136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 Are Here</a:t>
            </a:r>
            <a:endParaRPr lang="en-US" sz="14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2438400" y="5205606"/>
            <a:ext cx="1143000" cy="50939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Technology Manager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3581400" y="5445809"/>
            <a:ext cx="275697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8" name="Straight Arrow Connector 57"/>
          <p:cNvCxnSpPr>
            <a:stCxn id="5" idx="3"/>
            <a:endCxn id="13" idx="1"/>
          </p:cNvCxnSpPr>
          <p:nvPr/>
        </p:nvCxnSpPr>
        <p:spPr bwMode="auto">
          <a:xfrm>
            <a:off x="1447800" y="3054701"/>
            <a:ext cx="976829" cy="18328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053728" y="3840450"/>
            <a:ext cx="1099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Technology</a:t>
            </a:r>
          </a:p>
          <a:p>
            <a:r>
              <a:rPr lang="en-US" sz="1050" b="1" dirty="0" smtClean="0">
                <a:solidFill>
                  <a:srgbClr val="333399"/>
                </a:solidFill>
              </a:rPr>
              <a:t>Description</a:t>
            </a:r>
            <a:endParaRPr lang="en-US" sz="1050" b="1" dirty="0">
              <a:solidFill>
                <a:srgbClr val="333399"/>
              </a:solidFill>
            </a:endParaRPr>
          </a:p>
        </p:txBody>
      </p:sp>
      <p:pic>
        <p:nvPicPr>
          <p:cNvPr id="62" name="Picture 4" descr="C:\Users\garyb\AppData\Local\Temp\SNAGHTML400082f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272" y="2588545"/>
            <a:ext cx="221470" cy="2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3946688" y="5191893"/>
            <a:ext cx="18335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333399"/>
                </a:solidFill>
              </a:rPr>
              <a:t>Plan Viability</a:t>
            </a:r>
            <a:endParaRPr lang="en-US" sz="1050" b="1" dirty="0">
              <a:solidFill>
                <a:srgbClr val="333399"/>
              </a:solidFill>
            </a:endParaRPr>
          </a:p>
        </p:txBody>
      </p:sp>
      <p:pic>
        <p:nvPicPr>
          <p:cNvPr id="67" name="Picture 4" descr="C:\Users\garyb\AppData\Local\Temp\SNAGHTML400082f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51" y="2954387"/>
            <a:ext cx="221470" cy="2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C:\Users\garyb\AppData\Local\Temp\SNAGHTML400082f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51" y="2613324"/>
            <a:ext cx="221470" cy="2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C:\Users\garyb\AppData\Local\Temp\SNAGHTML400082f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665" y="4005742"/>
            <a:ext cx="221470" cy="2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C:\Users\garyb\AppData\Local\Temp\SNAGHTML400082f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530" y="4776771"/>
            <a:ext cx="221470" cy="2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75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heme/theme1.xml><?xml version="1.0" encoding="utf-8"?>
<a:theme xmlns:a="http://schemas.openxmlformats.org/drawingml/2006/main" name="ExEP template_print">
  <a:themeElements>
    <a:clrScheme name="NP template_pr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 template_print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P template_pr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xEP template_print">
  <a:themeElements>
    <a:clrScheme name="NP template_pr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 template_print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P template_pr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xEP template_print">
  <a:themeElements>
    <a:clrScheme name="NP template_pr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 template_print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P template_pr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ExEP_general_template_simple</Template>
  <TotalTime>39274</TotalTime>
  <Words>852</Words>
  <Application>Microsoft Office PowerPoint</Application>
  <PresentationFormat>On-screen Show (4:3)</PresentationFormat>
  <Paragraphs>188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ExEP template_print</vt:lpstr>
      <vt:lpstr>1_ExEP template_print</vt:lpstr>
      <vt:lpstr>2_ExEP template_print</vt:lpstr>
      <vt:lpstr>  AFTA Coronagraph Recommendation Process  </vt:lpstr>
      <vt:lpstr>AFTA Coronagraph Recommendation</vt:lpstr>
      <vt:lpstr>Background</vt:lpstr>
      <vt:lpstr>Approach to Recommendation</vt:lpstr>
      <vt:lpstr>ACWG Membership</vt:lpstr>
      <vt:lpstr>Recommendation Criteria: Defining a Successful Outcome</vt:lpstr>
      <vt:lpstr>Option Space</vt:lpstr>
      <vt:lpstr>Evaluation Criteria</vt:lpstr>
      <vt:lpstr>Product of ACWG: Comparative Analysis</vt:lpstr>
      <vt:lpstr>Top-Level Schedule</vt:lpstr>
      <vt:lpstr>Acknowledgements</vt:lpstr>
      <vt:lpstr>BACKUP</vt:lpstr>
      <vt:lpstr>AFTA Coronagraph Workshop (ACW) Series Charter</vt:lpstr>
      <vt:lpstr>AFTA Coronagraph Workshop (ACW) Series Charter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Exoplanet Exploration Program (ExEP) Quarterly Overview</dc:title>
  <dc:creator>JPL</dc:creator>
  <cp:lastModifiedBy>Blackwood, Gary H </cp:lastModifiedBy>
  <cp:revision>310</cp:revision>
  <cp:lastPrinted>2013-10-03T03:57:14Z</cp:lastPrinted>
  <dcterms:created xsi:type="dcterms:W3CDTF">2013-05-07T21:40:17Z</dcterms:created>
  <dcterms:modified xsi:type="dcterms:W3CDTF">2013-10-05T14:54:26Z</dcterms:modified>
</cp:coreProperties>
</file>