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0" r:id="rId3"/>
    <p:sldId id="317" r:id="rId4"/>
    <p:sldId id="318" r:id="rId5"/>
    <p:sldId id="310" r:id="rId6"/>
    <p:sldId id="277" r:id="rId7"/>
    <p:sldId id="290" r:id="rId8"/>
    <p:sldId id="322" r:id="rId9"/>
    <p:sldId id="275" r:id="rId10"/>
    <p:sldId id="291" r:id="rId11"/>
    <p:sldId id="284" r:id="rId12"/>
    <p:sldId id="320" r:id="rId13"/>
    <p:sldId id="319" r:id="rId14"/>
    <p:sldId id="280" r:id="rId15"/>
    <p:sldId id="32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9" autoAdjust="0"/>
  </p:normalViewPr>
  <p:slideViewPr>
    <p:cSldViewPr>
      <p:cViewPr>
        <p:scale>
          <a:sx n="90" d="100"/>
          <a:sy n="90" d="100"/>
        </p:scale>
        <p:origin x="-1200" y="-2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1A71-B28E-4F6E-945E-ED62424B0B14}" type="datetimeFigureOut">
              <a:rPr lang="en-US" smtClean="0"/>
              <a:t>10/7/13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D5C30-B392-4A01-A909-9767D67A1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2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6258933" y="76200"/>
            <a:ext cx="2808867" cy="814424"/>
            <a:chOff x="6292594" y="710022"/>
            <a:chExt cx="2808867" cy="814424"/>
          </a:xfrm>
        </p:grpSpPr>
        <p:pic>
          <p:nvPicPr>
            <p:cNvPr id="10" name="Picture 9" descr="NASA insigniaCMYK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594" y="710022"/>
              <a:ext cx="795832" cy="658092"/>
            </a:xfrm>
            <a:prstGeom prst="rect">
              <a:avLst/>
            </a:prstGeom>
          </p:spPr>
        </p:pic>
        <p:sp>
          <p:nvSpPr>
            <p:cNvPr id="11" name="TextBox 8"/>
            <p:cNvSpPr txBox="1">
              <a:spLocks noChangeArrowheads="1"/>
            </p:cNvSpPr>
            <p:nvPr/>
          </p:nvSpPr>
          <p:spPr bwMode="auto">
            <a:xfrm>
              <a:off x="7007549" y="862726"/>
              <a:ext cx="2093912" cy="66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HelveticaNeue LT 75 Bold"/>
                  <a:cs typeface="HelveticaNeue LT 75 Bold"/>
                </a:rPr>
                <a:t>Jet Propulsion Laboratory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0000"/>
                  </a:solidFill>
                  <a:latin typeface="HelveticaNeue LT 55 Roman"/>
                  <a:cs typeface="HelveticaNeue LT 55 Roman"/>
                </a:rPr>
                <a:t>California Institute of Technology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24000"/>
          </a:xfrm>
        </p:spPr>
        <p:txBody>
          <a:bodyPr/>
          <a:lstStyle>
            <a:lvl1pPr marL="0" indent="0" algn="ctr" eaLnBrk="1" hangingPunct="1">
              <a:spcBef>
                <a:spcPts val="400"/>
              </a:spcBef>
              <a:buNone/>
              <a:defRPr sz="1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eaLnBrk="1" hangingPunct="1">
              <a:spcBef>
                <a:spcPts val="400"/>
              </a:spcBef>
            </a:pPr>
            <a:endParaRPr lang="en-US" sz="16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3695700" y="5715000"/>
            <a:ext cx="1752600" cy="457200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</a:lstStyle>
          <a:p>
            <a:pPr lvl="0"/>
            <a:r>
              <a:rPr lang="en-US" dirty="0" smtClean="0"/>
              <a:t>[Date]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2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037D9-8017-48E8-9AB8-B4DDD47B89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3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76200"/>
            <a:ext cx="20955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6134100" cy="64770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4A693-A0F1-4166-95A7-635B80CDC9A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3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6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562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46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1BA81-1D14-41C7-A40C-CC23BBA8CDA1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8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40767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90600"/>
            <a:ext cx="40767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D13CE-E253-4022-B8C7-1B233BBA96F2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0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63976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4040188" cy="838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38200"/>
            <a:ext cx="4041775" cy="8381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10FBC-4485-4B14-A9D0-040916CF31E4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14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0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art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Content Placeholder 10"/>
          <p:cNvSpPr>
            <a:spLocks noGrp="1"/>
          </p:cNvSpPr>
          <p:nvPr>
            <p:ph idx="1" hasCustomPrompt="1"/>
          </p:nvPr>
        </p:nvSpPr>
        <p:spPr>
          <a:xfrm>
            <a:off x="228600" y="2971800"/>
            <a:ext cx="8686800" cy="34564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  <a:defRPr/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2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This is the standard Title-and-Content Layout for slides with one-line titles, starting with a Table: First-level bullet 24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marL="457200" lvl="1" indent="-2286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–"/>
            </a:pPr>
            <a:r>
              <a:rPr lang="en-US" dirty="0" smtClean="0"/>
              <a:t>Second-level bullet 22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2"/>
            <a:r>
              <a:rPr lang="en-US" dirty="0" smtClean="0"/>
              <a:t>Third-level bullet 20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3"/>
            <a:r>
              <a:rPr lang="en-US" dirty="0" smtClean="0"/>
              <a:t>Fourth-level bullet (rarely used—not easily legible on screen) 19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1.5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4"/>
            <a:r>
              <a:rPr lang="en-US" dirty="0" smtClean="0"/>
              <a:t>Fifth-level bullet (very rarely used) 18-pt, on single line spacing, with 1 </a:t>
            </a:r>
            <a:r>
              <a:rPr lang="en-US" dirty="0" err="1" smtClean="0"/>
              <a:t>pt</a:t>
            </a:r>
            <a:r>
              <a:rPr lang="en-US" dirty="0" smtClean="0"/>
              <a:t> before &amp; after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351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BDC9-AED4-4583-B2F8-CAA826A074C5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3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3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0AE1B-BD18-4F4F-AABF-EE3E3F4EEA5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8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First-level bullet 24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1"/>
            <a:r>
              <a:rPr lang="en-US" dirty="0" smtClean="0"/>
              <a:t>Second-level bullet 22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2"/>
            <a:r>
              <a:rPr lang="en-US" dirty="0" smtClean="0"/>
              <a:t>Third-level bullet 20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2.5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3"/>
            <a:r>
              <a:rPr lang="en-US" dirty="0" smtClean="0"/>
              <a:t>Fourth-level bullet 18 </a:t>
            </a:r>
            <a:r>
              <a:rPr lang="en-US" dirty="0" err="1" smtClean="0"/>
              <a:t>pt</a:t>
            </a:r>
            <a:r>
              <a:rPr lang="en-US" dirty="0" smtClean="0"/>
              <a:t>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</a:t>
            </a:r>
          </a:p>
          <a:p>
            <a:pPr lvl="4"/>
            <a:r>
              <a:rPr lang="en-US" dirty="0" smtClean="0"/>
              <a:t>Fifth-level bullet 16-pt, on single line spacing, with 2 </a:t>
            </a:r>
            <a:r>
              <a:rPr lang="en-US" dirty="0" err="1" smtClean="0"/>
              <a:t>pts</a:t>
            </a:r>
            <a:r>
              <a:rPr lang="en-US" dirty="0" smtClean="0"/>
              <a:t> before &amp; after </a:t>
            </a:r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29400"/>
            <a:ext cx="5334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900"/>
              </a:lnSpc>
              <a:defRPr sz="9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584A03-B867-4D4B-83A0-F0A9ED99E7D6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034" name="Picture 10" descr="Untitled-1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62000"/>
            <a:ext cx="9144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629400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ts val="900"/>
              </a:lnSpc>
              <a:defRPr sz="900" i="1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The technical data in this document is controlled under the U.S. Export Regulations, release to foreign persons may require an export authorization.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284" y="39207"/>
            <a:ext cx="609032" cy="60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307580" y="646584"/>
            <a:ext cx="18364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333399"/>
                </a:solidFill>
                <a:latin typeface="Calibri" pitchFamily="34" charset="0"/>
                <a:cs typeface="Arial" charset="0"/>
              </a:rPr>
              <a:t>ExoPlanet Exploration Program</a:t>
            </a:r>
            <a:endParaRPr lang="en-US" sz="300" i="1" dirty="0">
              <a:solidFill>
                <a:srgbClr val="333399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2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Calibri" pitchFamily="34" charset="0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790015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790015"/>
          </a:solidFill>
          <a:latin typeface="Garamond" pitchFamily="18" charset="0"/>
        </a:defRPr>
      </a:lvl9pPr>
    </p:titleStyle>
    <p:bodyStyle>
      <a:lvl1pPr marL="228600" indent="-228600" algn="l" rtl="0" eaLnBrk="1" fontAlgn="base" hangingPunct="1">
        <a:spcBef>
          <a:spcPts val="250"/>
        </a:spcBef>
        <a:spcAft>
          <a:spcPts val="250"/>
        </a:spcAft>
        <a:buChar char="•"/>
        <a:defRPr sz="2400">
          <a:solidFill>
            <a:srgbClr val="333399"/>
          </a:solidFill>
          <a:latin typeface="Calibri" pitchFamily="34" charset="0"/>
          <a:ea typeface="+mn-ea"/>
          <a:cs typeface="Calibri" pitchFamily="34" charset="0"/>
        </a:defRPr>
      </a:lvl1pPr>
      <a:lvl2pPr marL="457200" indent="-228600" algn="l" rtl="0" eaLnBrk="1" fontAlgn="base" hangingPunct="1">
        <a:spcBef>
          <a:spcPts val="250"/>
        </a:spcBef>
        <a:spcAft>
          <a:spcPts val="250"/>
        </a:spcAft>
        <a:buChar char="–"/>
        <a:defRPr sz="2200">
          <a:solidFill>
            <a:srgbClr val="333399"/>
          </a:solidFill>
          <a:latin typeface="Calibri" pitchFamily="34" charset="0"/>
          <a:cs typeface="Calibri" pitchFamily="34" charset="0"/>
        </a:defRPr>
      </a:lvl2pPr>
      <a:lvl3pPr marL="685800" indent="-228600" algn="l" rtl="0" eaLnBrk="1" fontAlgn="base" hangingPunct="1">
        <a:spcBef>
          <a:spcPts val="250"/>
        </a:spcBef>
        <a:spcAft>
          <a:spcPts val="250"/>
        </a:spcAft>
        <a:buChar char="•"/>
        <a:defRPr sz="2000">
          <a:solidFill>
            <a:srgbClr val="333399"/>
          </a:solidFill>
          <a:latin typeface="Calibri" pitchFamily="34" charset="0"/>
          <a:cs typeface="Calibri" pitchFamily="34" charset="0"/>
        </a:defRPr>
      </a:lvl3pPr>
      <a:lvl4pPr marL="914400" indent="-228600" algn="l" rtl="0" eaLnBrk="1" fontAlgn="base" hangingPunct="1">
        <a:spcBef>
          <a:spcPts val="200"/>
        </a:spcBef>
        <a:spcAft>
          <a:spcPts val="200"/>
        </a:spcAft>
        <a:buChar char="–"/>
        <a:defRPr>
          <a:solidFill>
            <a:srgbClr val="333399"/>
          </a:solidFill>
          <a:latin typeface="Calibri" pitchFamily="34" charset="0"/>
          <a:cs typeface="Calibri" pitchFamily="34" charset="0"/>
        </a:defRPr>
      </a:lvl4pPr>
      <a:lvl5pPr marL="1143000" indent="-228600" algn="l" rtl="0" eaLnBrk="1" fontAlgn="base" hangingPunct="1">
        <a:spcBef>
          <a:spcPts val="200"/>
        </a:spcBef>
        <a:spcAft>
          <a:spcPts val="200"/>
        </a:spcAft>
        <a:buChar char="»"/>
        <a:defRPr sz="1600">
          <a:solidFill>
            <a:srgbClr val="333399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Kepler</a:t>
            </a:r>
            <a:r>
              <a:rPr lang="en-US" dirty="0" smtClean="0"/>
              <a:t> Estimate #3:</a:t>
            </a:r>
            <a:br>
              <a:rPr lang="en-US" dirty="0" smtClean="0"/>
            </a:br>
            <a:r>
              <a:rPr lang="en-US" dirty="0" smtClean="0"/>
              <a:t>An </a:t>
            </a:r>
            <a:r>
              <a:rPr lang="en-US" dirty="0"/>
              <a:t>Analysis and Implications of </a:t>
            </a:r>
            <a:r>
              <a:rPr lang="en-US" dirty="0" err="1"/>
              <a:t>Kepler’s</a:t>
            </a:r>
            <a:r>
              <a:rPr lang="en-US" dirty="0"/>
              <a:t> Photometric </a:t>
            </a:r>
            <a:r>
              <a:rPr lang="en-US" dirty="0" smtClean="0"/>
              <a:t>Uncertainties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90600"/>
          </a:xfrm>
        </p:spPr>
        <p:txBody>
          <a:bodyPr/>
          <a:lstStyle/>
          <a:p>
            <a:r>
              <a:rPr lang="en-US" sz="2400" dirty="0" smtClean="0"/>
              <a:t>Wesley A. Traub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629400"/>
            <a:ext cx="533400" cy="228600"/>
          </a:xfrm>
        </p:spPr>
        <p:txBody>
          <a:bodyPr/>
          <a:lstStyle/>
          <a:p>
            <a:fld id="{B520ED8E-4E5B-48EB-8E42-9547595C1C9A}" type="slidenum">
              <a:rPr lang="en-US" smtClean="0"/>
              <a:t>1</a:t>
            </a:fld>
            <a:endParaRPr lang="en-US"/>
          </a:p>
        </p:txBody>
      </p:sp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609600" y="4876800"/>
            <a:ext cx="7848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333399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-228600" algn="l" rtl="0" eaLnBrk="1" fontAlgn="base" hangingPunct="1">
              <a:spcBef>
                <a:spcPts val="250"/>
              </a:spcBef>
              <a:spcAft>
                <a:spcPts val="250"/>
              </a:spcAft>
              <a:buChar char="–"/>
              <a:defRPr sz="2200">
                <a:solidFill>
                  <a:srgbClr val="333399"/>
                </a:solidFill>
                <a:latin typeface="Calibri" pitchFamily="34" charset="0"/>
                <a:cs typeface="Calibri" pitchFamily="34" charset="0"/>
              </a:defRPr>
            </a:lvl2pPr>
            <a:lvl3pPr marL="685800" indent="-228600" algn="l" rtl="0" eaLnBrk="1" fontAlgn="base" hangingPunct="1">
              <a:spcBef>
                <a:spcPts val="250"/>
              </a:spcBef>
              <a:spcAft>
                <a:spcPts val="250"/>
              </a:spcAft>
              <a:buChar char="•"/>
              <a:defRPr sz="2000">
                <a:solidFill>
                  <a:srgbClr val="333399"/>
                </a:solidFill>
                <a:latin typeface="Calibri" pitchFamily="34" charset="0"/>
                <a:cs typeface="Calibri" pitchFamily="34" charset="0"/>
              </a:defRPr>
            </a:lvl3pPr>
            <a:lvl4pPr marL="914400" indent="-228600" algn="l" rtl="0" eaLnBrk="1" fontAlgn="base" hangingPunct="1">
              <a:spcBef>
                <a:spcPts val="200"/>
              </a:spcBef>
              <a:spcAft>
                <a:spcPts val="200"/>
              </a:spcAft>
              <a:buChar char="–"/>
              <a:defRPr>
                <a:solidFill>
                  <a:srgbClr val="333399"/>
                </a:solidFill>
                <a:latin typeface="Calibri" pitchFamily="34" charset="0"/>
                <a:cs typeface="Calibri" pitchFamily="34" charset="0"/>
              </a:defRPr>
            </a:lvl4pPr>
            <a:lvl5pPr marL="1143000" indent="-228600" algn="l" rtl="0" eaLnBrk="1" fontAlgn="base" hangingPunct="1">
              <a:spcBef>
                <a:spcPts val="200"/>
              </a:spcBef>
              <a:spcAft>
                <a:spcPts val="200"/>
              </a:spcAft>
              <a:buChar char="»"/>
              <a:defRPr sz="1600">
                <a:solidFill>
                  <a:srgbClr val="333399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33399"/>
                </a:solidFill>
                <a:latin typeface="+mn-lt"/>
              </a:defRPr>
            </a:lvl9pPr>
          </a:lstStyle>
          <a:p>
            <a:r>
              <a:rPr lang="en-US" dirty="0" smtClean="0"/>
              <a:t>ExoPAG-8</a:t>
            </a:r>
            <a:r>
              <a:rPr lang="en-US" dirty="0" smtClean="0"/>
              <a:t>, </a:t>
            </a:r>
            <a:r>
              <a:rPr lang="en-US" dirty="0"/>
              <a:t>Denver CO</a:t>
            </a:r>
          </a:p>
          <a:p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/>
              <a:t>October 2013</a:t>
            </a:r>
          </a:p>
          <a:p>
            <a:endParaRPr lang="en-US" kern="0" dirty="0" smtClean="0"/>
          </a:p>
          <a:p>
            <a:endParaRPr lang="en-US" kern="0" dirty="0"/>
          </a:p>
          <a:p>
            <a:endParaRPr lang="en-US" kern="0" dirty="0" smtClean="0"/>
          </a:p>
          <a:p>
            <a:r>
              <a:rPr lang="en-US" sz="1200" kern="0" dirty="0" smtClean="0"/>
              <a:t>© 2013 California Institute of Technology.  Government sponsorship acknowledged.</a:t>
            </a:r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415449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599"/>
            <a:ext cx="8382000" cy="533401"/>
          </a:xfrm>
        </p:spPr>
        <p:txBody>
          <a:bodyPr/>
          <a:lstStyle/>
          <a:p>
            <a:r>
              <a:rPr lang="en-US" dirty="0" smtClean="0"/>
              <a:t>No distance bias when minimum observable radius considered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5553075" cy="556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4156" y="6248400"/>
            <a:ext cx="1133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r</a:t>
            </a:r>
            <a:r>
              <a:rPr lang="en-US" sz="800" dirty="0" smtClean="0"/>
              <a:t>oc5a   4/28/2013</a:t>
            </a:r>
            <a:endParaRPr lang="en-US" sz="8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295400" y="5105400"/>
            <a:ext cx="396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715000" y="1676400"/>
            <a:ext cx="31956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Scaling the observed radii</a:t>
            </a:r>
          </a:p>
          <a:p>
            <a:pPr algn="ctr"/>
            <a:r>
              <a:rPr lang="en-US" dirty="0"/>
              <a:t>b</a:t>
            </a:r>
            <a:r>
              <a:rPr lang="en-US" dirty="0" smtClean="0"/>
              <a:t>y the minimum radius</a:t>
            </a:r>
          </a:p>
          <a:p>
            <a:pPr algn="ctr"/>
            <a:r>
              <a:rPr lang="en-US" dirty="0"/>
              <a:t>r</a:t>
            </a:r>
            <a:r>
              <a:rPr lang="en-US" dirty="0" smtClean="0"/>
              <a:t>emoves the bias factor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n near </a:t>
            </a:r>
            <a:r>
              <a:rPr lang="en-US" dirty="0" err="1" smtClean="0"/>
              <a:t>vs</a:t>
            </a:r>
            <a:r>
              <a:rPr lang="en-US" dirty="0" smtClean="0"/>
              <a:t> distant targets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This suggests that the </a:t>
            </a:r>
          </a:p>
          <a:p>
            <a:pPr algn="ctr"/>
            <a:r>
              <a:rPr lang="en-US" dirty="0"/>
              <a:t>m</a:t>
            </a:r>
            <a:r>
              <a:rPr lang="en-US" dirty="0" smtClean="0"/>
              <a:t>issing planets are </a:t>
            </a:r>
          </a:p>
          <a:p>
            <a:pPr algn="ctr"/>
            <a:r>
              <a:rPr lang="en-US" dirty="0" smtClean="0"/>
              <a:t>caused by </a:t>
            </a:r>
            <a:r>
              <a:rPr lang="en-US" b="1" dirty="0" smtClean="0">
                <a:solidFill>
                  <a:srgbClr val="FF0000"/>
                </a:solidFill>
              </a:rPr>
              <a:t>bias</a:t>
            </a:r>
            <a:r>
              <a:rPr lang="en-US" dirty="0" smtClean="0"/>
              <a:t>, </a:t>
            </a:r>
          </a:p>
          <a:p>
            <a:pPr algn="ctr"/>
            <a:r>
              <a:rPr lang="en-US" dirty="0" smtClean="0"/>
              <a:t>not Nature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(A plot </a:t>
            </a:r>
            <a:r>
              <a:rPr lang="en-US" dirty="0" err="1" smtClean="0"/>
              <a:t>vs</a:t>
            </a:r>
            <a:r>
              <a:rPr lang="en-US" dirty="0" smtClean="0"/>
              <a:t> period 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s similar)</a:t>
            </a:r>
          </a:p>
        </p:txBody>
      </p:sp>
    </p:spTree>
    <p:extLst>
      <p:ext uri="{BB962C8B-B14F-4D97-AF65-F5344CB8AC3E}">
        <p14:creationId xmlns:p14="http://schemas.microsoft.com/office/powerpoint/2010/main" val="196105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179234" cy="762000"/>
          </a:xfrm>
        </p:spPr>
        <p:txBody>
          <a:bodyPr/>
          <a:lstStyle/>
          <a:p>
            <a:r>
              <a:rPr lang="en-US" dirty="0" smtClean="0"/>
              <a:t>O vs C:    f ~ r</a:t>
            </a:r>
            <a:r>
              <a:rPr lang="en-US" baseline="30000" dirty="0" smtClean="0"/>
              <a:t>0 </a:t>
            </a:r>
            <a:r>
              <a:rPr lang="en-US" dirty="0" smtClean="0"/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   per bin,     poor fit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2572"/>
            <a:ext cx="5638800" cy="554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255488"/>
            <a:ext cx="12955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</a:t>
            </a:r>
            <a:r>
              <a:rPr lang="en-US" sz="800" dirty="0" smtClean="0"/>
              <a:t>omp57    6/22/2013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1219200"/>
            <a:ext cx="3573552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Generate simulated data: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For each </a:t>
            </a:r>
            <a:r>
              <a:rPr lang="en-US" dirty="0" err="1" smtClean="0"/>
              <a:t>Kepler</a:t>
            </a:r>
            <a:r>
              <a:rPr lang="en-US" dirty="0" smtClean="0"/>
              <a:t> star, 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ssign a random planet </a:t>
            </a:r>
          </a:p>
          <a:p>
            <a:pPr algn="ctr"/>
            <a:r>
              <a:rPr lang="en-US" dirty="0"/>
              <a:t>r</a:t>
            </a:r>
            <a:r>
              <a:rPr lang="en-US" dirty="0" smtClean="0"/>
              <a:t>adius and period,</a:t>
            </a:r>
          </a:p>
          <a:p>
            <a:pPr algn="ctr"/>
            <a:r>
              <a:rPr lang="en-US" dirty="0"/>
              <a:t>u</a:t>
            </a:r>
            <a:r>
              <a:rPr lang="en-US" dirty="0" smtClean="0"/>
              <a:t>sing power laws in r &amp; P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If radius is greater than the </a:t>
            </a:r>
          </a:p>
          <a:p>
            <a:pPr algn="ctr"/>
            <a:r>
              <a:rPr lang="en-US" dirty="0" smtClean="0"/>
              <a:t>minimum, then</a:t>
            </a:r>
          </a:p>
          <a:p>
            <a:pPr algn="ctr"/>
            <a:r>
              <a:rPr lang="en-US" dirty="0" smtClean="0"/>
              <a:t>“detect” the planet,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therwise reject it.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Compare observed data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ith simulated data.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In this case (flat power laws)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fits are not good.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29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399"/>
            <a:ext cx="7924800" cy="609601"/>
          </a:xfrm>
        </p:spPr>
        <p:txBody>
          <a:bodyPr/>
          <a:lstStyle/>
          <a:p>
            <a:r>
              <a:rPr lang="en-US" dirty="0"/>
              <a:t>O vs C:    f ~ </a:t>
            </a:r>
            <a:r>
              <a:rPr lang="en-US" dirty="0" smtClean="0"/>
              <a:t>r</a:t>
            </a:r>
            <a:r>
              <a:rPr lang="en-US" baseline="30000" dirty="0" smtClean="0"/>
              <a:t>-2.0 </a:t>
            </a:r>
            <a:r>
              <a:rPr lang="en-US" dirty="0" smtClean="0"/>
              <a:t>P</a:t>
            </a:r>
            <a:r>
              <a:rPr lang="en-US" baseline="30000" dirty="0" smtClean="0"/>
              <a:t>+1.1</a:t>
            </a:r>
            <a:r>
              <a:rPr lang="en-US" dirty="0" smtClean="0"/>
              <a:t>    </a:t>
            </a:r>
            <a:r>
              <a:rPr lang="en-US" dirty="0"/>
              <a:t>per bin,  </a:t>
            </a:r>
            <a:r>
              <a:rPr lang="en-US" dirty="0" smtClean="0"/>
              <a:t>a better fit, still not great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5334000" cy="522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234223"/>
            <a:ext cx="18165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</a:t>
            </a:r>
            <a:r>
              <a:rPr lang="en-US" sz="800" dirty="0" smtClean="0"/>
              <a:t>omp58 ,72       6/22,29/2013 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1600200"/>
            <a:ext cx="323710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Same procedure, but here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ith better-fitting </a:t>
            </a:r>
          </a:p>
          <a:p>
            <a:pPr algn="ctr"/>
            <a:r>
              <a:rPr lang="en-US" dirty="0" smtClean="0"/>
              <a:t>exponents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 well-observed lack of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lanets at short periods </a:t>
            </a:r>
          </a:p>
          <a:p>
            <a:pPr algn="ctr"/>
            <a:r>
              <a:rPr lang="en-US" dirty="0"/>
              <a:t>h</a:t>
            </a:r>
            <a:r>
              <a:rPr lang="en-US" dirty="0" smtClean="0"/>
              <a:t>as not yet been factored 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nto the simulation here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When that is done, 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period fit will 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mprove dramatically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29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514600"/>
            <a:ext cx="3733800" cy="762000"/>
          </a:xfrm>
        </p:spPr>
        <p:txBody>
          <a:bodyPr/>
          <a:lstStyle/>
          <a:p>
            <a:r>
              <a:rPr lang="en-US" dirty="0" smtClean="0"/>
              <a:t>Backup charts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7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09394"/>
            <a:ext cx="5867400" cy="556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270416"/>
            <a:ext cx="15376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</a:t>
            </a:r>
            <a:r>
              <a:rPr lang="en-US" sz="800" dirty="0" smtClean="0"/>
              <a:t>omp67_2       6/28/2013</a:t>
            </a:r>
            <a:endParaRPr lang="en-US" sz="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vs C:    f ~ </a:t>
            </a:r>
            <a:r>
              <a:rPr lang="en-US" dirty="0" smtClean="0"/>
              <a:t>r</a:t>
            </a:r>
            <a:r>
              <a:rPr lang="en-US" baseline="30000" dirty="0" smtClean="0"/>
              <a:t>-2.0 </a:t>
            </a:r>
            <a:r>
              <a:rPr lang="en-US" dirty="0" smtClean="0"/>
              <a:t>P</a:t>
            </a:r>
            <a:r>
              <a:rPr lang="en-US" baseline="30000" dirty="0" smtClean="0"/>
              <a:t>+1.1</a:t>
            </a:r>
            <a:r>
              <a:rPr lang="en-US" dirty="0" smtClean="0"/>
              <a:t>    </a:t>
            </a:r>
            <a:r>
              <a:rPr lang="en-US" dirty="0"/>
              <a:t>per bin,   </a:t>
            </a:r>
            <a:r>
              <a:rPr lang="en-US" dirty="0" smtClean="0"/>
              <a:t>vs magnitude &amp; 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09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7858125" cy="385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vs C:    f ~ </a:t>
            </a:r>
            <a:r>
              <a:rPr lang="en-US" dirty="0" smtClean="0"/>
              <a:t>r</a:t>
            </a:r>
            <a:r>
              <a:rPr lang="en-US" baseline="30000" dirty="0" smtClean="0"/>
              <a:t>-2.0 </a:t>
            </a:r>
            <a:r>
              <a:rPr lang="en-US" dirty="0" smtClean="0"/>
              <a:t>P</a:t>
            </a:r>
            <a:r>
              <a:rPr lang="en-US" baseline="30000" dirty="0" smtClean="0"/>
              <a:t>+1.1</a:t>
            </a:r>
            <a:r>
              <a:rPr lang="en-US" dirty="0" smtClean="0"/>
              <a:t>    </a:t>
            </a:r>
            <a:r>
              <a:rPr lang="en-US" dirty="0"/>
              <a:t>per bin,   </a:t>
            </a:r>
            <a:r>
              <a:rPr lang="en-US" dirty="0" smtClean="0"/>
              <a:t>vs 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eff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854244"/>
            <a:ext cx="1426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c</a:t>
            </a:r>
            <a:r>
              <a:rPr lang="en-US" sz="800" dirty="0" smtClean="0"/>
              <a:t>omp67_3    6/28/2013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1351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 dirty="0" smtClean="0"/>
              <a:t>Goal: </a:t>
            </a:r>
            <a:r>
              <a:rPr lang="en-US" dirty="0"/>
              <a:t> </a:t>
            </a:r>
            <a:r>
              <a:rPr lang="en-US" dirty="0" smtClean="0"/>
              <a:t>Understand the limits of </a:t>
            </a:r>
            <a:r>
              <a:rPr lang="en-US" dirty="0" err="1" smtClean="0"/>
              <a:t>Kepler</a:t>
            </a:r>
            <a:r>
              <a:rPr lang="en-US" dirty="0" smtClean="0"/>
              <a:t>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696200" cy="4800600"/>
          </a:xfrm>
        </p:spPr>
        <p:txBody>
          <a:bodyPr/>
          <a:lstStyle/>
          <a:p>
            <a:pPr lvl="0"/>
            <a:r>
              <a:rPr lang="en-US" dirty="0" smtClean="0"/>
              <a:t>Photometric uncertainty prevents </a:t>
            </a:r>
            <a:r>
              <a:rPr lang="en-US" dirty="0" err="1" smtClean="0"/>
              <a:t>Kepler</a:t>
            </a:r>
            <a:r>
              <a:rPr lang="en-US" dirty="0" smtClean="0"/>
              <a:t> from being able to detect </a:t>
            </a:r>
            <a:r>
              <a:rPr lang="en-US" b="1" dirty="0" smtClean="0"/>
              <a:t>small</a:t>
            </a:r>
            <a:r>
              <a:rPr lang="en-US" dirty="0" smtClean="0"/>
              <a:t> planets, with </a:t>
            </a:r>
            <a:r>
              <a:rPr lang="en-US" b="1" dirty="0" smtClean="0"/>
              <a:t>long</a:t>
            </a:r>
            <a:r>
              <a:rPr lang="en-US" dirty="0" smtClean="0"/>
              <a:t> periods, as they transit </a:t>
            </a:r>
            <a:r>
              <a:rPr lang="en-US" b="1" dirty="0" smtClean="0"/>
              <a:t>faint</a:t>
            </a:r>
            <a:r>
              <a:rPr lang="en-US" dirty="0" smtClean="0"/>
              <a:t> stars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This paper aims to quantify this effect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With the “missing” data quantified, we have a better chance of modeling the distributions of planets, with radius and period, and thereby extrapolating to estimate eta-sub-Earth</a:t>
            </a:r>
          </a:p>
          <a:p>
            <a:endParaRPr lang="en-US" dirty="0" smtClean="0"/>
          </a:p>
          <a:p>
            <a:pPr marL="228600" lvl="1" indent="0">
              <a:buNone/>
            </a:pPr>
            <a:endParaRPr lang="en-US" sz="2400" dirty="0" smtClean="0"/>
          </a:p>
          <a:p>
            <a:pPr marL="228600" lvl="1" indent="0">
              <a:buNone/>
            </a:pPr>
            <a:endParaRPr lang="en-US" sz="2400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C15F70-C0AE-4DAC-85E2-A0B43E763A5F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4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   3200-7000K,    log g &gt; 4.0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838200"/>
            <a:ext cx="6019800" cy="579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824453" y="4544868"/>
            <a:ext cx="1295400" cy="94153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324600"/>
            <a:ext cx="13901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tgr_0_291   4/15/2012</a:t>
            </a:r>
          </a:p>
        </p:txBody>
      </p:sp>
    </p:spTree>
    <p:extLst>
      <p:ext uri="{BB962C8B-B14F-4D97-AF65-F5344CB8AC3E}">
        <p14:creationId xmlns:p14="http://schemas.microsoft.com/office/powerpoint/2010/main" val="2576433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of </a:t>
            </a:r>
            <a:r>
              <a:rPr lang="en-US" dirty="0" smtClean="0"/>
              <a:t>my previous </a:t>
            </a:r>
            <a:r>
              <a:rPr lang="en-US" dirty="0" smtClean="0">
                <a:sym typeface="Symbol"/>
              </a:rPr>
              <a:t></a:t>
            </a:r>
            <a:r>
              <a:rPr lang="en-US" baseline="-25000" dirty="0" smtClean="0">
                <a:sym typeface="Symbol"/>
              </a:rPr>
              <a:t>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estimate (</a:t>
            </a:r>
            <a:r>
              <a:rPr lang="en-US" dirty="0">
                <a:sym typeface="Symbol"/>
              </a:rPr>
              <a:t>T</a:t>
            </a:r>
            <a:r>
              <a:rPr lang="en-US" dirty="0" smtClean="0">
                <a:sym typeface="Symbol"/>
              </a:rPr>
              <a:t>raub, 2012)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554914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 rot="19967975">
            <a:off x="4426063" y="1920782"/>
            <a:ext cx="11430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1752600"/>
            <a:ext cx="171869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</a:t>
            </a:r>
            <a:r>
              <a:rPr lang="en-US" sz="2400" baseline="-25000" dirty="0">
                <a:solidFill>
                  <a:srgbClr val="FF0000"/>
                </a:solidFill>
                <a:sym typeface="Symbol"/>
              </a:rPr>
              <a:t>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= 32%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5867400" y="1905000"/>
            <a:ext cx="685800" cy="304800"/>
          </a:xfrm>
          <a:prstGeom prst="rightArrow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2743200"/>
            <a:ext cx="318030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With new data added, &amp; </a:t>
            </a:r>
          </a:p>
          <a:p>
            <a:pPr algn="ctr"/>
            <a:r>
              <a:rPr lang="en-US" dirty="0" smtClean="0"/>
              <a:t>with a better appreciation 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 possible </a:t>
            </a:r>
          </a:p>
          <a:p>
            <a:pPr algn="ctr"/>
            <a:r>
              <a:rPr lang="en-US" dirty="0"/>
              <a:t>m</a:t>
            </a:r>
            <a:r>
              <a:rPr lang="en-US" dirty="0" smtClean="0"/>
              <a:t>easurement bias,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oes this estimate </a:t>
            </a:r>
          </a:p>
          <a:p>
            <a:pPr algn="ctr"/>
            <a:r>
              <a:rPr lang="en-US" dirty="0" smtClean="0"/>
              <a:t>still hold up?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9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609601"/>
          </a:xfrm>
        </p:spPr>
        <p:txBody>
          <a:bodyPr/>
          <a:lstStyle/>
          <a:p>
            <a:r>
              <a:rPr lang="en-US" dirty="0" smtClean="0"/>
              <a:t>Strong bias for P &gt; 30 days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571332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239123"/>
            <a:ext cx="17620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npunder_18_19_v2  </a:t>
            </a:r>
            <a:r>
              <a:rPr lang="en-US" sz="800" dirty="0"/>
              <a:t>8/8/2012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2286000"/>
            <a:ext cx="32776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Additional data (Jan 2013) </a:t>
            </a:r>
          </a:p>
          <a:p>
            <a:pPr algn="ctr"/>
            <a:r>
              <a:rPr lang="en-US" dirty="0"/>
              <a:t>h</a:t>
            </a:r>
            <a:r>
              <a:rPr lang="en-US" dirty="0" smtClean="0"/>
              <a:t>ere shows same trends, 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nd fall-off at longer </a:t>
            </a:r>
          </a:p>
          <a:p>
            <a:pPr algn="ctr"/>
            <a:r>
              <a:rPr lang="en-US" dirty="0"/>
              <a:t>p</a:t>
            </a:r>
            <a:r>
              <a:rPr lang="en-US" dirty="0" smtClean="0"/>
              <a:t>eriods, plus greater </a:t>
            </a:r>
          </a:p>
          <a:p>
            <a:pPr algn="ctr"/>
            <a:r>
              <a:rPr lang="en-US" dirty="0" smtClean="0"/>
              <a:t>fall-off for small planets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Are these fall-offs 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aused by </a:t>
            </a:r>
            <a:r>
              <a:rPr lang="en-US" b="1" dirty="0" smtClean="0">
                <a:solidFill>
                  <a:srgbClr val="FF0000"/>
                </a:solidFill>
              </a:rPr>
              <a:t>Nature</a:t>
            </a:r>
            <a:r>
              <a:rPr lang="en-US" dirty="0" smtClean="0"/>
              <a:t> or </a:t>
            </a:r>
          </a:p>
          <a:p>
            <a:pPr algn="ctr"/>
            <a:r>
              <a:rPr lang="en-US" dirty="0" smtClean="0"/>
              <a:t>instrument </a:t>
            </a:r>
            <a:r>
              <a:rPr lang="en-US" b="1" dirty="0" smtClean="0">
                <a:solidFill>
                  <a:srgbClr val="FF0000"/>
                </a:solidFill>
              </a:rPr>
              <a:t>bias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0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399"/>
            <a:ext cx="8305800" cy="609601"/>
          </a:xfrm>
        </p:spPr>
        <p:txBody>
          <a:bodyPr/>
          <a:lstStyle/>
          <a:p>
            <a:r>
              <a:rPr lang="en-US" dirty="0" smtClean="0"/>
              <a:t>Missing small planets at long periods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45687"/>
            <a:ext cx="5486400" cy="560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203722"/>
            <a:ext cx="10070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r</a:t>
            </a:r>
            <a:r>
              <a:rPr lang="en-US" sz="800" dirty="0" smtClean="0"/>
              <a:t>oc6   7/3/2013</a:t>
            </a:r>
            <a:endParaRPr lang="en-US" sz="8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2514600" y="4343400"/>
            <a:ext cx="2743200" cy="1143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791200" y="4495800"/>
            <a:ext cx="2805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Very few small planets 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t longer periods: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Nature or Bias?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8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399"/>
            <a:ext cx="8305800" cy="609601"/>
          </a:xfrm>
        </p:spPr>
        <p:txBody>
          <a:bodyPr/>
          <a:lstStyle/>
          <a:p>
            <a:r>
              <a:rPr lang="en-US" dirty="0" smtClean="0"/>
              <a:t>Missing small planets at large distance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5506621" cy="540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6193120"/>
            <a:ext cx="11737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r</a:t>
            </a:r>
            <a:r>
              <a:rPr lang="en-US" sz="800" dirty="0" smtClean="0"/>
              <a:t>oc5b    4/28/2013</a:t>
            </a:r>
            <a:endParaRPr lang="en-US" sz="8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1371600" y="4267200"/>
            <a:ext cx="4038600" cy="1219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715000" y="4438471"/>
            <a:ext cx="2805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Very few small planets 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t large distances: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Nature or Bias?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6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609601"/>
          </a:xfrm>
        </p:spPr>
        <p:txBody>
          <a:bodyPr/>
          <a:lstStyle/>
          <a:p>
            <a:r>
              <a:rPr lang="en-US" dirty="0" smtClean="0"/>
              <a:t>Minimum detectable planet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3505200"/>
            <a:ext cx="3925173" cy="2653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400" dirty="0" err="1"/>
              <a:t>r</a:t>
            </a:r>
            <a:r>
              <a:rPr lang="en-US" sz="2400" baseline="-25000" dirty="0" err="1" smtClean="0"/>
              <a:t>min</a:t>
            </a:r>
            <a:r>
              <a:rPr lang="en-US" sz="2400" dirty="0" smtClean="0"/>
              <a:t>/r</a:t>
            </a:r>
            <a:r>
              <a:rPr lang="en-US" sz="2400" baseline="-25000" dirty="0" smtClean="0">
                <a:sym typeface="Symbol"/>
              </a:rPr>
              <a:t>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= 0.0389 </a:t>
            </a:r>
            <a:endParaRPr lang="en-US" sz="2400" dirty="0" smtClean="0">
              <a:sym typeface="Symbol"/>
            </a:endParaRPr>
          </a:p>
          <a:p>
            <a:pPr>
              <a:lnSpc>
                <a:spcPct val="140000"/>
              </a:lnSpc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x 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dirty="0" smtClean="0">
                <a:sym typeface="Symbol"/>
              </a:rPr>
              <a:t>cdpp6</a:t>
            </a:r>
            <a:r>
              <a:rPr lang="en-US" sz="2400" baseline="-25000" dirty="0" smtClean="0">
                <a:sym typeface="Symbol"/>
              </a:rPr>
              <a:t>ppm</a:t>
            </a:r>
            <a:r>
              <a:rPr lang="en-US" sz="2400" dirty="0" smtClean="0">
                <a:sym typeface="Symbol"/>
              </a:rPr>
              <a:t>)</a:t>
            </a:r>
            <a:r>
              <a:rPr lang="en-US" sz="2400" baseline="30000" dirty="0" smtClean="0">
                <a:sym typeface="Symbol"/>
              </a:rPr>
              <a:t>1/2</a:t>
            </a:r>
            <a:r>
              <a:rPr lang="en-US" sz="2400" dirty="0" smtClean="0">
                <a:sym typeface="Symbol"/>
              </a:rPr>
              <a:t> </a:t>
            </a:r>
            <a:endParaRPr lang="en-US" sz="2400" dirty="0" smtClean="0">
              <a:sym typeface="Symbol"/>
            </a:endParaRPr>
          </a:p>
          <a:p>
            <a:pPr>
              <a:lnSpc>
                <a:spcPct val="140000"/>
              </a:lnSpc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x 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dirty="0" err="1" smtClean="0">
                <a:sym typeface="Symbol"/>
              </a:rPr>
              <a:t>r</a:t>
            </a:r>
            <a:r>
              <a:rPr lang="en-US" sz="2400" baseline="-25000" dirty="0" err="1" smtClean="0">
                <a:sym typeface="Symbol"/>
              </a:rPr>
              <a:t>star</a:t>
            </a:r>
            <a:r>
              <a:rPr lang="en-US" sz="2400" dirty="0" smtClean="0">
                <a:sym typeface="Symbol"/>
              </a:rPr>
              <a:t>/</a:t>
            </a:r>
            <a:r>
              <a:rPr lang="en-US" sz="2400" dirty="0" err="1" smtClean="0">
                <a:sym typeface="Symbol"/>
              </a:rPr>
              <a:t>r</a:t>
            </a:r>
            <a:r>
              <a:rPr lang="en-US" sz="2400" baseline="-25000" dirty="0" err="1" smtClean="0">
                <a:sym typeface="Symbol"/>
              </a:rPr>
              <a:t>sun</a:t>
            </a:r>
            <a:r>
              <a:rPr lang="en-US" sz="2400" dirty="0" smtClean="0">
                <a:sym typeface="Symbol"/>
              </a:rPr>
              <a:t>)</a:t>
            </a:r>
            <a:r>
              <a:rPr lang="en-US" sz="2400" baseline="30000" dirty="0" smtClean="0">
                <a:sym typeface="Symbol"/>
              </a:rPr>
              <a:t>0.947</a:t>
            </a:r>
            <a:r>
              <a:rPr lang="en-US" sz="2400" dirty="0" smtClean="0">
                <a:sym typeface="Symbol"/>
              </a:rPr>
              <a:t> </a:t>
            </a:r>
            <a:endParaRPr lang="en-US" sz="2400" dirty="0" smtClean="0">
              <a:sym typeface="Symbol"/>
            </a:endParaRPr>
          </a:p>
          <a:p>
            <a:pPr>
              <a:lnSpc>
                <a:spcPct val="140000"/>
              </a:lnSpc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x 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dirty="0" err="1" smtClean="0">
                <a:sym typeface="Symbol"/>
              </a:rPr>
              <a:t>P</a:t>
            </a:r>
            <a:r>
              <a:rPr lang="en-US" sz="2400" baseline="-25000" dirty="0" err="1" smtClean="0">
                <a:sym typeface="Symbol"/>
              </a:rPr>
              <a:t>days</a:t>
            </a:r>
            <a:r>
              <a:rPr lang="en-US" sz="2400" dirty="0" smtClean="0">
                <a:sym typeface="Symbol"/>
              </a:rPr>
              <a:t>)</a:t>
            </a:r>
            <a:r>
              <a:rPr lang="en-US" sz="2400" baseline="30000" dirty="0" smtClean="0">
                <a:sym typeface="Symbol"/>
              </a:rPr>
              <a:t>0.197</a:t>
            </a:r>
            <a:r>
              <a:rPr lang="en-US" sz="2400" dirty="0" smtClean="0">
                <a:sym typeface="Symbol"/>
              </a:rPr>
              <a:t> </a:t>
            </a:r>
            <a:endParaRPr lang="en-US" sz="2400" dirty="0" smtClean="0">
              <a:sym typeface="Symbol"/>
            </a:endParaRPr>
          </a:p>
          <a:p>
            <a:pPr>
              <a:lnSpc>
                <a:spcPct val="140000"/>
              </a:lnSpc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x </a:t>
            </a:r>
            <a:r>
              <a:rPr lang="en-US" sz="2400" dirty="0" smtClean="0">
                <a:sym typeface="Symbol"/>
              </a:rPr>
              <a:t>10</a:t>
            </a:r>
            <a:r>
              <a:rPr lang="en-US" sz="2400" baseline="30000" dirty="0" smtClean="0">
                <a:sym typeface="Symbol"/>
              </a:rPr>
              <a:t>0.0533 log</a:t>
            </a:r>
            <a:r>
              <a:rPr lang="en-US" sz="2400" baseline="30000" dirty="0" smtClean="0">
                <a:sym typeface="Symbol"/>
              </a:rPr>
              <a:t>(g)</a:t>
            </a:r>
            <a:r>
              <a:rPr lang="en-US" sz="2400" dirty="0" smtClean="0">
                <a:sym typeface="Symbol"/>
              </a:rPr>
              <a:t> 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43000"/>
            <a:ext cx="71719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From first principles, </a:t>
            </a:r>
          </a:p>
          <a:p>
            <a:pPr algn="ctr"/>
            <a:r>
              <a:rPr lang="en-US" sz="2400" dirty="0" smtClean="0"/>
              <a:t>for </a:t>
            </a:r>
            <a:r>
              <a:rPr lang="en-US" sz="2400" dirty="0" smtClean="0"/>
              <a:t>SNR = 7 detection criterion,</a:t>
            </a:r>
          </a:p>
          <a:p>
            <a:pPr algn="ctr"/>
            <a:r>
              <a:rPr lang="en-US" sz="2400" dirty="0"/>
              <a:t>f</a:t>
            </a:r>
            <a:r>
              <a:rPr lang="en-US" sz="2400" dirty="0" smtClean="0"/>
              <a:t>or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mission</a:t>
            </a:r>
            <a:r>
              <a:rPr lang="en-US" sz="2400" dirty="0" smtClean="0"/>
              <a:t> = 2 </a:t>
            </a:r>
            <a:r>
              <a:rPr lang="en-US" sz="2400" dirty="0" err="1" smtClean="0"/>
              <a:t>yr</a:t>
            </a:r>
            <a:r>
              <a:rPr lang="en-US" sz="2400" dirty="0"/>
              <a:t> </a:t>
            </a:r>
            <a:r>
              <a:rPr lang="en-US" sz="2400" dirty="0" smtClean="0"/>
              <a:t>&amp;</a:t>
            </a:r>
            <a:r>
              <a:rPr lang="en-US" sz="2400" dirty="0" smtClean="0"/>
              <a:t> </a:t>
            </a:r>
            <a:r>
              <a:rPr lang="en-US" sz="2400" dirty="0" smtClean="0"/>
              <a:t>duty cycle = 92%</a:t>
            </a:r>
            <a:r>
              <a:rPr lang="en-US" sz="2400" dirty="0" smtClean="0"/>
              <a:t>,</a:t>
            </a:r>
          </a:p>
          <a:p>
            <a:pPr algn="ctr"/>
            <a:r>
              <a:rPr lang="en-US" sz="2400" dirty="0" smtClean="0"/>
              <a:t>&amp; S/N ~ 1/t</a:t>
            </a:r>
            <a:r>
              <a:rPr lang="en-US" sz="2400" baseline="30000" dirty="0" smtClean="0"/>
              <a:t>0.32</a:t>
            </a:r>
            <a:r>
              <a:rPr lang="en-US" sz="2400" dirty="0" smtClean="0"/>
              <a:t>  (not 1/t</a:t>
            </a:r>
            <a:r>
              <a:rPr lang="en-US" sz="2400" baseline="30000" dirty="0" smtClean="0"/>
              <a:t>0.50</a:t>
            </a:r>
            <a:r>
              <a:rPr lang="en-US" sz="2400" dirty="0" smtClean="0"/>
              <a:t>), </a:t>
            </a:r>
            <a:endParaRPr lang="en-US" sz="2400" dirty="0" smtClean="0"/>
          </a:p>
          <a:p>
            <a:pPr algn="ctr"/>
            <a:r>
              <a:rPr lang="en-US" sz="2400" dirty="0"/>
              <a:t>t</a:t>
            </a:r>
            <a:r>
              <a:rPr lang="en-US" sz="2400" dirty="0" smtClean="0"/>
              <a:t>he minimum detectable planet radius is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min</a:t>
            </a:r>
            <a:r>
              <a:rPr lang="en-US" sz="2400" dirty="0"/>
              <a:t>: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81000" y="6096000"/>
            <a:ext cx="13981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p.264-266,    6/5/2013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5196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399"/>
            <a:ext cx="8382000" cy="609601"/>
          </a:xfrm>
        </p:spPr>
        <p:txBody>
          <a:bodyPr/>
          <a:lstStyle/>
          <a:p>
            <a:r>
              <a:rPr lang="en-US" dirty="0" smtClean="0"/>
              <a:t>Median noise (CDPP) vs magnitude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662470-6340-4675-AF51-87FA0B490B63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7210"/>
            <a:ext cx="5943600" cy="581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172200"/>
            <a:ext cx="16337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/>
              <a:t>c</a:t>
            </a:r>
            <a:r>
              <a:rPr lang="en-US" sz="800" dirty="0" err="1" smtClean="0"/>
              <a:t>dpp</a:t>
            </a:r>
            <a:r>
              <a:rPr lang="en-US" sz="800" dirty="0" smtClean="0"/>
              <a:t>, p.216   4/14,28/2013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752600"/>
            <a:ext cx="3584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CDPP = 30.2 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</a:t>
            </a:r>
            <a:r>
              <a:rPr lang="en-US" sz="2000" b="1" dirty="0" smtClean="0"/>
              <a:t>+ </a:t>
            </a:r>
            <a:r>
              <a:rPr lang="en-US" sz="2000" b="1" dirty="0" smtClean="0"/>
              <a:t>10</a:t>
            </a:r>
            <a:r>
              <a:rPr lang="en-US" sz="2000" b="1" baseline="30000" dirty="0" smtClean="0"/>
              <a:t>0.377Kp – 3.485</a:t>
            </a:r>
            <a:r>
              <a:rPr lang="en-US" sz="2000" b="1" dirty="0" smtClean="0"/>
              <a:t>    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1905000"/>
            <a:ext cx="290652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CDPP is RMS noise per </a:t>
            </a:r>
          </a:p>
          <a:p>
            <a:pPr algn="ctr"/>
            <a:r>
              <a:rPr lang="en-US" dirty="0" smtClean="0"/>
              <a:t>6-hour observation,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n units of ppm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 middle curve is the</a:t>
            </a:r>
          </a:p>
          <a:p>
            <a:pPr algn="ctr"/>
            <a:r>
              <a:rPr lang="en-US" dirty="0"/>
              <a:t>m</a:t>
            </a:r>
            <a:r>
              <a:rPr lang="en-US" dirty="0" smtClean="0"/>
              <a:t>edian CDPP for all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tars averaged over </a:t>
            </a:r>
          </a:p>
          <a:p>
            <a:pPr algn="ctr"/>
            <a:r>
              <a:rPr lang="en-US" dirty="0"/>
              <a:t>q</a:t>
            </a:r>
            <a:r>
              <a:rPr lang="en-US" dirty="0" smtClean="0"/>
              <a:t>uarters 1 – 8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 best-fit curve is a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imple function of </a:t>
            </a:r>
          </a:p>
          <a:p>
            <a:pPr algn="ctr"/>
            <a:r>
              <a:rPr lang="en-US" dirty="0" err="1" smtClean="0"/>
              <a:t>Kepler</a:t>
            </a:r>
            <a:r>
              <a:rPr lang="en-US" dirty="0" smtClean="0"/>
              <a:t> magnitude</a:t>
            </a:r>
          </a:p>
        </p:txBody>
      </p:sp>
    </p:spTree>
    <p:extLst>
      <p:ext uri="{BB962C8B-B14F-4D97-AF65-F5344CB8AC3E}">
        <p14:creationId xmlns:p14="http://schemas.microsoft.com/office/powerpoint/2010/main" val="1266020047"/>
      </p:ext>
    </p:extLst>
  </p:cSld>
  <p:clrMapOvr>
    <a:masterClrMapping/>
  </p:clrMapOvr>
</p:sld>
</file>

<file path=ppt/theme/theme1.xml><?xml version="1.0" encoding="utf-8"?>
<a:theme xmlns:a="http://schemas.openxmlformats.org/drawingml/2006/main" name="ExEP template_print">
  <a:themeElements>
    <a:clrScheme name="NP template_pr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P template_print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NP template_pr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 template_pr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 template_pr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2161</TotalTime>
  <Words>686</Words>
  <Application>Microsoft Macintosh PowerPoint</Application>
  <PresentationFormat>On-screen Show (4:3)</PresentationFormat>
  <Paragraphs>146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ExEP template_print</vt:lpstr>
      <vt:lpstr>Kepler Estimate #3: An Analysis and Implications of Kepler’s Photometric Uncertainties</vt:lpstr>
      <vt:lpstr>Goal:  Understand the limits of Kepler observations</vt:lpstr>
      <vt:lpstr>Select    3200-7000K,    log g &gt; 4.0</vt:lpstr>
      <vt:lpstr>Basis of my previous  estimate (Traub, 2012)</vt:lpstr>
      <vt:lpstr>Strong bias for P &gt; 30 days</vt:lpstr>
      <vt:lpstr>Missing small planets at long periods</vt:lpstr>
      <vt:lpstr>Missing small planets at large distance</vt:lpstr>
      <vt:lpstr>Minimum detectable planet</vt:lpstr>
      <vt:lpstr>Median noise (CDPP) vs magnitude</vt:lpstr>
      <vt:lpstr>No distance bias when minimum observable radius considered</vt:lpstr>
      <vt:lpstr>O vs C:    f ~ r0 P0    per bin,     poor fit</vt:lpstr>
      <vt:lpstr>O vs C:    f ~ r-2.0 P+1.1    per bin,  a better fit, still not great</vt:lpstr>
      <vt:lpstr>Backup charts</vt:lpstr>
      <vt:lpstr>O vs C:    f ~ r-2.0 P+1.1    per bin,   vs magnitude &amp; distance</vt:lpstr>
      <vt:lpstr>O vs C:    f ~ r-2.0 P+1.1    per bin,   vs  Teff   </vt:lpstr>
    </vt:vector>
  </TitlesOfParts>
  <Company>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Ozyildirim, Samantha (2745)</dc:creator>
  <cp:lastModifiedBy>Wesley A. Traub</cp:lastModifiedBy>
  <cp:revision>92</cp:revision>
  <dcterms:created xsi:type="dcterms:W3CDTF">2013-02-20T00:26:34Z</dcterms:created>
  <dcterms:modified xsi:type="dcterms:W3CDTF">2013-10-07T16:41:11Z</dcterms:modified>
</cp:coreProperties>
</file>