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60" r:id="rId3"/>
    <p:sldId id="27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0" r:id="rId19"/>
    <p:sldId id="281" r:id="rId20"/>
    <p:sldId id="282" r:id="rId21"/>
    <p:sldId id="284" r:id="rId22"/>
    <p:sldId id="278" r:id="rId23"/>
    <p:sldId id="283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4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1A71-B28E-4F6E-945E-ED62424B0B14}" type="datetimeFigureOut">
              <a:rPr lang="en-US" smtClean="0"/>
              <a:t>10/4/13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D5C30-B392-4A01-A909-9767D67A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2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039B9E-10E5-D444-BB61-F2DFBCD7B1FB}" type="slidenum">
              <a:rPr lang="en-GB"/>
              <a:pPr/>
              <a:t>5</a:t>
            </a:fld>
            <a:endParaRPr lang="en-GB"/>
          </a:p>
        </p:txBody>
      </p:sp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78277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B83C404-F907-B840-935E-052D90359E3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963771-6062-2C48-8827-A83580A73690}" type="slidenum">
              <a:rPr lang="en-GB"/>
              <a:pPr/>
              <a:t>21</a:t>
            </a:fld>
            <a:endParaRPr lang="en-GB"/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57713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2673" cy="41072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FD7D95-B07E-9A4C-9095-C19CC9155709}" type="slidenum">
              <a:rPr lang="en-GB"/>
              <a:pPr/>
              <a:t>6</a:t>
            </a:fld>
            <a:endParaRPr lang="en-GB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78277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5E2B22-8349-9545-BC39-40BD0263543E}" type="slidenum">
              <a:rPr lang="en-GB"/>
              <a:pPr/>
              <a:t>9</a:t>
            </a:fld>
            <a:endParaRPr lang="en-GB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78277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B0A26C-6ECF-2B42-8C27-704E8C4623CC}" type="slidenum">
              <a:rPr lang="en-GB"/>
              <a:pPr/>
              <a:t>10</a:t>
            </a:fld>
            <a:endParaRPr lang="en-GB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78277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963771-6062-2C48-8827-A83580A73690}" type="slidenum">
              <a:rPr lang="en-GB"/>
              <a:pPr/>
              <a:t>13</a:t>
            </a:fld>
            <a:endParaRPr lang="en-GB"/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57713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2673" cy="41072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963771-6062-2C48-8827-A83580A73690}" type="slidenum">
              <a:rPr lang="en-GB"/>
              <a:pPr/>
              <a:t>14</a:t>
            </a:fld>
            <a:endParaRPr lang="en-GB"/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57713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2673" cy="41072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5364E3-88AA-2248-A361-D9126325625F}" type="slidenum">
              <a:rPr lang="en-GB"/>
              <a:pPr/>
              <a:t>15</a:t>
            </a:fld>
            <a:endParaRPr lang="en-GB"/>
          </a:p>
        </p:txBody>
      </p:sp>
      <p:sp>
        <p:nvSpPr>
          <p:cNvPr id="204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64062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4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4"/>
            <a:ext cx="547687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984A5C2-57CF-F442-93F1-6408F798F59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6FD38A4-F486-CE47-8686-13E8BA5B44B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6258933" y="76200"/>
            <a:ext cx="2808867" cy="814424"/>
            <a:chOff x="6292594" y="710022"/>
            <a:chExt cx="2808867" cy="814424"/>
          </a:xfrm>
        </p:grpSpPr>
        <p:pic>
          <p:nvPicPr>
            <p:cNvPr id="10" name="Picture 9" descr="NASA insigniaCMYK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594" y="710022"/>
              <a:ext cx="795832" cy="658092"/>
            </a:xfrm>
            <a:prstGeom prst="rect">
              <a:avLst/>
            </a:prstGeom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7007549" y="862726"/>
              <a:ext cx="2093912" cy="66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HelveticaNeue LT 75 Bold"/>
                  <a:cs typeface="HelveticaNeue LT 75 Bold"/>
                </a:rPr>
                <a:t>Jet Propulsion Laboratory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HelveticaNeue LT 55 Roman"/>
                  <a:cs typeface="HelveticaNeue LT 55 Roman"/>
                </a:rPr>
                <a:t>California Institute of Technology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24000"/>
          </a:xfrm>
        </p:spPr>
        <p:txBody>
          <a:bodyPr/>
          <a:lstStyle>
            <a:lvl1pPr marL="0" indent="0" algn="ctr" eaLnBrk="1" hangingPunct="1">
              <a:spcBef>
                <a:spcPts val="400"/>
              </a:spcBef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eaLnBrk="1" hangingPunct="1">
              <a:spcBef>
                <a:spcPts val="400"/>
              </a:spcBef>
            </a:pPr>
            <a:endParaRPr lang="en-US" sz="16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695700" y="5715000"/>
            <a:ext cx="1752600" cy="4572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 smtClean="0"/>
              <a:t>[Date]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2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37D9-8017-48E8-9AB8-B4DDD47B89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o foreign persons may require an export authorization.</a:t>
            </a:r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3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0955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6134100" cy="64770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4A693-A0F1-4166-95A7-635B80CDC9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3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6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4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1BA81-1D14-41C7-A40C-CC23BBA8CDA1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8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D13CE-E253-4022-B8C7-1B233BBA96F2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0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041775" cy="8381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10FBC-4485-4B14-A9D0-040916CF31E4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1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0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art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Content Placeholder 10"/>
          <p:cNvSpPr>
            <a:spLocks noGrp="1"/>
          </p:cNvSpPr>
          <p:nvPr>
            <p:ph idx="1" hasCustomPrompt="1"/>
          </p:nvPr>
        </p:nvSpPr>
        <p:spPr>
          <a:xfrm>
            <a:off x="228600" y="2971800"/>
            <a:ext cx="8686800" cy="34564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/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This is the standard Title-and-Content Layout for slides with one-line titles, starting with a Table: First-level bullet 24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marL="457200" lvl="1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</a:pPr>
            <a:r>
              <a:rPr lang="en-US" dirty="0" smtClean="0"/>
              <a:t>Second-level bullet 22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2"/>
            <a:r>
              <a:rPr lang="en-US" dirty="0" smtClean="0"/>
              <a:t>Third-level bullet 20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3"/>
            <a:r>
              <a:rPr lang="en-US" dirty="0" smtClean="0"/>
              <a:t>Fourth-level bullet (rarely used—not easily legible on screen) 19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1.5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4"/>
            <a:r>
              <a:rPr lang="en-US" dirty="0" smtClean="0"/>
              <a:t>Fifth-level bullet (very rarely used) 18-pt, on single line spacing, with 1 </a:t>
            </a:r>
            <a:r>
              <a:rPr lang="en-US" dirty="0" err="1" smtClean="0"/>
              <a:t>pt</a:t>
            </a:r>
            <a:r>
              <a:rPr lang="en-US" dirty="0" smtClean="0"/>
              <a:t> before &amp; after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35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BDC9-AED4-4583-B2F8-CAA826A074C5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3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3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0AE1B-BD18-4F4F-AABF-EE3E3F4EEA5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o foreign persons may require an export authorization.</a:t>
            </a:r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8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First-level bullet 24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1"/>
            <a:r>
              <a:rPr lang="en-US" dirty="0" smtClean="0"/>
              <a:t>Second-level bullet 22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2"/>
            <a:r>
              <a:rPr lang="en-US" dirty="0" smtClean="0"/>
              <a:t>Third-level bullet 20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3"/>
            <a:r>
              <a:rPr lang="en-US" dirty="0" smtClean="0"/>
              <a:t>Fourth-level bullet 18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4"/>
            <a:r>
              <a:rPr lang="en-US" dirty="0" smtClean="0"/>
              <a:t>Fifth-level bullet 16-pt,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 </a:t>
            </a: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29400"/>
            <a:ext cx="5334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034" name="Picture 10" descr="Untitled-1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62000"/>
            <a:ext cx="9144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6294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ts val="900"/>
              </a:lnSpc>
              <a:defRPr sz="900" i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284" y="39207"/>
            <a:ext cx="609032" cy="60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307580" y="646584"/>
            <a:ext cx="18364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333399"/>
                </a:solidFill>
                <a:latin typeface="Calibri" pitchFamily="34" charset="0"/>
                <a:cs typeface="Arial" charset="0"/>
              </a:rPr>
              <a:t>ExoPlanet Exploration Program</a:t>
            </a:r>
            <a:endParaRPr lang="en-US" sz="300" i="1" dirty="0">
              <a:solidFill>
                <a:srgbClr val="333399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2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Calibri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9pPr>
    </p:titleStyle>
    <p:bodyStyle>
      <a:lvl1pPr marL="228600" indent="-228600" algn="l" rtl="0" eaLnBrk="1" fontAlgn="base" hangingPunct="1">
        <a:spcBef>
          <a:spcPts val="250"/>
        </a:spcBef>
        <a:spcAft>
          <a:spcPts val="250"/>
        </a:spcAft>
        <a:buChar char="•"/>
        <a:defRPr sz="2400">
          <a:solidFill>
            <a:srgbClr val="333399"/>
          </a:solidFill>
          <a:latin typeface="Calibri" pitchFamily="34" charset="0"/>
          <a:ea typeface="+mn-ea"/>
          <a:cs typeface="Calibri" pitchFamily="34" charset="0"/>
        </a:defRPr>
      </a:lvl1pPr>
      <a:lvl2pPr marL="457200" indent="-228600" algn="l" rtl="0" eaLnBrk="1" fontAlgn="base" hangingPunct="1">
        <a:spcBef>
          <a:spcPts val="250"/>
        </a:spcBef>
        <a:spcAft>
          <a:spcPts val="250"/>
        </a:spcAft>
        <a:buChar char="–"/>
        <a:defRPr sz="2200">
          <a:solidFill>
            <a:srgbClr val="333399"/>
          </a:solidFill>
          <a:latin typeface="Calibri" pitchFamily="34" charset="0"/>
          <a:cs typeface="Calibri" pitchFamily="34" charset="0"/>
        </a:defRPr>
      </a:lvl2pPr>
      <a:lvl3pPr marL="685800" indent="-228600" algn="l" rtl="0" eaLnBrk="1" fontAlgn="base" hangingPunct="1">
        <a:spcBef>
          <a:spcPts val="250"/>
        </a:spcBef>
        <a:spcAft>
          <a:spcPts val="250"/>
        </a:spcAft>
        <a:buChar char="•"/>
        <a:defRPr sz="2000">
          <a:solidFill>
            <a:srgbClr val="333399"/>
          </a:solidFill>
          <a:latin typeface="Calibri" pitchFamily="34" charset="0"/>
          <a:cs typeface="Calibri" pitchFamily="34" charset="0"/>
        </a:defRPr>
      </a:lvl3pPr>
      <a:lvl4pPr marL="914400" indent="-228600" algn="l" rtl="0" eaLnBrk="1" fontAlgn="base" hangingPunct="1">
        <a:spcBef>
          <a:spcPts val="200"/>
        </a:spcBef>
        <a:spcAft>
          <a:spcPts val="200"/>
        </a:spcAft>
        <a:buChar char="–"/>
        <a:defRPr>
          <a:solidFill>
            <a:srgbClr val="333399"/>
          </a:solidFill>
          <a:latin typeface="Calibri" pitchFamily="34" charset="0"/>
          <a:cs typeface="Calibri" pitchFamily="34" charset="0"/>
        </a:defRPr>
      </a:lvl4pPr>
      <a:lvl5pPr marL="1143000" indent="-228600" algn="l" rtl="0" eaLnBrk="1" fontAlgn="base" hangingPunct="1">
        <a:spcBef>
          <a:spcPts val="200"/>
        </a:spcBef>
        <a:spcAft>
          <a:spcPts val="200"/>
        </a:spcAft>
        <a:buChar char="»"/>
        <a:defRPr sz="1600">
          <a:solidFill>
            <a:srgbClr val="333399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hyperlink" Target="http://hubblesite.org/newscenter/archive/releases/2004/33/image/c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AFTA-C Introduction and Update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9200" y="3657600"/>
            <a:ext cx="6400800" cy="9906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Tom Greene and Wes Traub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fld id="{B520ED8E-4E5B-48EB-8E42-9547595C1C9A}" type="slidenum">
              <a:rPr lang="en-US" smtClean="0"/>
              <a:t>1</a:t>
            </a:fld>
            <a:endParaRPr lang="en-US"/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685800" y="4953000"/>
            <a:ext cx="784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70C0"/>
                </a:solidFill>
              </a:rPr>
              <a:t>ExoPAG-8 </a:t>
            </a:r>
            <a:r>
              <a:rPr lang="en-US" dirty="0">
                <a:solidFill>
                  <a:srgbClr val="0070C0"/>
                </a:solidFill>
              </a:rPr>
              <a:t>Meeting, Denver CO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5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October 2013</a:t>
            </a:r>
          </a:p>
          <a:p>
            <a:pPr algn="ctr"/>
            <a:endParaRPr lang="en-US" kern="0" dirty="0" smtClean="0">
              <a:solidFill>
                <a:srgbClr val="0070C0"/>
              </a:solidFill>
            </a:endParaRPr>
          </a:p>
          <a:p>
            <a:pPr algn="ctr"/>
            <a:endParaRPr lang="en-US" kern="0" dirty="0">
              <a:solidFill>
                <a:srgbClr val="0070C0"/>
              </a:solidFill>
            </a:endParaRPr>
          </a:p>
          <a:p>
            <a:pPr algn="ctr"/>
            <a:endParaRPr lang="en-US" kern="0" dirty="0" smtClean="0">
              <a:solidFill>
                <a:srgbClr val="0070C0"/>
              </a:solidFill>
            </a:endParaRPr>
          </a:p>
          <a:p>
            <a:pPr algn="ctr"/>
            <a:r>
              <a:rPr lang="en-US" sz="1200" kern="0" dirty="0" smtClean="0">
                <a:solidFill>
                  <a:srgbClr val="0070C0"/>
                </a:solidFill>
              </a:rPr>
              <a:t>© 2013 California Institute of Technology.  Government sponsorship  acknowledged.</a:t>
            </a:r>
            <a:endParaRPr lang="en-US" sz="12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9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-79991"/>
            <a:ext cx="8246880" cy="761840"/>
          </a:xfrm>
          <a:ln/>
        </p:spPr>
        <p:txBody>
          <a:bodyPr tIns="123438">
            <a:norm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/>
              <a:t>Giant Planet Detection Feasibility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73" y="862651"/>
            <a:ext cx="8859167" cy="5649156"/>
          </a:xfrm>
          <a:ln/>
        </p:spPr>
        <p:txBody>
          <a:bodyPr>
            <a:normAutofit lnSpcReduction="10000"/>
          </a:bodyPr>
          <a:lstStyle/>
          <a:p>
            <a:pPr indent="-296644">
              <a:spcAft>
                <a:spcPts val="400"/>
              </a:spcAft>
              <a:buNone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US" dirty="0"/>
              <a:t>• 3 </a:t>
            </a:r>
            <a:r>
              <a:rPr lang="en-US" dirty="0" err="1">
                <a:cs typeface="Arial" charset="0"/>
              </a:rPr>
              <a:t>λ</a:t>
            </a:r>
            <a:r>
              <a:rPr lang="en-US" dirty="0"/>
              <a:t>/D IWA is ~ 130 mas V band vs. 700 mas JWST 5 </a:t>
            </a:r>
            <a:r>
              <a:rPr lang="en-US" dirty="0" err="1" smtClean="0">
                <a:cs typeface="Arial" charset="0"/>
              </a:rPr>
              <a:t>λ</a:t>
            </a:r>
            <a:r>
              <a:rPr lang="en-US" dirty="0" smtClean="0"/>
              <a:t>/</a:t>
            </a:r>
            <a:r>
              <a:rPr lang="en-US" dirty="0"/>
              <a:t>D @ 4.5 </a:t>
            </a:r>
            <a:r>
              <a:rPr lang="en-US" dirty="0" err="1">
                <a:cs typeface="Arial" charset="0"/>
              </a:rPr>
              <a:t>μm</a:t>
            </a:r>
            <a:endParaRPr lang="en-US" dirty="0">
              <a:cs typeface="Arial" charset="0"/>
            </a:endParaRPr>
          </a:p>
          <a:p>
            <a:pPr indent="-296644">
              <a:spcAft>
                <a:spcPts val="400"/>
              </a:spcAft>
              <a:buNone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US" dirty="0"/>
              <a:t>• </a:t>
            </a:r>
            <a:r>
              <a:rPr lang="en-US" dirty="0" smtClean="0"/>
              <a:t>~33% </a:t>
            </a:r>
            <a:r>
              <a:rPr lang="en-US" dirty="0"/>
              <a:t>EE in </a:t>
            </a:r>
            <a:r>
              <a:rPr lang="en-US" dirty="0" smtClean="0"/>
              <a:t>FWHM PSF (</a:t>
            </a:r>
            <a:r>
              <a:rPr lang="en-US" dirty="0"/>
              <a:t>30% </a:t>
            </a:r>
            <a:r>
              <a:rPr lang="en-US" dirty="0" err="1" smtClean="0"/>
              <a:t>obstr+spiders</a:t>
            </a:r>
            <a:r>
              <a:rPr lang="en-US" dirty="0"/>
              <a:t>), 50% </a:t>
            </a:r>
            <a:r>
              <a:rPr lang="en-US" dirty="0" err="1" smtClean="0"/>
              <a:t>eff</a:t>
            </a:r>
            <a:r>
              <a:rPr lang="en-US" dirty="0" smtClean="0"/>
              <a:t>, </a:t>
            </a:r>
            <a:r>
              <a:rPr lang="en-US" dirty="0"/>
              <a:t>1E-9 @IWA</a:t>
            </a:r>
          </a:p>
          <a:p>
            <a:pPr marL="1334900" lvl="1" indent="-505448">
              <a:spcAft>
                <a:spcPts val="400"/>
              </a:spcAft>
              <a:buFont typeface="Times New Roman" charset="0"/>
              <a:buChar char="–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US" dirty="0"/>
              <a:t>Planet PSF is diluted against </a:t>
            </a:r>
            <a:r>
              <a:rPr lang="en-US" dirty="0" smtClean="0"/>
              <a:t>star and </a:t>
            </a:r>
            <a:r>
              <a:rPr lang="en-US" dirty="0" err="1" smtClean="0"/>
              <a:t>Exozodiacal</a:t>
            </a:r>
            <a:r>
              <a:rPr lang="en-US" dirty="0" smtClean="0"/>
              <a:t> </a:t>
            </a:r>
            <a:r>
              <a:rPr lang="en-US" dirty="0"/>
              <a:t>light</a:t>
            </a:r>
          </a:p>
          <a:p>
            <a:pPr marL="1334900" lvl="1" indent="-505448">
              <a:spcAft>
                <a:spcPts val="400"/>
              </a:spcAft>
              <a:buFont typeface="Times New Roman" charset="0"/>
              <a:buChar char="–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US" dirty="0"/>
              <a:t>Solar system twin at 10 pc (1 </a:t>
            </a:r>
            <a:r>
              <a:rPr lang="en-US" dirty="0" err="1"/>
              <a:t>zodi</a:t>
            </a:r>
            <a:r>
              <a:rPr lang="en-US" dirty="0"/>
              <a:t>) has Earth ~ </a:t>
            </a:r>
            <a:r>
              <a:rPr lang="en-US" dirty="0" smtClean="0"/>
              <a:t>0.07 </a:t>
            </a:r>
            <a:r>
              <a:rPr lang="en-US" dirty="0"/>
              <a:t>(</a:t>
            </a:r>
            <a:r>
              <a:rPr lang="en-US" dirty="0" err="1"/>
              <a:t>exozodi</a:t>
            </a:r>
            <a:r>
              <a:rPr lang="en-US" dirty="0"/>
              <a:t> + star) and Earth is within coronagraph IWA (2.2 </a:t>
            </a:r>
            <a:r>
              <a:rPr lang="en-US" dirty="0" err="1"/>
              <a:t>vs</a:t>
            </a:r>
            <a:r>
              <a:rPr lang="en-US" dirty="0"/>
              <a:t> 3 </a:t>
            </a:r>
            <a:r>
              <a:rPr lang="en-US" dirty="0" err="1">
                <a:cs typeface="Arial" charset="0"/>
              </a:rPr>
              <a:t>λ</a:t>
            </a:r>
            <a:r>
              <a:rPr lang="en-US" dirty="0"/>
              <a:t>/D)</a:t>
            </a:r>
          </a:p>
          <a:p>
            <a:pPr marL="2073631" lvl="2" indent="-413287">
              <a:spcAft>
                <a:spcPts val="400"/>
              </a:spcAft>
              <a:buFont typeface="Times New Roman" charset="0"/>
              <a:buChar char="•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US" dirty="0"/>
              <a:t>Look for HZ planets within 10 pc for GV and earlier (some stars)</a:t>
            </a:r>
          </a:p>
          <a:p>
            <a:pPr marL="1334900" lvl="1" indent="-505448">
              <a:spcAft>
                <a:spcPts val="400"/>
              </a:spcAft>
              <a:buFont typeface="Times New Roman" charset="0"/>
              <a:buChar char="–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US" dirty="0">
                <a:cs typeface="Arial" charset="0"/>
              </a:rPr>
              <a:t>Solar system twin at 10 pc (1 </a:t>
            </a:r>
            <a:r>
              <a:rPr lang="en-US" dirty="0" err="1">
                <a:cs typeface="Arial" charset="0"/>
              </a:rPr>
              <a:t>zodi</a:t>
            </a:r>
            <a:r>
              <a:rPr lang="en-US" dirty="0">
                <a:cs typeface="Arial" charset="0"/>
              </a:rPr>
              <a:t>) has </a:t>
            </a:r>
            <a:r>
              <a:rPr lang="en-US" dirty="0"/>
              <a:t>5 AU Jupiter </a:t>
            </a:r>
            <a:r>
              <a:rPr lang="en-US" dirty="0" smtClean="0"/>
              <a:t>~ 1 </a:t>
            </a:r>
            <a:r>
              <a:rPr lang="en-US" dirty="0"/>
              <a:t>(</a:t>
            </a:r>
            <a:r>
              <a:rPr lang="en-US" dirty="0" err="1"/>
              <a:t>exozodi</a:t>
            </a:r>
            <a:r>
              <a:rPr lang="en-US" dirty="0"/>
              <a:t> + star) in </a:t>
            </a:r>
            <a:r>
              <a:rPr lang="en-US" dirty="0" smtClean="0"/>
              <a:t>PSF, </a:t>
            </a:r>
            <a:r>
              <a:rPr lang="en-US" dirty="0"/>
              <a:t>depends on contrast profile</a:t>
            </a:r>
          </a:p>
          <a:p>
            <a:pPr indent="-296644">
              <a:spcAft>
                <a:spcPts val="400"/>
              </a:spcAft>
              <a:buNone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US" dirty="0" smtClean="0"/>
              <a:t>• </a:t>
            </a:r>
            <a:r>
              <a:rPr lang="en-US" dirty="0"/>
              <a:t>SNR ~ 10 on Jupiter continuum in solar system twin at 10 pc </a:t>
            </a:r>
          </a:p>
          <a:p>
            <a:pPr marL="1334900" lvl="1" indent="-505448">
              <a:spcAft>
                <a:spcPts val="400"/>
              </a:spcAft>
              <a:buFont typeface="Times New Roman" charset="0"/>
              <a:buChar char="–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US" dirty="0"/>
              <a:t>~25 </a:t>
            </a:r>
            <a:r>
              <a:rPr lang="en-US" dirty="0" err="1"/>
              <a:t>hr</a:t>
            </a:r>
            <a:r>
              <a:rPr lang="en-US" dirty="0"/>
              <a:t> integration time with R~70 IFU (0.18 throughput)</a:t>
            </a:r>
          </a:p>
          <a:p>
            <a:pPr marL="1334900" lvl="1" indent="-505448">
              <a:spcAft>
                <a:spcPts val="400"/>
              </a:spcAft>
              <a:buFont typeface="Times New Roman" charset="0"/>
              <a:buChar char="–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US" i="1" dirty="0"/>
              <a:t>Can detect 30% deep CH4 at SNR &gt; 3</a:t>
            </a:r>
          </a:p>
          <a:p>
            <a:pPr indent="-296644">
              <a:spcAft>
                <a:spcPts val="400"/>
              </a:spcAft>
              <a:buNone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US" dirty="0"/>
              <a:t>• Expect to be able to </a:t>
            </a:r>
            <a:r>
              <a:rPr lang="en-US" dirty="0" smtClean="0"/>
              <a:t>detect up to ~10 </a:t>
            </a:r>
            <a:r>
              <a:rPr lang="en-US" dirty="0"/>
              <a:t>known RV planets</a:t>
            </a:r>
          </a:p>
          <a:p>
            <a:pPr marL="1334900" lvl="1" indent="-505448">
              <a:spcAft>
                <a:spcPts val="400"/>
              </a:spcAft>
              <a:buFont typeface="Times New Roman" charset="0"/>
              <a:buChar char="–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US" dirty="0"/>
              <a:t>Masses are a big plus for interpreting </a:t>
            </a:r>
            <a:r>
              <a:rPr lang="en-US" dirty="0" smtClean="0"/>
              <a:t>spectra</a:t>
            </a:r>
          </a:p>
          <a:p>
            <a:pPr marL="1334900" lvl="1" indent="-505448">
              <a:spcAft>
                <a:spcPts val="400"/>
              </a:spcAft>
              <a:buFont typeface="Times New Roman" charset="0"/>
              <a:buChar char="–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r>
              <a:rPr lang="en-US" dirty="0" smtClean="0"/>
              <a:t>Trick is to catch them at max elongation </a:t>
            </a:r>
            <a:endParaRPr lang="en-US" dirty="0"/>
          </a:p>
          <a:p>
            <a:pPr indent="-296644">
              <a:buNone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  <a:tab pos="8536446" algn="l"/>
              </a:tabLst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928-EAC1-6145-BF75-3D5A899E75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384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13" y="37082"/>
            <a:ext cx="8790489" cy="98528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HST has imaged ~2 dozen disks, &gt; 1000 </a:t>
            </a:r>
            <a:r>
              <a:rPr lang="en-US" sz="3600" dirty="0" err="1" smtClean="0"/>
              <a:t>zodi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031" y="815204"/>
            <a:ext cx="7319162" cy="562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928-EAC1-6145-BF75-3D5A899E75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7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87" y="127081"/>
            <a:ext cx="8597523" cy="1168319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Unique AFTA-C Disk Science in 2020s: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2800" i="1" dirty="0" smtClean="0"/>
              <a:t>Reflected light imaging of nearby planetary systems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10" y="1206921"/>
            <a:ext cx="9012997" cy="55748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Extremely sensitive, high spatial resolution imaging of </a:t>
            </a:r>
            <a:r>
              <a:rPr lang="en-US" sz="2400" dirty="0" err="1" smtClean="0"/>
              <a:t>zodi</a:t>
            </a:r>
            <a:r>
              <a:rPr lang="en-US" sz="2400" dirty="0" smtClean="0"/>
              <a:t> and Kuiper disks of nearby, mature stars</a:t>
            </a:r>
          </a:p>
          <a:p>
            <a:pPr lvl="1"/>
            <a:r>
              <a:rPr lang="en-US" sz="2000" dirty="0" smtClean="0"/>
              <a:t>Can sample habitable zones of some (10-20) nearby stars</a:t>
            </a:r>
          </a:p>
          <a:p>
            <a:pPr lvl="1"/>
            <a:r>
              <a:rPr lang="en-US" sz="2000" dirty="0" smtClean="0"/>
              <a:t>Find signs of un/seen planets and collisions (gaps, belts, shepherding)</a:t>
            </a:r>
          </a:p>
          <a:p>
            <a:pPr lvl="1"/>
            <a:r>
              <a:rPr lang="en-US" sz="2000" dirty="0" smtClean="0"/>
              <a:t>Dust data useful for future terrestrial planet imaging</a:t>
            </a:r>
          </a:p>
          <a:p>
            <a:pPr lvl="1"/>
            <a:r>
              <a:rPr lang="en-US" sz="2000" dirty="0"/>
              <a:t>Sensitivity close to LBT-I with better </a:t>
            </a:r>
            <a:r>
              <a:rPr lang="en-US" sz="2000" dirty="0" smtClean="0"/>
              <a:t>spatial resolution</a:t>
            </a:r>
            <a:r>
              <a:rPr lang="en-US" sz="2000" dirty="0"/>
              <a:t>:</a:t>
            </a:r>
          </a:p>
          <a:p>
            <a:pPr lvl="2"/>
            <a:r>
              <a:rPr lang="en-US" sz="1600" dirty="0"/>
              <a:t>AFTA visible + LBT-I MIR yield grain </a:t>
            </a:r>
            <a:r>
              <a:rPr lang="en-US" sz="1600" dirty="0" smtClean="0"/>
              <a:t>albedos</a:t>
            </a:r>
          </a:p>
          <a:p>
            <a:r>
              <a:rPr lang="en-US" sz="2400" dirty="0" smtClean="0"/>
              <a:t>Image inner regions of ~20 extreme debris disks found with HST</a:t>
            </a:r>
          </a:p>
          <a:p>
            <a:r>
              <a:rPr lang="en-US" sz="2400" dirty="0" smtClean="0"/>
              <a:t>Image transition disks of young stars found in mm or IR (secondary):</a:t>
            </a:r>
          </a:p>
          <a:p>
            <a:pPr lvl="1"/>
            <a:r>
              <a:rPr lang="en-US" sz="2000" dirty="0" smtClean="0"/>
              <a:t>How much material is in the inner “clear” regions?</a:t>
            </a:r>
          </a:p>
          <a:p>
            <a:pPr lvl="1"/>
            <a:r>
              <a:rPr lang="en-US" sz="2000" dirty="0" smtClean="0"/>
              <a:t>What are particle sizes, and how do disks clear?</a:t>
            </a:r>
          </a:p>
          <a:p>
            <a:r>
              <a:rPr lang="en-US" sz="2400" dirty="0" smtClean="0"/>
              <a:t>Scattered light imaging of well-studied T </a:t>
            </a:r>
            <a:r>
              <a:rPr lang="en-US" sz="2400" dirty="0" err="1" smtClean="0"/>
              <a:t>Tauri</a:t>
            </a:r>
            <a:r>
              <a:rPr lang="en-US" sz="2400" dirty="0" smtClean="0"/>
              <a:t> disks </a:t>
            </a:r>
            <a:r>
              <a:rPr lang="en-US" sz="2400" dirty="0"/>
              <a:t>(secondary)</a:t>
            </a:r>
            <a:endParaRPr lang="en-US" sz="2400" dirty="0" smtClean="0"/>
          </a:p>
          <a:p>
            <a:pPr lvl="1"/>
            <a:r>
              <a:rPr lang="en-US" sz="2000" dirty="0" smtClean="0"/>
              <a:t>Study grain albedos and dust distributions during planet formation era</a:t>
            </a:r>
          </a:p>
          <a:p>
            <a:pPr lv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928-EAC1-6145-BF75-3D5A899E75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5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322728" y="48368"/>
            <a:ext cx="8690269" cy="756080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3600" dirty="0" smtClean="0"/>
              <a:t>AFTA can detect zodiacal and Kuiper Belts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928-EAC1-6145-BF75-3D5A899E759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318" y="900217"/>
            <a:ext cx="5740416" cy="588193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3859265" y="933269"/>
            <a:ext cx="15302" cy="292220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51183" y="3855474"/>
            <a:ext cx="3088687" cy="44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170970" y="933269"/>
            <a:ext cx="0" cy="292220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089" y="3074166"/>
            <a:ext cx="2456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AFTA Niche:</a:t>
            </a:r>
          </a:p>
          <a:p>
            <a:endParaRPr lang="en-US" dirty="0" smtClean="0"/>
          </a:p>
          <a:p>
            <a:r>
              <a:rPr lang="en-US" dirty="0" smtClean="0"/>
              <a:t>• Small IWA good for </a:t>
            </a:r>
            <a:r>
              <a:rPr lang="en-US" dirty="0" err="1" smtClean="0"/>
              <a:t>zodi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 Current OWA is set by 48 x 48 DMs and is not great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536376" y="2692713"/>
            <a:ext cx="3971827" cy="53337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03329" y="942281"/>
            <a:ext cx="15302" cy="292220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61270" y="6275660"/>
            <a:ext cx="3091530" cy="40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100" dirty="0" smtClean="0"/>
              <a:t>Adapted from Traub </a:t>
            </a:r>
            <a:r>
              <a:rPr lang="en-US" sz="1100" dirty="0"/>
              <a:t>(</a:t>
            </a:r>
            <a:r>
              <a:rPr lang="en-US" sz="1100" dirty="0" smtClean="0"/>
              <a:t>2013), “</a:t>
            </a:r>
            <a:r>
              <a:rPr lang="en-US" sz="1100" dirty="0" err="1" smtClean="0"/>
              <a:t>zodi</a:t>
            </a:r>
            <a:r>
              <a:rPr lang="en-US" sz="1100" dirty="0" smtClean="0"/>
              <a:t> disk contrast” </a:t>
            </a:r>
          </a:p>
          <a:p>
            <a:pPr>
              <a:buClrTx/>
              <a:buFontTx/>
              <a:buNone/>
            </a:pPr>
            <a:r>
              <a:rPr lang="en-US" sz="1100" dirty="0" smtClean="0"/>
              <a:t>&amp; “</a:t>
            </a:r>
            <a:r>
              <a:rPr lang="en-US" sz="1100" dirty="0" err="1" smtClean="0"/>
              <a:t>Edgeworth</a:t>
            </a:r>
            <a:r>
              <a:rPr lang="en-US" sz="1100" dirty="0" smtClean="0"/>
              <a:t>-Kuiper belt contrast” memos</a:t>
            </a:r>
            <a:endParaRPr lang="en-US" sz="11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939870" y="937721"/>
            <a:ext cx="0" cy="292220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28157" y="201127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IWA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10171" y="1996914"/>
            <a:ext cx="67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299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/>
          <p:cNvGrpSpPr>
            <a:grpSpLocks/>
          </p:cNvGrpSpPr>
          <p:nvPr/>
        </p:nvGrpSpPr>
        <p:grpSpPr bwMode="auto">
          <a:xfrm>
            <a:off x="316800" y="813686"/>
            <a:ext cx="7881120" cy="5328559"/>
            <a:chOff x="220" y="565"/>
            <a:chExt cx="5473" cy="37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" y="565"/>
              <a:ext cx="5473" cy="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9219" name="Line 3"/>
            <p:cNvSpPr>
              <a:spLocks noChangeShapeType="1"/>
            </p:cNvSpPr>
            <p:nvPr/>
          </p:nvSpPr>
          <p:spPr bwMode="auto">
            <a:xfrm>
              <a:off x="3767" y="3004"/>
              <a:ext cx="627" cy="0"/>
            </a:xfrm>
            <a:prstGeom prst="line">
              <a:avLst/>
            </a:prstGeom>
            <a:noFill/>
            <a:ln w="7308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" name="Line 4"/>
            <p:cNvSpPr>
              <a:spLocks noChangeShapeType="1"/>
            </p:cNvSpPr>
            <p:nvPr/>
          </p:nvSpPr>
          <p:spPr bwMode="auto">
            <a:xfrm flipH="1" flipV="1">
              <a:off x="4087" y="3099"/>
              <a:ext cx="659" cy="1072"/>
            </a:xfrm>
            <a:prstGeom prst="line">
              <a:avLst/>
            </a:prstGeom>
            <a:noFill/>
            <a:ln w="3672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6480" y="175698"/>
            <a:ext cx="8241120" cy="637988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smtClean="0"/>
              <a:t>Excellent </a:t>
            </a:r>
            <a:r>
              <a:rPr lang="en-US" dirty="0" err="1" smtClean="0"/>
              <a:t>Exozodi</a:t>
            </a:r>
            <a:r>
              <a:rPr lang="en-US" dirty="0" smtClean="0"/>
              <a:t> sensitivity</a:t>
            </a:r>
            <a:endParaRPr lang="en-US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13440" y="6081760"/>
            <a:ext cx="3421440" cy="25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Adapted from Roberge et al. (2012)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118720" y="5053492"/>
            <a:ext cx="767520" cy="28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8293" tIns="57474" rIns="98293" bIns="57474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1 Zodi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118720" y="4006501"/>
            <a:ext cx="882720" cy="28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8293" tIns="57474" rIns="98293" bIns="57474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10 Zodi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324184" y="5890219"/>
            <a:ext cx="2298240" cy="4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8293" tIns="57474" rIns="98293" bIns="57474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dirty="0"/>
              <a:t>AFTA </a:t>
            </a:r>
            <a:r>
              <a:rPr lang="en-US" dirty="0" smtClean="0"/>
              <a:t>Coronagraph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err="1" smtClean="0"/>
              <a:t>zodi</a:t>
            </a:r>
            <a:r>
              <a:rPr lang="en-US" dirty="0" smtClean="0"/>
              <a:t> ~ 1E-9 star outer HZ at 10pc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928-EAC1-6145-BF75-3D5A899E75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134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39331"/>
            <a:ext cx="8236800" cy="751759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err="1"/>
              <a:t>Exozodiacal</a:t>
            </a:r>
            <a:r>
              <a:rPr lang="en-US" dirty="0"/>
              <a:t> D</a:t>
            </a:r>
            <a:r>
              <a:rPr lang="en-US" dirty="0" smtClean="0"/>
              <a:t>ust </a:t>
            </a:r>
            <a:r>
              <a:rPr lang="en-US" dirty="0"/>
              <a:t>I</a:t>
            </a:r>
            <a:r>
              <a:rPr lang="en-US" dirty="0" smtClean="0"/>
              <a:t>maging </a:t>
            </a:r>
            <a:r>
              <a:rPr lang="en-US" dirty="0"/>
              <a:t>F</a:t>
            </a:r>
            <a:r>
              <a:rPr lang="en-US" dirty="0" smtClean="0"/>
              <a:t>easibility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1621" y="1091635"/>
            <a:ext cx="8804152" cy="4877793"/>
          </a:xfrm>
          <a:ln/>
        </p:spPr>
        <p:txBody>
          <a:bodyPr>
            <a:normAutofit lnSpcReduction="10000"/>
          </a:bodyPr>
          <a:lstStyle/>
          <a:p>
            <a:pPr marL="306725" indent="-286565">
              <a:buNone/>
              <a:tabLst>
                <a:tab pos="306725" algn="l"/>
                <a:tab pos="408966" algn="l"/>
                <a:tab pos="823692" algn="l"/>
                <a:tab pos="1238418" algn="l"/>
                <a:tab pos="1653144" algn="l"/>
                <a:tab pos="2067871" algn="l"/>
                <a:tab pos="2482597" algn="l"/>
                <a:tab pos="2897323" algn="l"/>
                <a:tab pos="3312049" algn="l"/>
                <a:tab pos="3726775" algn="l"/>
                <a:tab pos="4141501" algn="l"/>
                <a:tab pos="4556227" algn="l"/>
                <a:tab pos="4970953" algn="l"/>
                <a:tab pos="5385679" algn="l"/>
                <a:tab pos="5800406" algn="l"/>
                <a:tab pos="6215132" algn="l"/>
                <a:tab pos="6629858" algn="l"/>
                <a:tab pos="7044584" algn="l"/>
                <a:tab pos="7459310" algn="l"/>
                <a:tab pos="7874036" algn="l"/>
                <a:tab pos="8288762" algn="l"/>
              </a:tabLst>
            </a:pPr>
            <a:r>
              <a:rPr lang="en-US" dirty="0"/>
              <a:t> • Most sensitive </a:t>
            </a:r>
            <a:r>
              <a:rPr lang="en-US" dirty="0" smtClean="0"/>
              <a:t>visible dust imaging yet and high resolution</a:t>
            </a:r>
          </a:p>
          <a:p>
            <a:pPr marL="306725" indent="-286565">
              <a:buNone/>
              <a:tabLst>
                <a:tab pos="306725" algn="l"/>
                <a:tab pos="408966" algn="l"/>
                <a:tab pos="823692" algn="l"/>
                <a:tab pos="1238418" algn="l"/>
                <a:tab pos="1653144" algn="l"/>
                <a:tab pos="2067871" algn="l"/>
                <a:tab pos="2482597" algn="l"/>
                <a:tab pos="2897323" algn="l"/>
                <a:tab pos="3312049" algn="l"/>
                <a:tab pos="3726775" algn="l"/>
                <a:tab pos="4141501" algn="l"/>
                <a:tab pos="4556227" algn="l"/>
                <a:tab pos="4970953" algn="l"/>
                <a:tab pos="5385679" algn="l"/>
                <a:tab pos="5800406" algn="l"/>
                <a:tab pos="6215132" algn="l"/>
                <a:tab pos="6629858" algn="l"/>
                <a:tab pos="7044584" algn="l"/>
                <a:tab pos="7459310" algn="l"/>
                <a:tab pos="7874036" algn="l"/>
                <a:tab pos="8288762" algn="l"/>
              </a:tabLst>
            </a:pPr>
            <a:r>
              <a:rPr lang="en-US" dirty="0" smtClean="0"/>
              <a:t> • Searching </a:t>
            </a:r>
            <a:r>
              <a:rPr lang="en-US" dirty="0"/>
              <a:t>for planets around nearby stars should reveal disks in the same images</a:t>
            </a:r>
          </a:p>
          <a:p>
            <a:pPr marL="306725" indent="-286565">
              <a:buNone/>
              <a:tabLst>
                <a:tab pos="306725" algn="l"/>
                <a:tab pos="408966" algn="l"/>
                <a:tab pos="823692" algn="l"/>
                <a:tab pos="1238418" algn="l"/>
                <a:tab pos="1653144" algn="l"/>
                <a:tab pos="2067871" algn="l"/>
                <a:tab pos="2482597" algn="l"/>
                <a:tab pos="2897323" algn="l"/>
                <a:tab pos="3312049" algn="l"/>
                <a:tab pos="3726775" algn="l"/>
                <a:tab pos="4141501" algn="l"/>
                <a:tab pos="4556227" algn="l"/>
                <a:tab pos="4970953" algn="l"/>
                <a:tab pos="5385679" algn="l"/>
                <a:tab pos="5800406" algn="l"/>
                <a:tab pos="6215132" algn="l"/>
                <a:tab pos="6629858" algn="l"/>
                <a:tab pos="7044584" algn="l"/>
                <a:tab pos="7459310" algn="l"/>
                <a:tab pos="7874036" algn="l"/>
                <a:tab pos="8288762" algn="l"/>
              </a:tabLst>
            </a:pPr>
            <a:r>
              <a:rPr lang="en-US" dirty="0"/>
              <a:t> • </a:t>
            </a:r>
            <a:r>
              <a:rPr lang="en-US" dirty="0" err="1"/>
              <a:t>Exozodi</a:t>
            </a:r>
            <a:r>
              <a:rPr lang="en-US" dirty="0"/>
              <a:t> sensitivity per res. element is not a strong </a:t>
            </a:r>
            <a:r>
              <a:rPr lang="en-US" dirty="0" smtClean="0"/>
              <a:t>function </a:t>
            </a:r>
            <a:r>
              <a:rPr lang="en-US" dirty="0"/>
              <a:t>of distance due to IWA and </a:t>
            </a:r>
            <a:r>
              <a:rPr lang="en-US" dirty="0" smtClean="0"/>
              <a:t>r</a:t>
            </a:r>
            <a:r>
              <a:rPr lang="en-US" baseline="33000" dirty="0" smtClean="0"/>
              <a:t>-</a:t>
            </a:r>
            <a:r>
              <a:rPr lang="en-US" baseline="33000" dirty="0"/>
              <a:t>2.x</a:t>
            </a:r>
            <a:r>
              <a:rPr lang="en-US" dirty="0"/>
              <a:t> disk flux </a:t>
            </a:r>
            <a:r>
              <a:rPr lang="en-US" dirty="0" err="1"/>
              <a:t>dropoff</a:t>
            </a:r>
            <a:r>
              <a:rPr lang="en-US" dirty="0"/>
              <a:t>:</a:t>
            </a:r>
          </a:p>
          <a:p>
            <a:pPr marL="1346420" lvl="1" indent="-514088">
              <a:buNone/>
              <a:tabLst>
                <a:tab pos="306725" algn="l"/>
                <a:tab pos="408966" algn="l"/>
                <a:tab pos="823692" algn="l"/>
                <a:tab pos="1238418" algn="l"/>
                <a:tab pos="1653144" algn="l"/>
                <a:tab pos="2067871" algn="l"/>
                <a:tab pos="2482597" algn="l"/>
                <a:tab pos="2897323" algn="l"/>
                <a:tab pos="3312049" algn="l"/>
                <a:tab pos="3726775" algn="l"/>
                <a:tab pos="4141501" algn="l"/>
                <a:tab pos="4556227" algn="l"/>
                <a:tab pos="4970953" algn="l"/>
                <a:tab pos="5385679" algn="l"/>
                <a:tab pos="5800406" algn="l"/>
                <a:tab pos="6215132" algn="l"/>
                <a:tab pos="6629858" algn="l"/>
                <a:tab pos="7044584" algn="l"/>
                <a:tab pos="7459310" algn="l"/>
                <a:tab pos="7874036" algn="l"/>
                <a:tab pos="8288762" algn="l"/>
              </a:tabLst>
            </a:pPr>
            <a:r>
              <a:rPr lang="en-US" sz="2400" dirty="0" smtClean="0"/>
              <a:t>  5 </a:t>
            </a:r>
            <a:r>
              <a:rPr lang="en-US" sz="2400" dirty="0" err="1"/>
              <a:t>zodi</a:t>
            </a:r>
            <a:r>
              <a:rPr lang="en-US" sz="2400" dirty="0"/>
              <a:t> </a:t>
            </a:r>
            <a:r>
              <a:rPr lang="en-US" sz="2400" dirty="0" err="1"/>
              <a:t>Exozodi</a:t>
            </a:r>
            <a:r>
              <a:rPr lang="en-US" sz="2400" dirty="0"/>
              <a:t> ~ 1E-9 star at 10 pc at 1.6 AU (3.5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λ</a:t>
            </a:r>
            <a:r>
              <a:rPr lang="en-US" sz="2400" dirty="0">
                <a:cs typeface="Arial" charset="0"/>
              </a:rPr>
              <a:t>/D)</a:t>
            </a:r>
          </a:p>
          <a:p>
            <a:pPr marL="306725" indent="-286565">
              <a:buNone/>
              <a:tabLst>
                <a:tab pos="306725" algn="l"/>
                <a:tab pos="408966" algn="l"/>
                <a:tab pos="823692" algn="l"/>
                <a:tab pos="1238418" algn="l"/>
                <a:tab pos="1653144" algn="l"/>
                <a:tab pos="2067871" algn="l"/>
                <a:tab pos="2482597" algn="l"/>
                <a:tab pos="2897323" algn="l"/>
                <a:tab pos="3312049" algn="l"/>
                <a:tab pos="3726775" algn="l"/>
                <a:tab pos="4141501" algn="l"/>
                <a:tab pos="4556227" algn="l"/>
                <a:tab pos="4970953" algn="l"/>
                <a:tab pos="5385679" algn="l"/>
                <a:tab pos="5800406" algn="l"/>
                <a:tab pos="6215132" algn="l"/>
                <a:tab pos="6629858" algn="l"/>
                <a:tab pos="7044584" algn="l"/>
                <a:tab pos="7459310" algn="l"/>
                <a:tab pos="7874036" algn="l"/>
                <a:tab pos="8288762" algn="l"/>
              </a:tabLst>
            </a:pPr>
            <a:r>
              <a:rPr lang="en-US" dirty="0"/>
              <a:t> • ~</a:t>
            </a:r>
            <a:r>
              <a:rPr lang="en-US" dirty="0" smtClean="0"/>
              <a:t>10 </a:t>
            </a:r>
            <a:r>
              <a:rPr lang="en-US" dirty="0" err="1"/>
              <a:t>hr</a:t>
            </a:r>
            <a:r>
              <a:rPr lang="en-US" dirty="0"/>
              <a:t> </a:t>
            </a:r>
            <a:r>
              <a:rPr lang="en-US" dirty="0" smtClean="0"/>
              <a:t>exposure </a:t>
            </a:r>
            <a:r>
              <a:rPr lang="en-US" dirty="0"/>
              <a:t>time for SNR ~</a:t>
            </a:r>
            <a:r>
              <a:rPr lang="en-US" dirty="0" smtClean="0"/>
              <a:t>10, R=10 res el. </a:t>
            </a:r>
            <a:r>
              <a:rPr lang="en-US" sz="2800" dirty="0" smtClean="0"/>
              <a:t>(5 </a:t>
            </a:r>
            <a:r>
              <a:rPr lang="en-US" sz="2800" dirty="0" err="1"/>
              <a:t>zodi</a:t>
            </a:r>
            <a:r>
              <a:rPr lang="en-US" sz="2800" dirty="0"/>
              <a:t>, 10pc)</a:t>
            </a:r>
          </a:p>
          <a:p>
            <a:pPr marL="306725" indent="-286565">
              <a:buNone/>
              <a:tabLst>
                <a:tab pos="306725" algn="l"/>
                <a:tab pos="408966" algn="l"/>
                <a:tab pos="823692" algn="l"/>
                <a:tab pos="1238418" algn="l"/>
                <a:tab pos="1653144" algn="l"/>
                <a:tab pos="2067871" algn="l"/>
                <a:tab pos="2482597" algn="l"/>
                <a:tab pos="2897323" algn="l"/>
                <a:tab pos="3312049" algn="l"/>
                <a:tab pos="3726775" algn="l"/>
                <a:tab pos="4141501" algn="l"/>
                <a:tab pos="4556227" algn="l"/>
                <a:tab pos="4970953" algn="l"/>
                <a:tab pos="5385679" algn="l"/>
                <a:tab pos="5800406" algn="l"/>
                <a:tab pos="6215132" algn="l"/>
                <a:tab pos="6629858" algn="l"/>
                <a:tab pos="7044584" algn="l"/>
                <a:tab pos="7459310" algn="l"/>
                <a:tab pos="7874036" algn="l"/>
                <a:tab pos="8288762" algn="l"/>
              </a:tabLst>
            </a:pPr>
            <a:r>
              <a:rPr lang="en-US" dirty="0"/>
              <a:t> 			</a:t>
            </a:r>
            <a:r>
              <a:rPr lang="en-US" sz="2400" dirty="0"/>
              <a:t>- Res. element is </a:t>
            </a:r>
            <a:r>
              <a:rPr lang="en-US" sz="2400" dirty="0">
                <a:cs typeface="Arial" charset="0"/>
              </a:rPr>
              <a:t>50 mas V band or 0.5 AU at 10 pc</a:t>
            </a:r>
          </a:p>
          <a:p>
            <a:pPr marL="306725" indent="-286565">
              <a:buNone/>
              <a:tabLst>
                <a:tab pos="306725" algn="l"/>
                <a:tab pos="408966" algn="l"/>
                <a:tab pos="823692" algn="l"/>
                <a:tab pos="1238418" algn="l"/>
                <a:tab pos="1653144" algn="l"/>
                <a:tab pos="2067871" algn="l"/>
                <a:tab pos="2482597" algn="l"/>
                <a:tab pos="2897323" algn="l"/>
                <a:tab pos="3312049" algn="l"/>
                <a:tab pos="3726775" algn="l"/>
                <a:tab pos="4141501" algn="l"/>
                <a:tab pos="4556227" algn="l"/>
                <a:tab pos="4970953" algn="l"/>
                <a:tab pos="5385679" algn="l"/>
                <a:tab pos="5800406" algn="l"/>
                <a:tab pos="6215132" algn="l"/>
                <a:tab pos="6629858" algn="l"/>
                <a:tab pos="7044584" algn="l"/>
                <a:tab pos="7459310" algn="l"/>
                <a:tab pos="7874036" algn="l"/>
                <a:tab pos="8288762" algn="l"/>
              </a:tabLst>
            </a:pPr>
            <a:r>
              <a:rPr lang="en-US" sz="2400" dirty="0"/>
              <a:t> 			- Trace disks to large radii if you bin azimuthally</a:t>
            </a:r>
          </a:p>
          <a:p>
            <a:pPr marL="306725" indent="-286565">
              <a:buNone/>
              <a:tabLst>
                <a:tab pos="306725" algn="l"/>
                <a:tab pos="408966" algn="l"/>
                <a:tab pos="823692" algn="l"/>
                <a:tab pos="1238418" algn="l"/>
                <a:tab pos="1653144" algn="l"/>
                <a:tab pos="2067871" algn="l"/>
                <a:tab pos="2482597" algn="l"/>
                <a:tab pos="2897323" algn="l"/>
                <a:tab pos="3312049" algn="l"/>
                <a:tab pos="3726775" algn="l"/>
                <a:tab pos="4141501" algn="l"/>
                <a:tab pos="4556227" algn="l"/>
                <a:tab pos="4970953" algn="l"/>
                <a:tab pos="5385679" algn="l"/>
                <a:tab pos="5800406" algn="l"/>
                <a:tab pos="6215132" algn="l"/>
                <a:tab pos="6629858" algn="l"/>
                <a:tab pos="7044584" algn="l"/>
                <a:tab pos="7459310" algn="l"/>
                <a:tab pos="7874036" algn="l"/>
                <a:tab pos="8288762" algn="l"/>
              </a:tabLst>
            </a:pPr>
            <a:r>
              <a:rPr lang="en-US" dirty="0"/>
              <a:t> • 	</a:t>
            </a:r>
            <a:r>
              <a:rPr lang="en-US" dirty="0" smtClean="0"/>
              <a:t>2x </a:t>
            </a:r>
            <a:r>
              <a:rPr lang="en-US" dirty="0"/>
              <a:t>higher spatial resolution than LBT-I: locate the dust!</a:t>
            </a:r>
          </a:p>
          <a:p>
            <a:pPr marL="306725" indent="-286565">
              <a:buNone/>
              <a:tabLst>
                <a:tab pos="306725" algn="l"/>
                <a:tab pos="408966" algn="l"/>
                <a:tab pos="823692" algn="l"/>
                <a:tab pos="1238418" algn="l"/>
                <a:tab pos="1653144" algn="l"/>
                <a:tab pos="2067871" algn="l"/>
                <a:tab pos="2482597" algn="l"/>
                <a:tab pos="2897323" algn="l"/>
                <a:tab pos="3312049" algn="l"/>
                <a:tab pos="3726775" algn="l"/>
                <a:tab pos="4141501" algn="l"/>
                <a:tab pos="4556227" algn="l"/>
                <a:tab pos="4970953" algn="l"/>
                <a:tab pos="5385679" algn="l"/>
                <a:tab pos="5800406" algn="l"/>
                <a:tab pos="6215132" algn="l"/>
                <a:tab pos="6629858" algn="l"/>
                <a:tab pos="7044584" algn="l"/>
                <a:tab pos="7459310" algn="l"/>
                <a:tab pos="7874036" algn="l"/>
                <a:tab pos="8288762" algn="l"/>
              </a:tabLst>
            </a:pPr>
            <a:r>
              <a:rPr lang="en-US" dirty="0"/>
              <a:t> 			- LBT-I resolution is  ~10 </a:t>
            </a:r>
            <a:r>
              <a:rPr lang="en-US" dirty="0" err="1">
                <a:cs typeface="Arial" charset="0"/>
              </a:rPr>
              <a:t>μ</a:t>
            </a:r>
            <a:r>
              <a:rPr lang="en-US" dirty="0" err="1"/>
              <a:t>m</a:t>
            </a:r>
            <a:r>
              <a:rPr lang="en-US" dirty="0"/>
              <a:t> / 20-m = 100 mas</a:t>
            </a:r>
          </a:p>
          <a:p>
            <a:pPr marL="306725" indent="-286565">
              <a:buNone/>
              <a:tabLst>
                <a:tab pos="306725" algn="l"/>
                <a:tab pos="408966" algn="l"/>
                <a:tab pos="823692" algn="l"/>
                <a:tab pos="1238418" algn="l"/>
                <a:tab pos="1653144" algn="l"/>
                <a:tab pos="2067871" algn="l"/>
                <a:tab pos="2482597" algn="l"/>
                <a:tab pos="2897323" algn="l"/>
                <a:tab pos="3312049" algn="l"/>
                <a:tab pos="3726775" algn="l"/>
                <a:tab pos="4141501" algn="l"/>
                <a:tab pos="4556227" algn="l"/>
                <a:tab pos="4970953" algn="l"/>
                <a:tab pos="5385679" algn="l"/>
                <a:tab pos="5800406" algn="l"/>
                <a:tab pos="6215132" algn="l"/>
                <a:tab pos="6629858" algn="l"/>
                <a:tab pos="7044584" algn="l"/>
                <a:tab pos="7459310" algn="l"/>
                <a:tab pos="7874036" algn="l"/>
                <a:tab pos="8288762" algn="l"/>
              </a:tabLst>
            </a:pPr>
            <a:r>
              <a:rPr lang="en-US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928-EAC1-6145-BF75-3D5A899E759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680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8576"/>
            <a:ext cx="8229600" cy="885824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AFTA Debris Disk Imaging</a:t>
            </a:r>
            <a:endParaRPr lang="en-US" b="1" i="1" dirty="0"/>
          </a:p>
        </p:txBody>
      </p:sp>
      <p:pic>
        <p:nvPicPr>
          <p:cNvPr id="6" name="Picture 5" descr="HD107146_coronagraph_fig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7" y="914400"/>
            <a:ext cx="5543551" cy="5298261"/>
          </a:xfrm>
          <a:prstGeom prst="rect">
            <a:avLst/>
          </a:prstGeom>
        </p:spPr>
      </p:pic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5994401" y="1171576"/>
            <a:ext cx="2920999" cy="4344153"/>
          </a:xfrm>
          <a:ln w="38100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000" dirty="0" smtClean="0"/>
              <a:t>AFTA will:</a:t>
            </a:r>
          </a:p>
          <a:p>
            <a:r>
              <a:rPr lang="en-US" sz="1600" dirty="0" smtClean="0"/>
              <a:t>Measure the amount and distribution of </a:t>
            </a:r>
            <a:r>
              <a:rPr lang="en-US" sz="1600" dirty="0" err="1" smtClean="0"/>
              <a:t>circumstellar</a:t>
            </a:r>
            <a:r>
              <a:rPr lang="en-US" sz="1600" dirty="0" smtClean="0"/>
              <a:t> dust.</a:t>
            </a:r>
          </a:p>
          <a:p>
            <a:r>
              <a:rPr lang="en-US" sz="1600" dirty="0" smtClean="0"/>
              <a:t>Measure the large scale structure of disks, revealing the presence of asteroid belts and gaps due to unseen planets.</a:t>
            </a:r>
          </a:p>
          <a:p>
            <a:r>
              <a:rPr lang="en-US" sz="1600" dirty="0" smtClean="0"/>
              <a:t>Measure the size and distribution of dust grains.</a:t>
            </a:r>
          </a:p>
          <a:p>
            <a:r>
              <a:rPr lang="en-US" sz="1600" dirty="0" smtClean="0"/>
              <a:t>Provide measurements of the zodiacal cloud in other systems.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" y="6324600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 smtClean="0">
                <a:hlinkClick r:id="rId3"/>
              </a:rPr>
              <a:t>http://hubblesite.org/newscenter/archive/releases/2004/33/image/c/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994400" y="5599093"/>
            <a:ext cx="299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Debris disk around the young (~100 </a:t>
            </a:r>
            <a:r>
              <a:rPr lang="en-US" sz="1400" dirty="0" err="1" smtClean="0"/>
              <a:t>Myr</a:t>
            </a:r>
            <a:r>
              <a:rPr lang="en-US" sz="1400" dirty="0" smtClean="0"/>
              <a:t>), nearby (28 pc) sun-like (G2 V0) star HD 107146 (</a:t>
            </a:r>
            <a:r>
              <a:rPr lang="en-US" sz="1400" dirty="0" err="1" smtClean="0"/>
              <a:t>Ardila</a:t>
            </a:r>
            <a:r>
              <a:rPr lang="en-US" sz="1400" dirty="0" smtClean="0"/>
              <a:t> et al. 2004)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928-EAC1-6145-BF75-3D5A899E75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7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928-EAC1-6145-BF75-3D5A899E759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7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15888" y="0"/>
            <a:ext cx="8801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dirty="0" err="1" smtClean="0"/>
              <a:t>Exoplanet</a:t>
            </a:r>
            <a:r>
              <a:rPr lang="en-US" sz="4000" dirty="0" smtClean="0"/>
              <a:t> Science Requirements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" y="685800"/>
            <a:ext cx="8583613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ts val="475"/>
              </a:spcBef>
              <a:buFont typeface="Times New Roman" charset="0"/>
              <a:buAutoNum type="arabicPeriod"/>
              <a:defRPr/>
            </a:pPr>
            <a:r>
              <a:rPr lang="en-US" sz="1900" dirty="0" smtClean="0"/>
              <a:t>The coronagraph will operate from 430 to 980 nm in &gt;10% </a:t>
            </a:r>
            <a:r>
              <a:rPr lang="en-US" sz="1900" dirty="0" err="1" smtClean="0"/>
              <a:t>bandpasses</a:t>
            </a:r>
            <a:r>
              <a:rPr lang="en-US" sz="1900" dirty="0" smtClean="0"/>
              <a:t>. The imager will provide at least five 10% filters </a:t>
            </a:r>
            <a:r>
              <a:rPr lang="en-US" sz="1900" dirty="0"/>
              <a:t>at roughly 450, 550,650, 800, 950 </a:t>
            </a:r>
            <a:r>
              <a:rPr lang="en-US" sz="1900" dirty="0" smtClean="0"/>
              <a:t>nm and to image separately or simultaneously in two polarization channels. The spectrograph will provide R~70 from 600 to 950 nm in at least 10% coverage per setting</a:t>
            </a:r>
          </a:p>
          <a:p>
            <a:pPr lvl="1">
              <a:lnSpc>
                <a:spcPct val="90000"/>
              </a:lnSpc>
              <a:spcBef>
                <a:spcPts val="475"/>
              </a:spcBef>
              <a:buFont typeface="Times New Roman" charset="0"/>
              <a:buAutoNum type="arabicPeriod"/>
              <a:defRPr/>
            </a:pPr>
            <a:r>
              <a:rPr lang="en-US" sz="1900" dirty="0" smtClean="0"/>
              <a:t>With these parameters, it will require 5 spectrograph exposures for full coverage</a:t>
            </a:r>
          </a:p>
          <a:p>
            <a:pPr lvl="1">
              <a:lnSpc>
                <a:spcPct val="90000"/>
              </a:lnSpc>
              <a:spcBef>
                <a:spcPts val="475"/>
              </a:spcBef>
              <a:buFont typeface="Times New Roman" charset="0"/>
              <a:buAutoNum type="arabicPeriod"/>
              <a:defRPr/>
            </a:pPr>
            <a:r>
              <a:rPr lang="en-US" sz="1900" dirty="0" smtClean="0"/>
              <a:t>It is a strong goal to cover at least 15% </a:t>
            </a:r>
            <a:r>
              <a:rPr lang="en-US" sz="1900" dirty="0" err="1" smtClean="0"/>
              <a:t>bandpass</a:t>
            </a:r>
            <a:r>
              <a:rPr lang="en-US" sz="1900" dirty="0" smtClean="0"/>
              <a:t> in a single </a:t>
            </a:r>
            <a:r>
              <a:rPr lang="en-US" sz="1900" dirty="0" err="1" smtClean="0"/>
              <a:t>coronagraphic</a:t>
            </a:r>
            <a:r>
              <a:rPr lang="en-US" sz="1900" dirty="0" smtClean="0"/>
              <a:t> setup to allow a broad absorption line and surrounding continuum to be measured in a single exposure, and reduce number of needed exposures to 4</a:t>
            </a:r>
          </a:p>
          <a:p>
            <a:pPr lvl="1">
              <a:lnSpc>
                <a:spcPct val="90000"/>
              </a:lnSpc>
              <a:spcBef>
                <a:spcPts val="475"/>
              </a:spcBef>
              <a:buFont typeface="Times New Roman" charset="0"/>
              <a:buAutoNum type="arabicPeriod"/>
              <a:defRPr/>
            </a:pPr>
            <a:r>
              <a:rPr lang="en-US" sz="1900" dirty="0" smtClean="0"/>
              <a:t>It is recognized that the residual speckle halo may be polarized, the requirement is only to potentially measure polarization of bright debris disks that are significantly above the residual halo </a:t>
            </a:r>
            <a:endParaRPr lang="en-US" sz="1900" dirty="0"/>
          </a:p>
          <a:p>
            <a:pPr>
              <a:lnSpc>
                <a:spcPct val="90000"/>
              </a:lnSpc>
              <a:spcBef>
                <a:spcPts val="475"/>
              </a:spcBef>
              <a:buFont typeface="+mj-lt"/>
              <a:buAutoNum type="arabicPeriod" startAt="2"/>
              <a:defRPr/>
            </a:pPr>
            <a:r>
              <a:rPr lang="en-US" sz="1900" dirty="0" smtClean="0"/>
              <a:t>AFTA </a:t>
            </a:r>
            <a:r>
              <a:rPr lang="en-US" sz="1900" dirty="0"/>
              <a:t>will be capable of </a:t>
            </a:r>
            <a:r>
              <a:rPr lang="en-US" sz="1900" dirty="0" err="1"/>
              <a:t>spectroscopically</a:t>
            </a:r>
            <a:r>
              <a:rPr lang="en-US" sz="1900" dirty="0"/>
              <a:t> characterizing at SNR=10 per </a:t>
            </a:r>
            <a:r>
              <a:rPr lang="en-US" sz="1900" dirty="0" smtClean="0"/>
              <a:t>resolution </a:t>
            </a:r>
            <a:r>
              <a:rPr lang="en-US" sz="1900" dirty="0"/>
              <a:t>element from </a:t>
            </a:r>
            <a:r>
              <a:rPr lang="en-US" sz="1900" dirty="0" smtClean="0"/>
              <a:t>600-</a:t>
            </a:r>
            <a:r>
              <a:rPr lang="en-US" sz="1900" dirty="0"/>
              <a:t>850 nm at least 6 previously-known Doppler planets in 3 months of mission time (assuming orbits are known and observations are targeted to the most favorable observing conditions) distributed over the full </a:t>
            </a:r>
            <a:r>
              <a:rPr lang="en-US" sz="1900" dirty="0" smtClean="0"/>
              <a:t>6 </a:t>
            </a:r>
            <a:r>
              <a:rPr lang="en-US" sz="1900" dirty="0"/>
              <a:t>year mission, assuming grey planetary albedo of </a:t>
            </a:r>
            <a:r>
              <a:rPr lang="en-US" sz="1900" dirty="0" smtClean="0"/>
              <a:t>0.1 and </a:t>
            </a:r>
            <a:r>
              <a:rPr lang="en-US" sz="1900" dirty="0" smtClean="0"/>
              <a:t>attenuation </a:t>
            </a:r>
            <a:r>
              <a:rPr lang="en-US" sz="1900" dirty="0" smtClean="0"/>
              <a:t>of speckle noise by 1/10</a:t>
            </a:r>
            <a:endParaRPr lang="en-US" sz="1900" dirty="0"/>
          </a:p>
          <a:p>
            <a:pPr>
              <a:lnSpc>
                <a:spcPct val="90000"/>
              </a:lnSpc>
              <a:spcBef>
                <a:spcPts val="475"/>
              </a:spcBef>
              <a:buFont typeface="Arial"/>
              <a:buChar char="•"/>
              <a:defRPr/>
            </a:pPr>
            <a:r>
              <a:rPr lang="en-US" sz="1900" dirty="0"/>
              <a:t>Note that there’s no explicit requirement on spectra of previously-unknown planets, though models indicate that a subset of the discoveries will be </a:t>
            </a:r>
            <a:r>
              <a:rPr lang="en-US" sz="1900" dirty="0" err="1" smtClean="0"/>
              <a:t>characterisable</a:t>
            </a:r>
            <a:endParaRPr lang="en-US" sz="1900" dirty="0"/>
          </a:p>
          <a:p>
            <a:pPr>
              <a:lnSpc>
                <a:spcPct val="90000"/>
              </a:lnSpc>
              <a:spcBef>
                <a:spcPts val="475"/>
              </a:spcBef>
              <a:buFont typeface="Arial"/>
              <a:buChar char="•"/>
              <a:defRPr/>
            </a:pPr>
            <a:endParaRPr lang="en-US" sz="1900" dirty="0" smtClean="0"/>
          </a:p>
          <a:p>
            <a:pPr>
              <a:lnSpc>
                <a:spcPct val="90000"/>
              </a:lnSpc>
              <a:spcBef>
                <a:spcPts val="475"/>
              </a:spcBef>
              <a:buFont typeface="Arial" charset="0"/>
              <a:buNone/>
              <a:defRPr/>
            </a:pPr>
            <a:endParaRPr lang="en-US" sz="1900" dirty="0" smtClean="0"/>
          </a:p>
          <a:p>
            <a:pPr>
              <a:lnSpc>
                <a:spcPct val="90000"/>
              </a:lnSpc>
              <a:spcBef>
                <a:spcPts val="475"/>
              </a:spcBef>
              <a:buFont typeface="Arial" charset="0"/>
              <a:buNone/>
              <a:defRPr/>
            </a:pPr>
            <a:endParaRPr lang="en-US" sz="19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81951E4A-5E6D-DF42-8CCF-5CE093A9F8D4}" type="slidenum">
              <a:rPr lang="en-US" sz="1200" smtClean="0">
                <a:solidFill>
                  <a:srgbClr val="898989"/>
                </a:solidFill>
              </a:rPr>
              <a:pPr algn="r">
                <a:buClrTx/>
                <a:buFontTx/>
                <a:buNone/>
                <a:defRPr/>
              </a:pPr>
              <a:t>18</a:t>
            </a:fld>
            <a:endParaRPr 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067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15888" y="95250"/>
            <a:ext cx="8801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dirty="0" err="1" smtClean="0"/>
              <a:t>Exoplanet</a:t>
            </a:r>
            <a:r>
              <a:rPr lang="en-US" sz="4000" dirty="0" smtClean="0"/>
              <a:t> science requirements continued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8588" y="1106488"/>
            <a:ext cx="8583612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ts val="475"/>
              </a:spcBef>
              <a:buFont typeface="+mj-lt"/>
              <a:buAutoNum type="arabicPeriod" startAt="3"/>
              <a:defRPr/>
            </a:pPr>
            <a:r>
              <a:rPr lang="en-US" sz="1900" dirty="0" smtClean="0"/>
              <a:t>AFTA shall achieve a total search depth for objects from r1=</a:t>
            </a:r>
            <a:r>
              <a:rPr lang="en-US" sz="1900" dirty="0"/>
              <a:t>4</a:t>
            </a:r>
            <a:r>
              <a:rPr lang="en-US" sz="1900" dirty="0" smtClean="0"/>
              <a:t> RE to r2=13 RE and </a:t>
            </a:r>
            <a:r>
              <a:rPr lang="en-US" sz="1900" dirty="0" smtClean="0"/>
              <a:t>1.5&lt;</a:t>
            </a:r>
            <a:r>
              <a:rPr lang="en-US" sz="1900" dirty="0" smtClean="0"/>
              <a:t>a&lt;5 of 130</a:t>
            </a:r>
            <a:r>
              <a:rPr lang="en-US" sz="1900" i="1" u="sng" dirty="0" smtClean="0"/>
              <a:t> </a:t>
            </a:r>
            <a:r>
              <a:rPr lang="en-US" sz="1900" dirty="0" smtClean="0"/>
              <a:t>over a survey of 200 stars observing at 550 nm with one visit per star and a total survey time of up to 2 months</a:t>
            </a:r>
          </a:p>
          <a:p>
            <a:pPr marL="800100" lvl="1" indent="-342900">
              <a:lnSpc>
                <a:spcPct val="90000"/>
              </a:lnSpc>
              <a:spcBef>
                <a:spcPts val="475"/>
              </a:spcBef>
              <a:buFont typeface="Arial"/>
              <a:buChar char="•"/>
              <a:defRPr/>
            </a:pPr>
            <a:r>
              <a:rPr lang="en-US" sz="1900" dirty="0" smtClean="0"/>
              <a:t>We probably need to specify an albedo (critical) and eccentricity (not as critical), recommend 0.2</a:t>
            </a:r>
          </a:p>
          <a:p>
            <a:pPr marL="800100" lvl="1" indent="-342900">
              <a:lnSpc>
                <a:spcPct val="90000"/>
              </a:lnSpc>
              <a:spcBef>
                <a:spcPts val="475"/>
              </a:spcBef>
              <a:buFont typeface="Arial"/>
              <a:buChar char="•"/>
              <a:defRPr/>
            </a:pPr>
            <a:r>
              <a:rPr lang="en-US" sz="1900" dirty="0" smtClean="0"/>
              <a:t>For a reasonable </a:t>
            </a:r>
            <a:r>
              <a:rPr lang="en-US" sz="1900" dirty="0" err="1" smtClean="0"/>
              <a:t>Kepler</a:t>
            </a:r>
            <a:r>
              <a:rPr lang="en-US" sz="1900" dirty="0" smtClean="0"/>
              <a:t>-like radius distribution extrapolated out to 5 AU, this lets the mission find &gt;10 giant planets for most smooth depth of search functions </a:t>
            </a:r>
          </a:p>
          <a:p>
            <a:pPr marL="800100" lvl="1" indent="-342900">
              <a:lnSpc>
                <a:spcPct val="90000"/>
              </a:lnSpc>
              <a:spcBef>
                <a:spcPts val="475"/>
              </a:spcBef>
              <a:buFont typeface="Arial"/>
              <a:buChar char="•"/>
              <a:defRPr/>
            </a:pPr>
            <a:r>
              <a:rPr lang="en-US" sz="1900" dirty="0" smtClean="0"/>
              <a:t>These values need to be verified by a Monte Carlo crosscheck</a:t>
            </a:r>
          </a:p>
          <a:p>
            <a:pPr marL="800100" lvl="1" indent="-342900">
              <a:lnSpc>
                <a:spcPct val="90000"/>
              </a:lnSpc>
              <a:spcBef>
                <a:spcPts val="475"/>
              </a:spcBef>
              <a:buFont typeface="Arial"/>
              <a:buChar char="•"/>
              <a:defRPr/>
            </a:pPr>
            <a:r>
              <a:rPr lang="en-US" sz="1900" dirty="0" err="1" smtClean="0"/>
              <a:t>Savransky</a:t>
            </a:r>
            <a:r>
              <a:rPr lang="en-US" sz="1900" dirty="0" smtClean="0"/>
              <a:t> and Macintosh will evaluate these quantities for several toy coronagraphs. </a:t>
            </a:r>
          </a:p>
          <a:p>
            <a:pPr marL="628650">
              <a:lnSpc>
                <a:spcPct val="90000"/>
              </a:lnSpc>
              <a:spcBef>
                <a:spcPts val="475"/>
              </a:spcBef>
              <a:buFont typeface="+mj-lt"/>
              <a:buAutoNum type="arabicPeriod" startAt="4"/>
              <a:defRPr/>
            </a:pPr>
            <a:r>
              <a:rPr lang="en-US" sz="1900" dirty="0" smtClean="0"/>
              <a:t>AFTA shall achieve a total search depth for objects of r&lt;4RE of 5 </a:t>
            </a:r>
            <a:r>
              <a:rPr lang="en-US" sz="1900" dirty="0"/>
              <a:t>over a survey of 200 stars observing at 550 nm with </a:t>
            </a:r>
            <a:r>
              <a:rPr lang="en-US" sz="1900" dirty="0" smtClean="0"/>
              <a:t>four visits </a:t>
            </a:r>
            <a:r>
              <a:rPr lang="en-US" sz="1900" dirty="0"/>
              <a:t>per star and a total survey time of up to 2 </a:t>
            </a:r>
            <a:r>
              <a:rPr lang="en-US" sz="1900" dirty="0" smtClean="0"/>
              <a:t>months</a:t>
            </a:r>
          </a:p>
          <a:p>
            <a:pPr marL="514350" lvl="1" indent="-342900">
              <a:lnSpc>
                <a:spcPct val="90000"/>
              </a:lnSpc>
              <a:spcBef>
                <a:spcPts val="475"/>
              </a:spcBef>
              <a:buFont typeface="Arial"/>
              <a:buChar char="•"/>
              <a:defRPr/>
            </a:pPr>
            <a:r>
              <a:rPr lang="en-US" sz="1900" dirty="0" smtClean="0"/>
              <a:t>For the </a:t>
            </a:r>
            <a:r>
              <a:rPr lang="en-US" sz="1900" dirty="0" err="1" smtClean="0"/>
              <a:t>Kepler</a:t>
            </a:r>
            <a:r>
              <a:rPr lang="en-US" sz="1900" dirty="0" smtClean="0"/>
              <a:t> distribution this would discover ~4 sub-</a:t>
            </a:r>
            <a:r>
              <a:rPr lang="en-US" sz="1900" dirty="0" err="1" smtClean="0"/>
              <a:t>neptune</a:t>
            </a:r>
            <a:r>
              <a:rPr lang="en-US" sz="1900" dirty="0" smtClean="0"/>
              <a:t> planets</a:t>
            </a:r>
          </a:p>
          <a:p>
            <a:pPr marL="514350" lvl="1" indent="-342900">
              <a:lnSpc>
                <a:spcPct val="90000"/>
              </a:lnSpc>
              <a:spcBef>
                <a:spcPts val="475"/>
              </a:spcBef>
              <a:buFont typeface="Arial"/>
              <a:buChar char="•"/>
              <a:defRPr/>
            </a:pPr>
            <a:r>
              <a:rPr lang="en-US" sz="1900" dirty="0" smtClean="0"/>
              <a:t>Total </a:t>
            </a:r>
            <a:r>
              <a:rPr lang="en-US" sz="1900" dirty="0"/>
              <a:t>search depth for objects of r&lt;2RE is a important ‘extra’ science capability for selection, with a desirable value being &gt;4</a:t>
            </a:r>
          </a:p>
          <a:p>
            <a:pPr marL="514350" indent="-342900">
              <a:lnSpc>
                <a:spcPct val="90000"/>
              </a:lnSpc>
              <a:spcBef>
                <a:spcPts val="475"/>
              </a:spcBef>
              <a:buFont typeface="Arial"/>
              <a:buChar char="•"/>
              <a:defRPr/>
            </a:pPr>
            <a:endParaRPr lang="en-US" sz="1900" dirty="0"/>
          </a:p>
          <a:p>
            <a:pPr marL="514350" indent="-342900">
              <a:lnSpc>
                <a:spcPct val="90000"/>
              </a:lnSpc>
              <a:spcBef>
                <a:spcPts val="475"/>
              </a:spcBef>
              <a:buFont typeface="Arial"/>
              <a:buChar char="•"/>
              <a:defRPr/>
            </a:pPr>
            <a:endParaRPr lang="en-US" sz="19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6EE5C9D3-81C6-6940-B7B9-4594607A7705}" type="slidenum">
              <a:rPr lang="en-US" sz="1200" smtClean="0">
                <a:solidFill>
                  <a:srgbClr val="898989"/>
                </a:solidFill>
              </a:rPr>
              <a:pPr algn="r">
                <a:buClrTx/>
                <a:buFontTx/>
                <a:buNone/>
                <a:defRPr/>
              </a:pPr>
              <a:t>19</a:t>
            </a:fld>
            <a:endParaRPr 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34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AFTA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562600"/>
          </a:xfrm>
        </p:spPr>
        <p:txBody>
          <a:bodyPr/>
          <a:lstStyle/>
          <a:p>
            <a:pPr lvl="0"/>
            <a:r>
              <a:rPr lang="en-US" sz="2000" dirty="0" smtClean="0"/>
              <a:t>The 2010 Decadal Survey recommended WFIRST, a wide-field infrared survey telescope, for dark energy and exoplanets (gravitational microlensing)</a:t>
            </a:r>
          </a:p>
          <a:p>
            <a:pPr lvl="0"/>
            <a:r>
              <a:rPr lang="en-US" sz="2000" dirty="0" smtClean="0"/>
              <a:t>The WFIRST SDT delivered its report in summer 2012</a:t>
            </a:r>
          </a:p>
          <a:p>
            <a:pPr lvl="0"/>
            <a:r>
              <a:rPr lang="en-US" sz="2000" dirty="0" smtClean="0"/>
              <a:t>The NRO offered a 2.4-m telescope to NASA in early 2012</a:t>
            </a:r>
          </a:p>
          <a:p>
            <a:pPr lvl="0"/>
            <a:r>
              <a:rPr lang="en-US" sz="2000" dirty="0" smtClean="0"/>
              <a:t>NASA requested the SDT to study the 2.4-m for WFIRST, with an optional coronagraph</a:t>
            </a:r>
          </a:p>
          <a:p>
            <a:pPr lvl="0"/>
            <a:r>
              <a:rPr lang="en-US" sz="2000" dirty="0" smtClean="0"/>
              <a:t>The SDT delivered its report on WFIRST-AFTA in May 2013.</a:t>
            </a:r>
          </a:p>
          <a:p>
            <a:pPr lvl="0"/>
            <a:r>
              <a:rPr lang="en-US" sz="2000" dirty="0" smtClean="0"/>
              <a:t>C. Bolden approved continuing to study AFTA in May 2013, with a coronagraph included (but </a:t>
            </a:r>
            <a:r>
              <a:rPr lang="en-US" sz="2000" dirty="0" err="1" smtClean="0"/>
              <a:t>descopeable</a:t>
            </a:r>
            <a:r>
              <a:rPr lang="en-US" sz="2000" dirty="0" smtClean="0"/>
              <a:t>)</a:t>
            </a:r>
          </a:p>
          <a:p>
            <a:pPr lvl="0"/>
            <a:r>
              <a:rPr lang="en-US" sz="2000" dirty="0" smtClean="0"/>
              <a:t>The SDT continues to study the mission, with a goal of a new start in FY17 and a launch in 2024</a:t>
            </a:r>
          </a:p>
          <a:p>
            <a:pPr lvl="0"/>
            <a:r>
              <a:rPr lang="en-US" sz="2000" dirty="0" smtClean="0"/>
              <a:t>AFTA is still a study, not an approved mission; there are options for smaller missions should AFTA not be selected</a:t>
            </a:r>
          </a:p>
          <a:p>
            <a:pPr lvl="0"/>
            <a:r>
              <a:rPr lang="en-US" sz="2000" dirty="0" smtClean="0"/>
              <a:t>Meanwhile, GSFC leads the study, JPL leads the telescope and coronagraph elements, and </a:t>
            </a:r>
            <a:r>
              <a:rPr lang="en-US" sz="2000" dirty="0" err="1" smtClean="0"/>
              <a:t>ExEP</a:t>
            </a:r>
            <a:r>
              <a:rPr lang="en-US" sz="2000" dirty="0" smtClean="0"/>
              <a:t> has started a selection process for the coronagraph</a:t>
            </a:r>
          </a:p>
          <a:p>
            <a:pPr lvl="0"/>
            <a:endParaRPr lang="en-US" sz="1600" dirty="0" smtClean="0"/>
          </a:p>
          <a:p>
            <a:endParaRPr lang="en-US" sz="2000" dirty="0" smtClean="0"/>
          </a:p>
          <a:p>
            <a:pPr marL="228600" lvl="1" indent="0">
              <a:buNone/>
            </a:pPr>
            <a:endParaRPr lang="en-US" sz="1800" dirty="0" smtClean="0"/>
          </a:p>
          <a:p>
            <a:pPr marL="228600" lvl="1" indent="0">
              <a:buNone/>
            </a:pPr>
            <a:endParaRPr lang="en-US" sz="1600" dirty="0" smtClean="0"/>
          </a:p>
          <a:p>
            <a:pPr lvl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4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15888" y="95250"/>
            <a:ext cx="8801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dirty="0" smtClean="0"/>
              <a:t>Disk Science Requirements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8588" y="1106488"/>
            <a:ext cx="8583612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ts val="475"/>
              </a:spcBef>
              <a:buFont typeface="+mj-lt"/>
              <a:buAutoNum type="arabicPeriod" startAt="5"/>
              <a:defRPr/>
            </a:pPr>
            <a:r>
              <a:rPr lang="en-US" sz="1900" dirty="0" smtClean="0"/>
              <a:t>Threshold requirement: AFTA will be capable of detecting a disk of 100x our solar system’s zodiacal level at SNR=5 per resolution element at 2 AU separation around a star 8 pc away at 450 and 800 nm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 typeface="Arial"/>
              <a:buChar char="•"/>
              <a:defRPr/>
            </a:pPr>
            <a:r>
              <a:rPr lang="en-US" sz="1900" dirty="0" smtClean="0"/>
              <a:t>In </a:t>
            </a:r>
            <a:r>
              <a:rPr lang="en-US" sz="1900" dirty="0" err="1" smtClean="0"/>
              <a:t>Traub</a:t>
            </a:r>
            <a:r>
              <a:rPr lang="en-US" sz="1900" dirty="0" smtClean="0"/>
              <a:t> calculation (see next page) this is a contrast of 6.4e-9 per resolution element; assuming x10 suppression of the speckle halo that requires 1.3e-8 raw contrast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 typeface="Arial"/>
              <a:buChar char="•"/>
              <a:defRPr/>
            </a:pPr>
            <a:r>
              <a:rPr lang="en-US" sz="1900" dirty="0" smtClean="0"/>
              <a:t>This corresponds to a IWA of 0.25 </a:t>
            </a:r>
            <a:r>
              <a:rPr lang="en-US" sz="1900" dirty="0" err="1" smtClean="0"/>
              <a:t>arcseconds</a:t>
            </a:r>
            <a:r>
              <a:rPr lang="en-US" sz="1900" dirty="0" smtClean="0"/>
              <a:t>. </a:t>
            </a:r>
            <a:endParaRPr lang="en-US" sz="1900" dirty="0"/>
          </a:p>
          <a:p>
            <a:pPr>
              <a:lnSpc>
                <a:spcPct val="90000"/>
              </a:lnSpc>
              <a:spcBef>
                <a:spcPts val="475"/>
              </a:spcBef>
              <a:buFont typeface="+mj-lt"/>
              <a:buAutoNum type="arabicPeriod" startAt="6"/>
              <a:defRPr/>
            </a:pPr>
            <a:r>
              <a:rPr lang="en-US" sz="1900" dirty="0" smtClean="0"/>
              <a:t>Baseline requirement: AFTA will be capable of detecting a disk of 10x our solar system’s zodiacal level at SNR=5 per resolution element at 1 AU at 450 nm at 8 pc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 typeface="Arial"/>
              <a:buChar char="•"/>
              <a:defRPr/>
            </a:pPr>
            <a:r>
              <a:rPr lang="en-US" sz="1900" dirty="0"/>
              <a:t>In </a:t>
            </a:r>
            <a:r>
              <a:rPr lang="en-US" sz="1900" dirty="0" err="1"/>
              <a:t>Traub</a:t>
            </a:r>
            <a:r>
              <a:rPr lang="en-US" sz="1900" dirty="0"/>
              <a:t> calculation (see next page) this is a contrast of 3</a:t>
            </a:r>
            <a:r>
              <a:rPr lang="en-US" sz="1900" dirty="0" smtClean="0"/>
              <a:t>e</a:t>
            </a:r>
            <a:r>
              <a:rPr lang="en-US" sz="1900" dirty="0"/>
              <a:t>-9 per resolution element; assuming x10 suppression of the speckle halo that requires 6</a:t>
            </a:r>
            <a:r>
              <a:rPr lang="en-US" sz="1900" dirty="0" smtClean="0"/>
              <a:t>e-9 </a:t>
            </a:r>
            <a:r>
              <a:rPr lang="en-US" sz="1900" dirty="0"/>
              <a:t>raw contrast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 typeface="Arial"/>
              <a:buChar char="•"/>
              <a:defRPr/>
            </a:pPr>
            <a:r>
              <a:rPr lang="en-US" sz="1900" dirty="0"/>
              <a:t>This corresponds to a </a:t>
            </a:r>
            <a:r>
              <a:rPr lang="en-US" sz="1900" dirty="0" smtClean="0"/>
              <a:t>very challenging IWA </a:t>
            </a:r>
            <a:r>
              <a:rPr lang="en-US" sz="1900" dirty="0"/>
              <a:t>of </a:t>
            </a:r>
            <a:r>
              <a:rPr lang="en-US" sz="1900" dirty="0" smtClean="0"/>
              <a:t>0.13 </a:t>
            </a:r>
            <a:r>
              <a:rPr lang="en-US" sz="1900" dirty="0" err="1" smtClean="0"/>
              <a:t>arcseconds</a:t>
            </a:r>
            <a:endParaRPr lang="en-US" sz="1900" dirty="0" smtClean="0"/>
          </a:p>
          <a:p>
            <a:pPr>
              <a:lnSpc>
                <a:spcPct val="90000"/>
              </a:lnSpc>
              <a:spcBef>
                <a:spcPts val="475"/>
              </a:spcBef>
              <a:buFont typeface="Arial"/>
              <a:buChar char="•"/>
              <a:defRPr/>
            </a:pPr>
            <a:r>
              <a:rPr lang="en-US" sz="1900" dirty="0" smtClean="0"/>
              <a:t>This does not have to be achieved over a full 360 degree field of view, could be achieved in multiple coronagraph or spacecraft orientations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 typeface="+mj-lt"/>
              <a:buAutoNum type="arabicPeriod" startAt="8"/>
              <a:defRPr/>
            </a:pPr>
            <a:endParaRPr lang="en-US" sz="1900" dirty="0" smtClean="0"/>
          </a:p>
          <a:p>
            <a:pPr>
              <a:lnSpc>
                <a:spcPct val="90000"/>
              </a:lnSpc>
              <a:spcBef>
                <a:spcPts val="475"/>
              </a:spcBef>
              <a:buFont typeface="Arial" charset="0"/>
              <a:buNone/>
              <a:defRPr/>
            </a:pPr>
            <a:endParaRPr lang="en-US" sz="1900" dirty="0" smtClean="0"/>
          </a:p>
          <a:p>
            <a:pPr>
              <a:lnSpc>
                <a:spcPct val="90000"/>
              </a:lnSpc>
              <a:spcBef>
                <a:spcPts val="475"/>
              </a:spcBef>
              <a:buFont typeface="Arial" charset="0"/>
              <a:buNone/>
              <a:defRPr/>
            </a:pPr>
            <a:endParaRPr lang="en-US" sz="1900" dirty="0" smtClean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200" dirty="0" smtClean="0">
                <a:solidFill>
                  <a:srgbClr val="898989"/>
                </a:solidFill>
              </a:rPr>
              <a:t>September 23, 2013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24A786C5-CFF8-0248-BF4A-89D8BBCC4667}" type="slidenum">
              <a:rPr lang="en-US" sz="1200" smtClean="0">
                <a:solidFill>
                  <a:srgbClr val="898989"/>
                </a:solidFill>
              </a:rPr>
              <a:pPr algn="r">
                <a:buClrTx/>
                <a:buFontTx/>
                <a:buNone/>
                <a:defRPr/>
              </a:pPr>
              <a:t>20</a:t>
            </a:fld>
            <a:endParaRPr lang="en-US" sz="1200" smtClean="0">
              <a:solidFill>
                <a:srgbClr val="898989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1200" dirty="0" smtClean="0">
                <a:solidFill>
                  <a:srgbClr val="898989"/>
                </a:solidFill>
              </a:rPr>
              <a:t>AFTA Disk Science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8570856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322728" y="48368"/>
            <a:ext cx="8690269" cy="756080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3600" dirty="0" smtClean="0"/>
              <a:t>AFTA can detect zodiacal and Kuiper Belts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928-EAC1-6145-BF75-3D5A899E759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318" y="900217"/>
            <a:ext cx="5740416" cy="588193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3859265" y="933269"/>
            <a:ext cx="15302" cy="292220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51183" y="3855474"/>
            <a:ext cx="3088687" cy="44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170970" y="933269"/>
            <a:ext cx="0" cy="292220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089" y="3074166"/>
            <a:ext cx="2456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AFTA Niche:</a:t>
            </a:r>
          </a:p>
          <a:p>
            <a:endParaRPr lang="en-US" dirty="0" smtClean="0"/>
          </a:p>
          <a:p>
            <a:r>
              <a:rPr lang="en-US" dirty="0" smtClean="0"/>
              <a:t>• Small IWA good for </a:t>
            </a:r>
            <a:r>
              <a:rPr lang="en-US" dirty="0" err="1" smtClean="0"/>
              <a:t>zodi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 Current OWA is set by 48 x 48 DMs and is not great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536376" y="2692713"/>
            <a:ext cx="3971827" cy="53337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03329" y="942281"/>
            <a:ext cx="15302" cy="292220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61270" y="6275660"/>
            <a:ext cx="3091530" cy="40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100" dirty="0" smtClean="0"/>
              <a:t>Adapted from Traub </a:t>
            </a:r>
            <a:r>
              <a:rPr lang="en-US" sz="1100" dirty="0"/>
              <a:t>(</a:t>
            </a:r>
            <a:r>
              <a:rPr lang="en-US" sz="1100" dirty="0" smtClean="0"/>
              <a:t>2013), “</a:t>
            </a:r>
            <a:r>
              <a:rPr lang="en-US" sz="1100" dirty="0" err="1" smtClean="0"/>
              <a:t>zodi</a:t>
            </a:r>
            <a:r>
              <a:rPr lang="en-US" sz="1100" dirty="0" smtClean="0"/>
              <a:t> disk contrast” </a:t>
            </a:r>
          </a:p>
          <a:p>
            <a:pPr>
              <a:buClrTx/>
              <a:buFontTx/>
              <a:buNone/>
            </a:pPr>
            <a:r>
              <a:rPr lang="en-US" sz="1100" dirty="0" smtClean="0"/>
              <a:t>&amp; “</a:t>
            </a:r>
            <a:r>
              <a:rPr lang="en-US" sz="1100" dirty="0" err="1" smtClean="0"/>
              <a:t>Edgeworth</a:t>
            </a:r>
            <a:r>
              <a:rPr lang="en-US" sz="1100" dirty="0" smtClean="0"/>
              <a:t>-Kuiper belt contrast” memos</a:t>
            </a:r>
            <a:endParaRPr lang="en-US" sz="11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939870" y="937721"/>
            <a:ext cx="0" cy="292220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28157" y="201127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IWA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10171" y="1996914"/>
            <a:ext cx="67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199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295400"/>
            <a:ext cx="8229600" cy="480060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ts val="250"/>
              </a:spcBef>
              <a:spcAft>
                <a:spcPts val="250"/>
              </a:spcAft>
              <a:buChar char="•"/>
              <a:defRPr sz="2400">
                <a:solidFill>
                  <a:srgbClr val="333399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-228600" algn="l" rtl="0" eaLnBrk="1" fontAlgn="base" hangingPunct="1">
              <a:spcBef>
                <a:spcPts val="250"/>
              </a:spcBef>
              <a:spcAft>
                <a:spcPts val="250"/>
              </a:spcAft>
              <a:buChar char="–"/>
              <a:defRPr sz="2200">
                <a:solidFill>
                  <a:srgbClr val="333399"/>
                </a:solidFill>
                <a:latin typeface="Calibri" pitchFamily="34" charset="0"/>
                <a:cs typeface="Calibri" pitchFamily="34" charset="0"/>
              </a:defRPr>
            </a:lvl2pPr>
            <a:lvl3pPr marL="685800" indent="-228600" algn="l" rtl="0" eaLnBrk="1" fontAlgn="base" hangingPunct="1">
              <a:spcBef>
                <a:spcPts val="250"/>
              </a:spcBef>
              <a:spcAft>
                <a:spcPts val="250"/>
              </a:spcAft>
              <a:buChar char="•"/>
              <a:defRPr sz="2000">
                <a:solidFill>
                  <a:srgbClr val="333399"/>
                </a:solidFill>
                <a:latin typeface="Calibri" pitchFamily="34" charset="0"/>
                <a:cs typeface="Calibri" pitchFamily="34" charset="0"/>
              </a:defRPr>
            </a:lvl3pPr>
            <a:lvl4pPr marL="914400" indent="-228600" algn="l" rtl="0" eaLnBrk="1" fontAlgn="base" hangingPunct="1">
              <a:spcBef>
                <a:spcPts val="200"/>
              </a:spcBef>
              <a:spcAft>
                <a:spcPts val="200"/>
              </a:spcAft>
              <a:buChar char="–"/>
              <a:defRPr>
                <a:solidFill>
                  <a:srgbClr val="333399"/>
                </a:solidFill>
                <a:latin typeface="Calibri" pitchFamily="34" charset="0"/>
                <a:cs typeface="Calibri" pitchFamily="34" charset="0"/>
              </a:defRPr>
            </a:lvl4pPr>
            <a:lvl5pPr marL="1143000" indent="-228600" algn="l" rtl="0" eaLnBrk="1" fontAlgn="base" hangingPunct="1">
              <a:spcBef>
                <a:spcPts val="200"/>
              </a:spcBef>
              <a:spcAft>
                <a:spcPts val="200"/>
              </a:spcAft>
              <a:buChar char="»"/>
              <a:defRPr sz="1600">
                <a:solidFill>
                  <a:srgbClr val="333399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3399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Calculate “detection” of model planets, spectra, &amp; disks, based on photon-limited noise, plus attenuated speckle noise, and a TBD-sigma criterion (10 charts, not shown here ).</a:t>
            </a:r>
          </a:p>
          <a:p>
            <a:endParaRPr lang="en-US" sz="2000" kern="0" dirty="0" smtClean="0"/>
          </a:p>
          <a:p>
            <a:r>
              <a:rPr lang="en-US" sz="2000" kern="0" dirty="0" smtClean="0"/>
              <a:t>Calculate cumulative number vs time in mission, and also a total-depth criterion, to give 10 FOM values:</a:t>
            </a:r>
          </a:p>
          <a:p>
            <a:pPr lvl="1"/>
            <a:r>
              <a:rPr lang="en-US" sz="1600" kern="0" dirty="0" smtClean="0"/>
              <a:t>known RV planets: (1) detections, (2) colors, (3) spectra</a:t>
            </a:r>
          </a:p>
          <a:p>
            <a:pPr lvl="1"/>
            <a:r>
              <a:rPr lang="en-US" sz="1600" kern="0" dirty="0" smtClean="0"/>
              <a:t>new planets : (4) detections, (5) colors, (6) spectra</a:t>
            </a:r>
          </a:p>
          <a:p>
            <a:pPr lvl="1"/>
            <a:r>
              <a:rPr lang="en-US" sz="1600" kern="0" dirty="0" err="1" smtClean="0"/>
              <a:t>zodi</a:t>
            </a:r>
            <a:r>
              <a:rPr lang="en-US" sz="1600" kern="0" dirty="0" smtClean="0"/>
              <a:t> disks: (7) images, (8) colors</a:t>
            </a:r>
          </a:p>
          <a:p>
            <a:pPr lvl="1"/>
            <a:r>
              <a:rPr lang="en-US" sz="1600" kern="0" dirty="0" smtClean="0"/>
              <a:t>Kuiper belts: (9) images, (10) colors</a:t>
            </a:r>
          </a:p>
          <a:p>
            <a:pPr lvl="1"/>
            <a:endParaRPr lang="en-US" sz="1600" kern="0" dirty="0" smtClean="0"/>
          </a:p>
          <a:p>
            <a:r>
              <a:rPr lang="en-US" sz="2000" kern="0" dirty="0" smtClean="0"/>
              <a:t>Balance these modes to maximize a TBD aspect of science for the mission, using a common rule for all coronagraphs if possible</a:t>
            </a:r>
          </a:p>
          <a:p>
            <a:endParaRPr lang="en-US" sz="2000" kern="0" dirty="0" smtClean="0"/>
          </a:p>
          <a:p>
            <a:pPr marL="228600" lvl="1" indent="0">
              <a:buFontTx/>
              <a:buNone/>
            </a:pPr>
            <a:endParaRPr lang="en-US" sz="1800" kern="0" dirty="0" smtClean="0"/>
          </a:p>
          <a:p>
            <a:pPr marL="228600" lvl="1" indent="0">
              <a:buFontTx/>
              <a:buNone/>
            </a:pPr>
            <a:endParaRPr lang="en-US" sz="1600" kern="0" dirty="0" smtClean="0"/>
          </a:p>
          <a:p>
            <a:endParaRPr lang="en-US" sz="2000" kern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609601"/>
          </a:xfrm>
        </p:spPr>
        <p:txBody>
          <a:bodyPr/>
          <a:lstStyle/>
          <a:p>
            <a:r>
              <a:rPr lang="en-US" dirty="0" smtClean="0"/>
              <a:t>Science FOMs for each coronagraph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91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667000"/>
            <a:ext cx="4114800" cy="762000"/>
          </a:xfrm>
        </p:spPr>
        <p:txBody>
          <a:bodyPr/>
          <a:lstStyle/>
          <a:p>
            <a:r>
              <a:rPr lang="en-US" sz="3600" dirty="0" smtClean="0"/>
              <a:t>Backup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17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8588" y="1106488"/>
            <a:ext cx="8583612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75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1900" dirty="0" smtClean="0">
                <a:solidFill>
                  <a:srgbClr val="000000"/>
                </a:solidFill>
              </a:rPr>
              <a:t>AFTA imaging channel will operate from 450 to 950 nm (goal 400 to 1000 nm) and support five filters of 10% bandwidth at roughly 450, 550,650, 800, 950 nm</a:t>
            </a:r>
          </a:p>
          <a:p>
            <a:pPr eaLnBrk="1" hangingPunct="1">
              <a:lnSpc>
                <a:spcPct val="90000"/>
              </a:lnSpc>
              <a:spcBef>
                <a:spcPts val="475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1900" dirty="0" smtClean="0">
                <a:solidFill>
                  <a:srgbClr val="000000"/>
                </a:solidFill>
              </a:rPr>
              <a:t>The AFTA spectroscopic channel will operate from 600 – 950 nm microns at R~70 with the coronagraph operating over 10% </a:t>
            </a:r>
            <a:r>
              <a:rPr lang="en-US" altLang="en-US" sz="1900" dirty="0" err="1" smtClean="0">
                <a:solidFill>
                  <a:srgbClr val="000000"/>
                </a:solidFill>
              </a:rPr>
              <a:t>bandpass</a:t>
            </a:r>
            <a:r>
              <a:rPr lang="en-US" altLang="en-US" sz="1900" dirty="0" smtClean="0">
                <a:solidFill>
                  <a:srgbClr val="000000"/>
                </a:solidFill>
              </a:rPr>
              <a:t> at any single setup.</a:t>
            </a:r>
          </a:p>
          <a:p>
            <a:pPr eaLnBrk="1" hangingPunct="1">
              <a:lnSpc>
                <a:spcPct val="9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altLang="en-US" sz="1900" dirty="0" smtClean="0">
                <a:solidFill>
                  <a:srgbClr val="000000"/>
                </a:solidFill>
              </a:rPr>
              <a:t>It is a strong goal to cover at least 15% </a:t>
            </a:r>
            <a:r>
              <a:rPr lang="en-US" altLang="en-US" sz="1900" dirty="0" err="1" smtClean="0">
                <a:solidFill>
                  <a:srgbClr val="000000"/>
                </a:solidFill>
              </a:rPr>
              <a:t>bandpass</a:t>
            </a:r>
            <a:r>
              <a:rPr lang="en-US" altLang="en-US" sz="1900" dirty="0" smtClean="0">
                <a:solidFill>
                  <a:srgbClr val="000000"/>
                </a:solidFill>
              </a:rPr>
              <a:t> in a single </a:t>
            </a:r>
            <a:r>
              <a:rPr lang="en-US" altLang="en-US" sz="1900" dirty="0" err="1" smtClean="0">
                <a:solidFill>
                  <a:srgbClr val="000000"/>
                </a:solidFill>
              </a:rPr>
              <a:t>coronagraphic</a:t>
            </a:r>
            <a:r>
              <a:rPr lang="en-US" altLang="en-US" sz="1900" dirty="0" smtClean="0">
                <a:solidFill>
                  <a:srgbClr val="000000"/>
                </a:solidFill>
              </a:rPr>
              <a:t> setup to allow a broad absorption line and surrounding continuum to be measured in a single exposure </a:t>
            </a:r>
          </a:p>
          <a:p>
            <a:pPr eaLnBrk="1" hangingPunct="1">
              <a:lnSpc>
                <a:spcPct val="90000"/>
              </a:lnSpc>
              <a:spcBef>
                <a:spcPts val="475"/>
              </a:spcBef>
              <a:buFont typeface="Calibri" pitchFamily="34" charset="0"/>
              <a:buAutoNum type="arabicPeriod" startAt="3"/>
              <a:defRPr/>
            </a:pPr>
            <a:r>
              <a:rPr lang="en-US" altLang="en-US" sz="1900" dirty="0" smtClean="0">
                <a:solidFill>
                  <a:srgbClr val="000000"/>
                </a:solidFill>
              </a:rPr>
              <a:t>AFTA will be capable of </a:t>
            </a:r>
            <a:r>
              <a:rPr lang="en-US" altLang="en-US" sz="1900" dirty="0" err="1" smtClean="0">
                <a:solidFill>
                  <a:srgbClr val="000000"/>
                </a:solidFill>
              </a:rPr>
              <a:t>spectroscopically</a:t>
            </a:r>
            <a:r>
              <a:rPr lang="en-US" altLang="en-US" sz="1900" dirty="0" smtClean="0">
                <a:solidFill>
                  <a:srgbClr val="000000"/>
                </a:solidFill>
              </a:rPr>
              <a:t> characterizing at SNR=10 per resolution element from 600-850 nm at least 6 previously-known Doppler planets in a total of 3 months of mission time (assuming orbits are known and observations are targeted to the most favorable observing conditions) distributed over the full 5 year mission, assuming grey planetary albedo of 0.1</a:t>
            </a:r>
          </a:p>
          <a:p>
            <a:pPr eaLnBrk="1" hangingPunct="1">
              <a:lnSpc>
                <a:spcPct val="9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altLang="en-US" sz="1900" dirty="0" smtClean="0">
                <a:solidFill>
                  <a:srgbClr val="000000"/>
                </a:solidFill>
              </a:rPr>
              <a:t>Note that there’s no explicit requirement on spectra of previously-unknown planets, though models indicate that a subset of the discoveries will be </a:t>
            </a:r>
            <a:r>
              <a:rPr lang="en-US" altLang="en-US" sz="1900" dirty="0" err="1" smtClean="0">
                <a:solidFill>
                  <a:srgbClr val="000000"/>
                </a:solidFill>
              </a:rPr>
              <a:t>characterisable</a:t>
            </a:r>
            <a:endParaRPr lang="en-US" alt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endParaRPr lang="en-US" alt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75"/>
              </a:spcBef>
              <a:buFont typeface="Arial" pitchFamily="34" charset="0"/>
              <a:buNone/>
              <a:defRPr/>
            </a:pPr>
            <a:endParaRPr lang="en-US" alt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75"/>
              </a:spcBef>
              <a:buFont typeface="Arial" pitchFamily="34" charset="0"/>
              <a:buNone/>
              <a:defRPr/>
            </a:pPr>
            <a:endParaRPr lang="en-US" altLang="en-US" sz="1900" dirty="0" smtClean="0">
              <a:solidFill>
                <a:srgbClr val="000000"/>
              </a:solidFill>
            </a:endParaRPr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800" dirty="0" err="1" smtClean="0"/>
              <a:t>Exolanet</a:t>
            </a:r>
            <a:r>
              <a:rPr lang="en-US" sz="2800" dirty="0" smtClean="0"/>
              <a:t> Science L1 Requirements</a:t>
            </a:r>
          </a:p>
        </p:txBody>
      </p:sp>
    </p:spTree>
    <p:extLst>
      <p:ext uri="{BB962C8B-B14F-4D97-AF65-F5344CB8AC3E}">
        <p14:creationId xmlns:p14="http://schemas.microsoft.com/office/powerpoint/2010/main" val="3822044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8588" y="1106488"/>
            <a:ext cx="8583612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ts val="475"/>
              </a:spcBef>
              <a:buFont typeface="+mj-lt"/>
              <a:buAutoNum type="arabicPeriod" startAt="3"/>
              <a:defRPr/>
            </a:pPr>
            <a:r>
              <a:rPr lang="en-US" sz="1900" dirty="0" smtClean="0"/>
              <a:t>AFTA shall achieve a total imaging completeness for objects from r1=0.3 </a:t>
            </a:r>
            <a:r>
              <a:rPr lang="en-US" sz="1900" dirty="0" err="1" smtClean="0"/>
              <a:t>rj</a:t>
            </a:r>
            <a:r>
              <a:rPr lang="en-US" sz="1900" dirty="0"/>
              <a:t> </a:t>
            </a:r>
            <a:r>
              <a:rPr lang="en-US" sz="1900" dirty="0" smtClean="0"/>
              <a:t>to r2=1.1 </a:t>
            </a:r>
            <a:r>
              <a:rPr lang="en-US" sz="1900" dirty="0" err="1" smtClean="0"/>
              <a:t>rj</a:t>
            </a:r>
            <a:r>
              <a:rPr lang="en-US" sz="1900" dirty="0" smtClean="0"/>
              <a:t> and 0.1&lt;a&lt;5 of </a:t>
            </a:r>
            <a:r>
              <a:rPr lang="en-US" sz="1900" i="1" u="sng" dirty="0" smtClean="0"/>
              <a:t>200</a:t>
            </a:r>
            <a:r>
              <a:rPr lang="en-US" sz="1900" dirty="0" smtClean="0"/>
              <a:t> over a survey of 200 stars observing at 550 nm with total survey time of 3 months distributed over the 5 year mission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 typeface="Arial"/>
              <a:buChar char="•"/>
              <a:defRPr/>
            </a:pPr>
            <a:r>
              <a:rPr lang="en-US" sz="1900" dirty="0" smtClean="0"/>
              <a:t>We probably need to specify an albedo (critical) and eccentricity (not as critical), recommend 0.2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 typeface="+mj-lt"/>
              <a:buAutoNum type="arabicPeriod" startAt="4"/>
              <a:defRPr/>
            </a:pPr>
            <a:r>
              <a:rPr lang="en-US" sz="1900" dirty="0" smtClean="0"/>
              <a:t>For a </a:t>
            </a:r>
            <a:r>
              <a:rPr lang="en-US" sz="1900" dirty="0" err="1" smtClean="0"/>
              <a:t>fiducial</a:t>
            </a:r>
            <a:r>
              <a:rPr lang="en-US" sz="1900" dirty="0" smtClean="0"/>
              <a:t> </a:t>
            </a:r>
            <a:r>
              <a:rPr lang="en-US" sz="1900" dirty="0" err="1" smtClean="0"/>
              <a:t>jupiter</a:t>
            </a:r>
            <a:r>
              <a:rPr lang="en-US" sz="1900" dirty="0" smtClean="0"/>
              <a:t>-radius planet at 3 au, 10 pc, G0 star, AFTA shall be capable of measuring the planet to star contrast ratio at all five bands with a precision of 5x10</a:t>
            </a:r>
            <a:r>
              <a:rPr lang="en-US" sz="1900" baseline="30000" dirty="0" smtClean="0"/>
              <a:t>-10</a:t>
            </a:r>
            <a:r>
              <a:rPr lang="en-US" sz="1900" dirty="0" smtClean="0"/>
              <a:t>  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 typeface="+mj-lt"/>
              <a:buAutoNum type="arabicPeriod" startAt="4"/>
              <a:defRPr/>
            </a:pPr>
            <a:r>
              <a:rPr lang="en-US" sz="1900" dirty="0" smtClean="0"/>
              <a:t>AFTA will achieve a total imaging completeness for objects of r&lt;4re over all semi-major axes of </a:t>
            </a:r>
            <a:r>
              <a:rPr lang="en-US" sz="1900" i="1" u="sng" dirty="0" smtClean="0"/>
              <a:t>10</a:t>
            </a:r>
            <a:r>
              <a:rPr lang="en-US" sz="1900" dirty="0" smtClean="0"/>
              <a:t> observing at 550 nm with a total survey time of 3 months distributed over the 5 year mission. It is a strong goal to achieve a completeness of 4 for r&lt;2 re at 800 nm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 typeface="Arial"/>
              <a:buChar char="•"/>
              <a:defRPr/>
            </a:pPr>
            <a:r>
              <a:rPr lang="en-US" sz="1900" dirty="0" smtClean="0"/>
              <a:t>This also needs an albedo, recommend 0.2</a:t>
            </a:r>
          </a:p>
          <a:p>
            <a:pPr>
              <a:lnSpc>
                <a:spcPct val="90000"/>
              </a:lnSpc>
              <a:spcBef>
                <a:spcPts val="475"/>
              </a:spcBef>
              <a:buFont typeface="Arial" charset="0"/>
              <a:buNone/>
              <a:defRPr/>
            </a:pPr>
            <a:endParaRPr lang="en-US" sz="1900" dirty="0" smtClean="0"/>
          </a:p>
          <a:p>
            <a:pPr>
              <a:lnSpc>
                <a:spcPct val="90000"/>
              </a:lnSpc>
              <a:spcBef>
                <a:spcPts val="475"/>
              </a:spcBef>
              <a:buFont typeface="Arial" charset="0"/>
              <a:buNone/>
              <a:defRPr/>
            </a:pPr>
            <a:endParaRPr lang="en-US" sz="1900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800" dirty="0" err="1" smtClean="0"/>
              <a:t>Exolanet</a:t>
            </a:r>
            <a:r>
              <a:rPr lang="en-US" sz="2800" dirty="0" smtClean="0"/>
              <a:t> Science L1 Requirements</a:t>
            </a:r>
          </a:p>
        </p:txBody>
      </p:sp>
    </p:spTree>
    <p:extLst>
      <p:ext uri="{BB962C8B-B14F-4D97-AF65-F5344CB8AC3E}">
        <p14:creationId xmlns:p14="http://schemas.microsoft.com/office/powerpoint/2010/main" val="326210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8588" y="1106488"/>
            <a:ext cx="8583612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75"/>
              </a:spcBef>
              <a:buFont typeface="Calibri" pitchFamily="34" charset="0"/>
              <a:buAutoNum type="arabicPeriod" startAt="6"/>
              <a:defRPr/>
            </a:pPr>
            <a:r>
              <a:rPr lang="en-US" altLang="en-US" sz="1900" dirty="0" smtClean="0">
                <a:solidFill>
                  <a:srgbClr val="000000"/>
                </a:solidFill>
              </a:rPr>
              <a:t>AFTA will be capable of </a:t>
            </a:r>
            <a:r>
              <a:rPr lang="en-US" altLang="en-US" sz="1900" dirty="0" err="1" smtClean="0">
                <a:solidFill>
                  <a:srgbClr val="000000"/>
                </a:solidFill>
              </a:rPr>
              <a:t>astrometrically</a:t>
            </a:r>
            <a:r>
              <a:rPr lang="en-US" altLang="en-US" sz="1900" dirty="0" smtClean="0">
                <a:solidFill>
                  <a:srgbClr val="000000"/>
                </a:solidFill>
              </a:rPr>
              <a:t> measuring the position of discovered planet relative to the parent star with a  accuracy in each axis of </a:t>
            </a:r>
            <a:r>
              <a:rPr lang="en-US" altLang="en-US" sz="1900" i="1" u="sng" dirty="0" smtClean="0">
                <a:solidFill>
                  <a:srgbClr val="000000"/>
                </a:solidFill>
              </a:rPr>
              <a:t>5</a:t>
            </a:r>
            <a:r>
              <a:rPr lang="en-US" altLang="en-US" sz="1900" dirty="0" smtClean="0">
                <a:solidFill>
                  <a:srgbClr val="000000"/>
                </a:solidFill>
              </a:rPr>
              <a:t> mas for a SNR=20 detection</a:t>
            </a:r>
          </a:p>
          <a:p>
            <a:pPr eaLnBrk="1" hangingPunct="1">
              <a:lnSpc>
                <a:spcPct val="9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altLang="en-US" sz="1900" dirty="0" smtClean="0">
                <a:solidFill>
                  <a:srgbClr val="000000"/>
                </a:solidFill>
              </a:rPr>
              <a:t>There will be subsequent requirements on frequency and span of these measurements but since we’re focused on the coronagraph right now they’re not being defined. </a:t>
            </a:r>
          </a:p>
          <a:p>
            <a:pPr eaLnBrk="1" hangingPunct="1">
              <a:lnSpc>
                <a:spcPct val="90000"/>
              </a:lnSpc>
              <a:spcBef>
                <a:spcPts val="475"/>
              </a:spcBef>
              <a:buFont typeface="Calibri" pitchFamily="34" charset="0"/>
              <a:buAutoNum type="arabicPeriod" startAt="7"/>
              <a:defRPr/>
            </a:pPr>
            <a:r>
              <a:rPr lang="en-US" altLang="en-US" sz="1900" dirty="0" smtClean="0">
                <a:solidFill>
                  <a:srgbClr val="000000"/>
                </a:solidFill>
              </a:rPr>
              <a:t>Threshold: AFTA will be capable of obtaining &lt;1000 nm photometry on self-luminous planets of 5 MJ at an age of 100 </a:t>
            </a:r>
            <a:r>
              <a:rPr lang="en-US" altLang="en-US" sz="1900" dirty="0" err="1" smtClean="0">
                <a:solidFill>
                  <a:srgbClr val="000000"/>
                </a:solidFill>
              </a:rPr>
              <a:t>Myr</a:t>
            </a:r>
            <a:r>
              <a:rPr lang="en-US" altLang="en-US" sz="1900" dirty="0" smtClean="0">
                <a:solidFill>
                  <a:srgbClr val="000000"/>
                </a:solidFill>
              </a:rPr>
              <a:t> around a G type star at 10 pc at 5 AU separation </a:t>
            </a:r>
            <a:r>
              <a:rPr lang="en-US" altLang="en-US" sz="1900" i="1" u="sng" dirty="0" smtClean="0">
                <a:solidFill>
                  <a:srgbClr val="000000"/>
                </a:solidFill>
              </a:rPr>
              <a:t>(or tie to real objects or GPI models?)</a:t>
            </a:r>
          </a:p>
          <a:p>
            <a:pPr eaLnBrk="1" hangingPunct="1">
              <a:lnSpc>
                <a:spcPct val="90000"/>
              </a:lnSpc>
              <a:spcBef>
                <a:spcPts val="475"/>
              </a:spcBef>
              <a:buFont typeface="Calibri" pitchFamily="34" charset="0"/>
              <a:buAutoNum type="arabicPeriod" startAt="7"/>
              <a:defRPr/>
            </a:pPr>
            <a:endParaRPr lang="en-US" alt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75"/>
              </a:spcBef>
              <a:buFont typeface="Arial" pitchFamily="34" charset="0"/>
              <a:buNone/>
              <a:defRPr/>
            </a:pPr>
            <a:endParaRPr lang="en-US" alt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75"/>
              </a:spcBef>
              <a:buFont typeface="Arial" pitchFamily="34" charset="0"/>
              <a:buNone/>
              <a:defRPr/>
            </a:pPr>
            <a:endParaRPr lang="en-US" altLang="en-US" sz="1900" dirty="0" smtClean="0">
              <a:solidFill>
                <a:srgbClr val="000000"/>
              </a:solidFill>
            </a:endParaRPr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800" dirty="0" err="1" smtClean="0"/>
              <a:t>Exolanet</a:t>
            </a:r>
            <a:r>
              <a:rPr lang="en-US" sz="2800" dirty="0" smtClean="0"/>
              <a:t> Science L1 Requirements</a:t>
            </a:r>
          </a:p>
        </p:txBody>
      </p:sp>
    </p:spTree>
    <p:extLst>
      <p:ext uri="{BB962C8B-B14F-4D97-AF65-F5344CB8AC3E}">
        <p14:creationId xmlns:p14="http://schemas.microsoft.com/office/powerpoint/2010/main" val="376182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Coronagraph Science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Exoplanet abundances, clouds, temperatures as functions of orbit, stellar mass, </a:t>
            </a:r>
            <a:r>
              <a:rPr lang="en-US" dirty="0" err="1" smtClean="0"/>
              <a:t>metallicity</a:t>
            </a:r>
            <a:r>
              <a:rPr lang="en-US" dirty="0" smtClean="0"/>
              <a:t>, and planet mass</a:t>
            </a:r>
          </a:p>
          <a:p>
            <a:r>
              <a:rPr lang="en-US" dirty="0" smtClean="0"/>
              <a:t>Example 1: NH</a:t>
            </a:r>
            <a:r>
              <a:rPr lang="en-US" baseline="-25000" dirty="0" smtClean="0"/>
              <a:t>3</a:t>
            </a:r>
            <a:r>
              <a:rPr lang="en-US" dirty="0" smtClean="0"/>
              <a:t> clouds will evaporate and H</a:t>
            </a:r>
            <a:r>
              <a:rPr lang="en-US" baseline="-25000" dirty="0" smtClean="0"/>
              <a:t>2</a:t>
            </a:r>
            <a:r>
              <a:rPr lang="en-US" dirty="0" smtClean="0"/>
              <a:t>O clouds will dominate around 4 AU, and inside that distance H</a:t>
            </a:r>
            <a:r>
              <a:rPr lang="en-US" baseline="-25000" dirty="0" smtClean="0"/>
              <a:t>2</a:t>
            </a:r>
            <a:r>
              <a:rPr lang="en-US" dirty="0" smtClean="0"/>
              <a:t>O band will start to show up, giving the abundance of C and O</a:t>
            </a:r>
          </a:p>
          <a:p>
            <a:r>
              <a:rPr lang="en-US" dirty="0" smtClean="0"/>
              <a:t>Example 2: Inside 1 AU we lose H</a:t>
            </a:r>
            <a:r>
              <a:rPr lang="en-US" baseline="-25000" dirty="0" smtClean="0"/>
              <a:t>2</a:t>
            </a:r>
            <a:r>
              <a:rPr lang="en-US" dirty="0" smtClean="0"/>
              <a:t>O clouds and start to see Na and K absorption, giving abundances of C, O, Na, K, and maybe N, all a “home run” in terms of exoplanet 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0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5601"/>
            <a:ext cx="7786687" cy="547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81" y="152400"/>
            <a:ext cx="64579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6321673"/>
            <a:ext cx="355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NB: Modeling from Dmitry </a:t>
            </a:r>
            <a:r>
              <a:rPr lang="en-US" sz="1400" dirty="0" err="1" smtClean="0"/>
              <a:t>Savransky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553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285"/>
            <a:ext cx="8246880" cy="761840"/>
          </a:xfrm>
          <a:ln/>
        </p:spPr>
        <p:txBody>
          <a:bodyPr tIns="123438">
            <a:norm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smtClean="0"/>
              <a:t>AFTA Giant Planet Survey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0135" y="737700"/>
            <a:ext cx="8827460" cy="6127843"/>
          </a:xfrm>
          <a:ln/>
        </p:spPr>
        <p:txBody>
          <a:bodyPr>
            <a:normAutofit/>
          </a:bodyPr>
          <a:lstStyle/>
          <a:p>
            <a:pPr marL="368645" indent="-273604">
              <a:buSzPct val="45000"/>
              <a:buFont typeface="Wingdings" charset="0"/>
              <a:buChar char=""/>
              <a:tabLst>
                <a:tab pos="368645" algn="l"/>
                <a:tab pos="470887" algn="l"/>
                <a:tab pos="885614" algn="l"/>
                <a:tab pos="1300340" algn="l"/>
                <a:tab pos="1715066" algn="l"/>
                <a:tab pos="2129792" algn="l"/>
                <a:tab pos="2544518" algn="l"/>
                <a:tab pos="2959244" algn="l"/>
                <a:tab pos="3373970" algn="l"/>
                <a:tab pos="3788696" algn="l"/>
                <a:tab pos="4203422" algn="l"/>
                <a:tab pos="4618149" algn="l"/>
                <a:tab pos="5032875" algn="l"/>
                <a:tab pos="5447601" algn="l"/>
                <a:tab pos="5862327" algn="l"/>
                <a:tab pos="6277053" algn="l"/>
                <a:tab pos="6691779" algn="l"/>
                <a:tab pos="7106505" algn="l"/>
                <a:tab pos="7521231" algn="l"/>
                <a:tab pos="7935958" algn="l"/>
                <a:tab pos="8350684" algn="l"/>
                <a:tab pos="8536446" algn="l"/>
              </a:tabLst>
            </a:pPr>
            <a:r>
              <a:rPr lang="en-US" sz="2800" dirty="0" smtClean="0"/>
              <a:t>About 150 stars can be searched for mature </a:t>
            </a:r>
            <a:r>
              <a:rPr lang="en-US" sz="2800" dirty="0"/>
              <a:t>giant planets in reflected visible </a:t>
            </a:r>
            <a:r>
              <a:rPr lang="en-US" sz="2800" dirty="0" smtClean="0"/>
              <a:t>light over 1 year</a:t>
            </a:r>
          </a:p>
          <a:p>
            <a:pPr marL="768695" lvl="1" indent="-273604">
              <a:buSzPct val="45000"/>
              <a:buFont typeface="Wingdings" charset="0"/>
              <a:buChar char=""/>
              <a:tabLst>
                <a:tab pos="368645" algn="l"/>
                <a:tab pos="470887" algn="l"/>
                <a:tab pos="885614" algn="l"/>
                <a:tab pos="1300340" algn="l"/>
                <a:tab pos="1715066" algn="l"/>
                <a:tab pos="2129792" algn="l"/>
                <a:tab pos="2544518" algn="l"/>
                <a:tab pos="2959244" algn="l"/>
                <a:tab pos="3373970" algn="l"/>
                <a:tab pos="3788696" algn="l"/>
                <a:tab pos="4203422" algn="l"/>
                <a:tab pos="4618149" algn="l"/>
                <a:tab pos="5032875" algn="l"/>
                <a:tab pos="5447601" algn="l"/>
                <a:tab pos="5862327" algn="l"/>
                <a:tab pos="6277053" algn="l"/>
                <a:tab pos="6691779" algn="l"/>
                <a:tab pos="7106505" algn="l"/>
                <a:tab pos="7521231" algn="l"/>
                <a:tab pos="7935958" algn="l"/>
                <a:tab pos="8350684" algn="l"/>
                <a:tab pos="8536446" algn="l"/>
              </a:tabLst>
            </a:pPr>
            <a:r>
              <a:rPr lang="en-US" sz="2400" dirty="0" smtClean="0"/>
              <a:t>Includes time for spectroscopic characterization</a:t>
            </a:r>
          </a:p>
          <a:p>
            <a:pPr marL="768695" lvl="1" indent="-273604">
              <a:buSzPct val="45000"/>
              <a:buFont typeface="Wingdings" charset="0"/>
              <a:buChar char=""/>
              <a:tabLst>
                <a:tab pos="368645" algn="l"/>
                <a:tab pos="470887" algn="l"/>
                <a:tab pos="885614" algn="l"/>
                <a:tab pos="1300340" algn="l"/>
                <a:tab pos="1715066" algn="l"/>
                <a:tab pos="2129792" algn="l"/>
                <a:tab pos="2544518" algn="l"/>
                <a:tab pos="2959244" algn="l"/>
                <a:tab pos="3373970" algn="l"/>
                <a:tab pos="3788696" algn="l"/>
                <a:tab pos="4203422" algn="l"/>
                <a:tab pos="4618149" algn="l"/>
                <a:tab pos="5032875" algn="l"/>
                <a:tab pos="5447601" algn="l"/>
                <a:tab pos="5862327" algn="l"/>
                <a:tab pos="6277053" algn="l"/>
                <a:tab pos="6691779" algn="l"/>
                <a:tab pos="7106505" algn="l"/>
                <a:tab pos="7521231" algn="l"/>
                <a:tab pos="7935958" algn="l"/>
                <a:tab pos="8350684" algn="l"/>
                <a:tab pos="8536446" algn="l"/>
              </a:tabLst>
            </a:pPr>
            <a:r>
              <a:rPr lang="en-US" sz="2400" dirty="0" smtClean="0"/>
              <a:t>Limited sensitivity overlap </a:t>
            </a:r>
            <a:r>
              <a:rPr lang="en-US" sz="2400" dirty="0"/>
              <a:t>with ground </a:t>
            </a:r>
            <a:r>
              <a:rPr lang="en-US" sz="2400" dirty="0" err="1"/>
              <a:t>nIR</a:t>
            </a:r>
            <a:r>
              <a:rPr lang="en-US" sz="2400" dirty="0"/>
              <a:t> AO imaging </a:t>
            </a:r>
            <a:r>
              <a:rPr lang="en-US" sz="2400" dirty="0" smtClean="0"/>
              <a:t>surveys</a:t>
            </a:r>
          </a:p>
          <a:p>
            <a:pPr marL="1168745" lvl="2" indent="-273604">
              <a:buSzPct val="45000"/>
              <a:buFont typeface="Wingdings" charset="0"/>
              <a:buChar char=""/>
              <a:tabLst>
                <a:tab pos="368645" algn="l"/>
                <a:tab pos="470887" algn="l"/>
                <a:tab pos="885614" algn="l"/>
                <a:tab pos="1300340" algn="l"/>
                <a:tab pos="1715066" algn="l"/>
                <a:tab pos="2129792" algn="l"/>
                <a:tab pos="2544518" algn="l"/>
                <a:tab pos="2959244" algn="l"/>
                <a:tab pos="3373970" algn="l"/>
                <a:tab pos="3788696" algn="l"/>
                <a:tab pos="4203422" algn="l"/>
                <a:tab pos="4618149" algn="l"/>
                <a:tab pos="5032875" algn="l"/>
                <a:tab pos="5447601" algn="l"/>
                <a:tab pos="5862327" algn="l"/>
                <a:tab pos="6277053" algn="l"/>
                <a:tab pos="6691779" algn="l"/>
                <a:tab pos="7106505" algn="l"/>
                <a:tab pos="7521231" algn="l"/>
                <a:tab pos="7935958" algn="l"/>
                <a:tab pos="8350684" algn="l"/>
                <a:tab pos="8536446" algn="l"/>
              </a:tabLst>
            </a:pPr>
            <a:r>
              <a:rPr lang="en-US" sz="2000" dirty="0" smtClean="0"/>
              <a:t>Worthwhile to see if AFTA can detect some young planets (perhaps HR 8799 ones at red wavelengths)</a:t>
            </a:r>
          </a:p>
          <a:p>
            <a:pPr marL="368645" indent="-273604">
              <a:buSzPct val="45000"/>
              <a:buFont typeface="Wingdings" charset="0"/>
              <a:buChar char=""/>
              <a:tabLst>
                <a:tab pos="368645" algn="l"/>
                <a:tab pos="470887" algn="l"/>
                <a:tab pos="885614" algn="l"/>
                <a:tab pos="1300340" algn="l"/>
                <a:tab pos="1715066" algn="l"/>
                <a:tab pos="2129792" algn="l"/>
                <a:tab pos="2544518" algn="l"/>
                <a:tab pos="2959244" algn="l"/>
                <a:tab pos="3373970" algn="l"/>
                <a:tab pos="3788696" algn="l"/>
                <a:tab pos="4203422" algn="l"/>
                <a:tab pos="4618149" algn="l"/>
                <a:tab pos="5032875" algn="l"/>
                <a:tab pos="5447601" algn="l"/>
                <a:tab pos="5862327" algn="l"/>
                <a:tab pos="6277053" algn="l"/>
                <a:tab pos="6691779" algn="l"/>
                <a:tab pos="7106505" algn="l"/>
                <a:tab pos="7521231" algn="l"/>
                <a:tab pos="7935958" algn="l"/>
                <a:tab pos="8350684" algn="l"/>
                <a:tab pos="8536446" algn="l"/>
              </a:tabLst>
            </a:pPr>
            <a:r>
              <a:rPr lang="en-US" sz="2800" dirty="0" smtClean="0"/>
              <a:t>Similar planet population sampled by RV (and somewhat by </a:t>
            </a:r>
            <a:r>
              <a:rPr lang="en-US" sz="2800" dirty="0" err="1" smtClean="0"/>
              <a:t>microlensing</a:t>
            </a:r>
            <a:r>
              <a:rPr lang="en-US" sz="2800" dirty="0" smtClean="0"/>
              <a:t>)</a:t>
            </a:r>
          </a:p>
          <a:p>
            <a:pPr marL="1168745" lvl="2" indent="-273604">
              <a:buSzPct val="45000"/>
              <a:buFont typeface="Wingdings" charset="0"/>
              <a:buChar char=""/>
              <a:tabLst>
                <a:tab pos="368645" algn="l"/>
                <a:tab pos="470887" algn="l"/>
                <a:tab pos="885614" algn="l"/>
                <a:tab pos="1300340" algn="l"/>
                <a:tab pos="1715066" algn="l"/>
                <a:tab pos="2129792" algn="l"/>
                <a:tab pos="2544518" algn="l"/>
                <a:tab pos="2959244" algn="l"/>
                <a:tab pos="3373970" algn="l"/>
                <a:tab pos="3788696" algn="l"/>
                <a:tab pos="4203422" algn="l"/>
                <a:tab pos="4618149" algn="l"/>
                <a:tab pos="5032875" algn="l"/>
                <a:tab pos="5447601" algn="l"/>
                <a:tab pos="5862327" algn="l"/>
                <a:tab pos="6277053" algn="l"/>
                <a:tab pos="6691779" algn="l"/>
                <a:tab pos="7106505" algn="l"/>
                <a:tab pos="7521231" algn="l"/>
                <a:tab pos="7935958" algn="l"/>
                <a:tab pos="8350684" algn="l"/>
                <a:tab pos="8536446" algn="l"/>
              </a:tabLst>
            </a:pPr>
            <a:r>
              <a:rPr lang="en-US" sz="2000" i="1" dirty="0" smtClean="0"/>
              <a:t>Observing RV planets is important and unique: masses constrain atmospheric possibilities</a:t>
            </a:r>
          </a:p>
          <a:p>
            <a:pPr marL="1168745" lvl="2" indent="-273604">
              <a:buSzPct val="45000"/>
              <a:buFont typeface="Wingdings" charset="0"/>
              <a:buChar char=""/>
              <a:tabLst>
                <a:tab pos="368645" algn="l"/>
                <a:tab pos="470887" algn="l"/>
                <a:tab pos="885614" algn="l"/>
                <a:tab pos="1300340" algn="l"/>
                <a:tab pos="1715066" algn="l"/>
                <a:tab pos="2129792" algn="l"/>
                <a:tab pos="2544518" algn="l"/>
                <a:tab pos="2959244" algn="l"/>
                <a:tab pos="3373970" algn="l"/>
                <a:tab pos="3788696" algn="l"/>
                <a:tab pos="4203422" algn="l"/>
                <a:tab pos="4618149" algn="l"/>
                <a:tab pos="5032875" algn="l"/>
                <a:tab pos="5447601" algn="l"/>
                <a:tab pos="5862327" algn="l"/>
                <a:tab pos="6277053" algn="l"/>
                <a:tab pos="6691779" algn="l"/>
                <a:tab pos="7106505" algn="l"/>
                <a:tab pos="7521231" algn="l"/>
                <a:tab pos="7935958" algn="l"/>
                <a:tab pos="8350684" algn="l"/>
                <a:tab pos="8536446" algn="l"/>
              </a:tabLst>
            </a:pPr>
            <a:r>
              <a:rPr lang="en-US" sz="2000" dirty="0" smtClean="0"/>
              <a:t>Significant object samples allow statistical comparisons of properties</a:t>
            </a:r>
          </a:p>
          <a:p>
            <a:pPr marL="368645" indent="-273604">
              <a:buSzPct val="45000"/>
              <a:buFont typeface="Wingdings" charset="0"/>
              <a:buChar char=""/>
              <a:tabLst>
                <a:tab pos="368645" algn="l"/>
                <a:tab pos="470887" algn="l"/>
                <a:tab pos="885614" algn="l"/>
                <a:tab pos="1300340" algn="l"/>
                <a:tab pos="1715066" algn="l"/>
                <a:tab pos="2129792" algn="l"/>
                <a:tab pos="2544518" algn="l"/>
                <a:tab pos="2959244" algn="l"/>
                <a:tab pos="3373970" algn="l"/>
                <a:tab pos="3788696" algn="l"/>
                <a:tab pos="4203422" algn="l"/>
                <a:tab pos="4618149" algn="l"/>
                <a:tab pos="5032875" algn="l"/>
                <a:tab pos="5447601" algn="l"/>
                <a:tab pos="5862327" algn="l"/>
                <a:tab pos="6277053" algn="l"/>
                <a:tab pos="6691779" algn="l"/>
                <a:tab pos="7106505" algn="l"/>
                <a:tab pos="7521231" algn="l"/>
                <a:tab pos="7935958" algn="l"/>
                <a:tab pos="8350684" algn="l"/>
                <a:tab pos="8536446" algn="l"/>
              </a:tabLst>
            </a:pPr>
            <a:r>
              <a:rPr lang="en-US" sz="2800" dirty="0" smtClean="0"/>
              <a:t>Some overlap with JWST for 10^8-9 </a:t>
            </a:r>
            <a:r>
              <a:rPr lang="en-US" sz="2800" dirty="0" err="1" smtClean="0"/>
              <a:t>yr</a:t>
            </a:r>
            <a:r>
              <a:rPr lang="en-US" sz="2800" dirty="0" smtClean="0"/>
              <a:t> gas giant planets</a:t>
            </a:r>
          </a:p>
          <a:p>
            <a:pPr marL="768695" lvl="1" indent="-273604">
              <a:buSzPct val="45000"/>
              <a:buFont typeface="Wingdings" charset="0"/>
              <a:buChar char=""/>
              <a:tabLst>
                <a:tab pos="368645" algn="l"/>
                <a:tab pos="470887" algn="l"/>
                <a:tab pos="885614" algn="l"/>
                <a:tab pos="1300340" algn="l"/>
                <a:tab pos="1715066" algn="l"/>
                <a:tab pos="2129792" algn="l"/>
                <a:tab pos="2544518" algn="l"/>
                <a:tab pos="2959244" algn="l"/>
                <a:tab pos="3373970" algn="l"/>
                <a:tab pos="3788696" algn="l"/>
                <a:tab pos="4203422" algn="l"/>
                <a:tab pos="4618149" algn="l"/>
                <a:tab pos="5032875" algn="l"/>
                <a:tab pos="5447601" algn="l"/>
                <a:tab pos="5862327" algn="l"/>
                <a:tab pos="6277053" algn="l"/>
                <a:tab pos="6691779" algn="l"/>
                <a:tab pos="7106505" algn="l"/>
                <a:tab pos="7521231" algn="l"/>
                <a:tab pos="7935958" algn="l"/>
                <a:tab pos="8350684" algn="l"/>
                <a:tab pos="8536446" algn="l"/>
              </a:tabLst>
            </a:pPr>
            <a:r>
              <a:rPr lang="en-US" sz="2400" dirty="0" smtClean="0"/>
              <a:t>AFTA has much smaller inner working angle</a:t>
            </a:r>
          </a:p>
          <a:p>
            <a:pPr marL="1168745" lvl="2" indent="-273604">
              <a:buSzPct val="45000"/>
              <a:buFont typeface="Wingdings" charset="0"/>
              <a:buChar char=""/>
              <a:tabLst>
                <a:tab pos="368645" algn="l"/>
                <a:tab pos="470887" algn="l"/>
                <a:tab pos="885614" algn="l"/>
                <a:tab pos="1300340" algn="l"/>
                <a:tab pos="1715066" algn="l"/>
                <a:tab pos="2129792" algn="l"/>
                <a:tab pos="2544518" algn="l"/>
                <a:tab pos="2959244" algn="l"/>
                <a:tab pos="3373970" algn="l"/>
                <a:tab pos="3788696" algn="l"/>
                <a:tab pos="4203422" algn="l"/>
                <a:tab pos="4618149" algn="l"/>
                <a:tab pos="5032875" algn="l"/>
                <a:tab pos="5447601" algn="l"/>
                <a:tab pos="5862327" algn="l"/>
                <a:tab pos="6277053" algn="l"/>
                <a:tab pos="6691779" algn="l"/>
                <a:tab pos="7106505" algn="l"/>
                <a:tab pos="7521231" algn="l"/>
                <a:tab pos="7935958" algn="l"/>
                <a:tab pos="8350684" algn="l"/>
                <a:tab pos="8536446" algn="l"/>
              </a:tabLst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928-EAC1-6145-BF75-3D5A899E75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592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3"/>
            <a:ext cx="8246880" cy="681846"/>
          </a:xfrm>
          <a:ln/>
        </p:spPr>
        <p:txBody>
          <a:bodyPr tIns="123438">
            <a:norm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/>
              <a:t>Giant Planet Spectra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35520" y="830968"/>
            <a:ext cx="2404800" cy="5908940"/>
          </a:xfrm>
          <a:ln/>
        </p:spPr>
        <p:txBody>
          <a:bodyPr/>
          <a:lstStyle/>
          <a:p>
            <a:pPr indent="-299524">
              <a:buNone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r>
              <a:rPr lang="en-US" sz="1800" dirty="0">
                <a:latin typeface="TimesNewRomanPSMT" charset="0"/>
                <a:cs typeface="TimesNewRomanPSMT" charset="0"/>
              </a:rPr>
              <a:t>• Geometric albedo spectra (</a:t>
            </a:r>
            <a:r>
              <a:rPr lang="en-US" sz="1800" dirty="0" err="1">
                <a:latin typeface="TimesNewRomanPSMT" charset="0"/>
                <a:cs typeface="TimesNewRomanPSMT" charset="0"/>
              </a:rPr>
              <a:t>Karkoschka</a:t>
            </a:r>
            <a:r>
              <a:rPr lang="en-US" sz="1800" dirty="0">
                <a:latin typeface="TimesNewRomanPSMT" charset="0"/>
                <a:cs typeface="TimesNewRomanPSMT" charset="0"/>
              </a:rPr>
              <a:t> 1994) for the solar system giant planets. </a:t>
            </a:r>
          </a:p>
          <a:p>
            <a:pPr indent="-299524">
              <a:buNone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r>
              <a:rPr lang="en-US" sz="1800" dirty="0">
                <a:latin typeface="TimesNewRomanPSMT" charset="0"/>
                <a:cs typeface="TimesNewRomanPSMT" charset="0"/>
              </a:rPr>
              <a:t>• All four planets are darker at all wavelengths than perfect Rayleigh or Lambert scattering spheres.</a:t>
            </a:r>
          </a:p>
          <a:p>
            <a:pPr indent="-299524">
              <a:buNone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r>
              <a:rPr lang="en-US" sz="1800" dirty="0">
                <a:latin typeface="TimesNewRomanPSMT" charset="0"/>
                <a:cs typeface="TimesNewRomanPSMT" charset="0"/>
              </a:rPr>
              <a:t>• Jupiter contrast relative to Sun is 1E-9. This gets better in the mid-IR where thermal emission is up and the star is falling off (JWST imaging sweet spot)</a:t>
            </a:r>
          </a:p>
          <a:p>
            <a:pPr indent="-299524">
              <a:buNone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endParaRPr lang="en-US" sz="1800" dirty="0">
              <a:latin typeface="TimesNewRomanPSMT" charset="0"/>
              <a:cs typeface="TimesNewRomanPSMT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" y="799285"/>
            <a:ext cx="6710400" cy="542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482787" y="6228176"/>
            <a:ext cx="3587040" cy="25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/>
              <a:t>Courtesy of M. Marley &amp; PECO study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928-EAC1-6145-BF75-3D5A899E75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818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36" y="144127"/>
            <a:ext cx="8412264" cy="720592"/>
          </a:xfrm>
        </p:spPr>
        <p:txBody>
          <a:bodyPr>
            <a:normAutofit/>
          </a:bodyPr>
          <a:lstStyle/>
          <a:p>
            <a:r>
              <a:rPr lang="en-US" dirty="0" smtClean="0"/>
              <a:t>Giant spectra: molecules, clouds, hazes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928-EAC1-6145-BF75-3D5A899E759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61841" y="1071880"/>
            <a:ext cx="3322874" cy="5603998"/>
            <a:chOff x="261841" y="1071880"/>
            <a:chExt cx="3322874" cy="560399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841" y="1071880"/>
              <a:ext cx="3322874" cy="270220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536" y="3889064"/>
              <a:ext cx="3310179" cy="278681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57200" y="2472513"/>
              <a:ext cx="1294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Clouds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" y="5987018"/>
              <a:ext cx="1251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 Clouds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45919" y="1794027"/>
            <a:ext cx="5155608" cy="4051768"/>
            <a:chOff x="4395253" y="1794027"/>
            <a:chExt cx="4372091" cy="365387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0733" y="1794027"/>
              <a:ext cx="3572337" cy="365387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395253" y="2630158"/>
              <a:ext cx="1202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continuum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69028" y="3477618"/>
              <a:ext cx="59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H2O</a:t>
              </a:r>
              <a:endParaRPr lang="en-US" dirty="0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3656699" y="1794027"/>
            <a:ext cx="2071530" cy="1241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656699" y="3593948"/>
            <a:ext cx="1990470" cy="1853954"/>
          </a:xfrm>
          <a:prstGeom prst="straightConnector1">
            <a:avLst/>
          </a:prstGeom>
          <a:ln>
            <a:solidFill>
              <a:srgbClr val="2227F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87829" y="5987018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Adapted from M. Marley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61568" y="1873536"/>
            <a:ext cx="64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model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8160849" y="2043950"/>
            <a:ext cx="524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obsv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20407" y="4488544"/>
            <a:ext cx="1152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 but not in model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450071" y="963791"/>
            <a:ext cx="1113708" cy="1508722"/>
            <a:chOff x="1450071" y="963791"/>
            <a:chExt cx="1113708" cy="150872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450071" y="963791"/>
              <a:ext cx="522386" cy="1508722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990468" y="963791"/>
              <a:ext cx="573311" cy="1508722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540982" y="3774088"/>
            <a:ext cx="1113708" cy="2212929"/>
            <a:chOff x="1423050" y="963791"/>
            <a:chExt cx="1113708" cy="1508722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1423050" y="963791"/>
              <a:ext cx="522386" cy="1508722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963447" y="963791"/>
              <a:ext cx="573311" cy="1508722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784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167"/>
          </a:xfrm>
        </p:spPr>
        <p:txBody>
          <a:bodyPr>
            <a:normAutofit/>
          </a:bodyPr>
          <a:lstStyle/>
          <a:p>
            <a:r>
              <a:rPr lang="en-US" dirty="0" smtClean="0"/>
              <a:t>Giant planet spectra: more than CH4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91" y="981806"/>
            <a:ext cx="8525843" cy="5374544"/>
          </a:xfrm>
        </p:spPr>
        <p:txBody>
          <a:bodyPr>
            <a:normAutofit fontScale="92500" lnSpcReduction="10000"/>
          </a:bodyPr>
          <a:lstStyle/>
          <a:p>
            <a:pPr marL="368645" indent="-273604">
              <a:buSzPct val="45000"/>
              <a:buFont typeface="Wingdings" charset="0"/>
              <a:buChar char=""/>
              <a:tabLst>
                <a:tab pos="368645" algn="l"/>
                <a:tab pos="470887" algn="l"/>
                <a:tab pos="885614" algn="l"/>
                <a:tab pos="1300340" algn="l"/>
                <a:tab pos="1715066" algn="l"/>
                <a:tab pos="2129792" algn="l"/>
                <a:tab pos="2544518" algn="l"/>
                <a:tab pos="2959244" algn="l"/>
                <a:tab pos="3373970" algn="l"/>
                <a:tab pos="3788696" algn="l"/>
                <a:tab pos="4203422" algn="l"/>
                <a:tab pos="4618149" algn="l"/>
                <a:tab pos="5032875" algn="l"/>
                <a:tab pos="5447601" algn="l"/>
                <a:tab pos="5862327" algn="l"/>
                <a:tab pos="6277053" algn="l"/>
                <a:tab pos="6691779" algn="l"/>
                <a:tab pos="7106505" algn="l"/>
                <a:tab pos="7521231" algn="l"/>
                <a:tab pos="7935958" algn="l"/>
                <a:tab pos="8350684" algn="l"/>
                <a:tab pos="8536446" algn="l"/>
              </a:tabLst>
            </a:pPr>
            <a:r>
              <a:rPr lang="en-US" sz="2800" dirty="0" smtClean="0"/>
              <a:t>Atmospheric composition, abundances, and temperatures can be retrieved from spectra</a:t>
            </a:r>
          </a:p>
          <a:p>
            <a:pPr marL="1334900" lvl="1" indent="-505448">
              <a:buSzPct val="45000"/>
              <a:buFont typeface="Wingdings" charset="0"/>
              <a:buChar char=""/>
              <a:tabLst>
                <a:tab pos="368645" algn="l"/>
                <a:tab pos="470887" algn="l"/>
                <a:tab pos="885614" algn="l"/>
                <a:tab pos="1300340" algn="l"/>
                <a:tab pos="1715066" algn="l"/>
                <a:tab pos="2129792" algn="l"/>
                <a:tab pos="2544518" algn="l"/>
                <a:tab pos="2959244" algn="l"/>
                <a:tab pos="3373970" algn="l"/>
                <a:tab pos="3788696" algn="l"/>
                <a:tab pos="4203422" algn="l"/>
                <a:tab pos="4618149" algn="l"/>
                <a:tab pos="5032875" algn="l"/>
                <a:tab pos="5447601" algn="l"/>
                <a:tab pos="5862327" algn="l"/>
                <a:tab pos="6277053" algn="l"/>
                <a:tab pos="6691779" algn="l"/>
                <a:tab pos="7106505" algn="l"/>
                <a:tab pos="7521231" algn="l"/>
                <a:tab pos="7935958" algn="l"/>
                <a:tab pos="8350684" algn="l"/>
                <a:tab pos="8536446" algn="l"/>
              </a:tabLst>
            </a:pPr>
            <a:r>
              <a:rPr lang="en-US" sz="2400" dirty="0" smtClean="0"/>
              <a:t>R </a:t>
            </a:r>
            <a:r>
              <a:rPr lang="en-US" sz="2400" dirty="0"/>
              <a:t>~ </a:t>
            </a:r>
            <a:r>
              <a:rPr lang="en-US" sz="2400" dirty="0" smtClean="0"/>
              <a:t>50 </a:t>
            </a:r>
            <a:r>
              <a:rPr lang="en-US" sz="2400" dirty="0"/>
              <a:t>visible spectroscopy </a:t>
            </a:r>
            <a:r>
              <a:rPr lang="en-US" sz="2400" dirty="0" smtClean="0"/>
              <a:t>over 0.4 – 1 </a:t>
            </a:r>
            <a:r>
              <a:rPr lang="en-US" sz="2400" dirty="0" err="1" smtClean="0">
                <a:cs typeface="Arial" charset="0"/>
              </a:rPr>
              <a:t>μm</a:t>
            </a:r>
            <a:endParaRPr lang="en-US" sz="2400" dirty="0" smtClean="0">
              <a:cs typeface="Arial" charset="0"/>
            </a:endParaRPr>
          </a:p>
          <a:p>
            <a:pPr marL="1334900" lvl="1" indent="-505448">
              <a:buSzPct val="45000"/>
              <a:buFont typeface="Wingdings" charset="0"/>
              <a:buChar char=""/>
              <a:tabLst>
                <a:tab pos="368645" algn="l"/>
                <a:tab pos="470887" algn="l"/>
                <a:tab pos="885614" algn="l"/>
                <a:tab pos="1300340" algn="l"/>
                <a:tab pos="1715066" algn="l"/>
                <a:tab pos="2129792" algn="l"/>
                <a:tab pos="2544518" algn="l"/>
                <a:tab pos="2959244" algn="l"/>
                <a:tab pos="3373970" algn="l"/>
                <a:tab pos="3788696" algn="l"/>
                <a:tab pos="4203422" algn="l"/>
                <a:tab pos="4618149" algn="l"/>
                <a:tab pos="5032875" algn="l"/>
                <a:tab pos="5447601" algn="l"/>
                <a:tab pos="5862327" algn="l"/>
                <a:tab pos="6277053" algn="l"/>
                <a:tab pos="6691779" algn="l"/>
                <a:tab pos="7106505" algn="l"/>
                <a:tab pos="7521231" algn="l"/>
                <a:tab pos="7935958" algn="l"/>
                <a:tab pos="8350684" algn="l"/>
                <a:tab pos="8536446" algn="l"/>
              </a:tabLst>
            </a:pPr>
            <a:r>
              <a:rPr lang="en-US" sz="2400" dirty="0" smtClean="0">
                <a:cs typeface="Arial" charset="0"/>
              </a:rPr>
              <a:t>RV masses add further constraints</a:t>
            </a:r>
            <a:endParaRPr lang="en-US" sz="2400" dirty="0"/>
          </a:p>
          <a:p>
            <a:pPr marL="1334900" lvl="1" indent="-505448">
              <a:buSzPct val="45000"/>
              <a:buFont typeface="Wingdings" charset="0"/>
              <a:buChar char=""/>
              <a:tabLst>
                <a:tab pos="368645" algn="l"/>
                <a:tab pos="470887" algn="l"/>
                <a:tab pos="885614" algn="l"/>
                <a:tab pos="1300340" algn="l"/>
                <a:tab pos="1715066" algn="l"/>
                <a:tab pos="2129792" algn="l"/>
                <a:tab pos="2544518" algn="l"/>
                <a:tab pos="2959244" algn="l"/>
                <a:tab pos="3373970" algn="l"/>
                <a:tab pos="3788696" algn="l"/>
                <a:tab pos="4203422" algn="l"/>
                <a:tab pos="4618149" algn="l"/>
                <a:tab pos="5032875" algn="l"/>
                <a:tab pos="5447601" algn="l"/>
                <a:tab pos="5862327" algn="l"/>
                <a:tab pos="6277053" algn="l"/>
                <a:tab pos="6691779" algn="l"/>
                <a:tab pos="7106505" algn="l"/>
                <a:tab pos="7521231" algn="l"/>
                <a:tab pos="7935958" algn="l"/>
                <a:tab pos="8350684" algn="l"/>
                <a:tab pos="8536446" algn="l"/>
              </a:tabLst>
            </a:pPr>
            <a:r>
              <a:rPr lang="en-US" sz="2400" dirty="0" smtClean="0"/>
              <a:t>Constrain formation scenarios:</a:t>
            </a:r>
          </a:p>
          <a:p>
            <a:pPr marL="1734950" lvl="2" indent="-505448">
              <a:buSzPct val="45000"/>
              <a:buFont typeface="Wingdings" charset="0"/>
              <a:buChar char=""/>
              <a:tabLst>
                <a:tab pos="368645" algn="l"/>
                <a:tab pos="470887" algn="l"/>
                <a:tab pos="885614" algn="l"/>
                <a:tab pos="1300340" algn="l"/>
                <a:tab pos="1715066" algn="l"/>
                <a:tab pos="2129792" algn="l"/>
                <a:tab pos="2544518" algn="l"/>
                <a:tab pos="2959244" algn="l"/>
                <a:tab pos="3373970" algn="l"/>
                <a:tab pos="3788696" algn="l"/>
                <a:tab pos="4203422" algn="l"/>
                <a:tab pos="4618149" algn="l"/>
                <a:tab pos="5032875" algn="l"/>
                <a:tab pos="5447601" algn="l"/>
                <a:tab pos="5862327" algn="l"/>
                <a:tab pos="6277053" algn="l"/>
                <a:tab pos="6691779" algn="l"/>
                <a:tab pos="7106505" algn="l"/>
                <a:tab pos="7521231" algn="l"/>
                <a:tab pos="7935958" algn="l"/>
                <a:tab pos="8350684" algn="l"/>
                <a:tab pos="8536446" algn="l"/>
              </a:tabLst>
            </a:pPr>
            <a:r>
              <a:rPr lang="en-US" sz="2000" dirty="0" smtClean="0"/>
              <a:t>Abundances give </a:t>
            </a:r>
            <a:r>
              <a:rPr lang="en-US" sz="2000" dirty="0" err="1" smtClean="0"/>
              <a:t>cluse</a:t>
            </a:r>
            <a:r>
              <a:rPr lang="en-US" sz="2000" dirty="0" smtClean="0"/>
              <a:t> to accretion</a:t>
            </a:r>
            <a:endParaRPr lang="en-US" sz="2000" dirty="0"/>
          </a:p>
          <a:p>
            <a:pPr marL="1734950" lvl="2" indent="-505448">
              <a:buSzPct val="45000"/>
              <a:buFont typeface="Wingdings" charset="0"/>
              <a:buChar char=""/>
              <a:tabLst>
                <a:tab pos="368645" algn="l"/>
                <a:tab pos="470887" algn="l"/>
                <a:tab pos="885614" algn="l"/>
                <a:tab pos="1300340" algn="l"/>
                <a:tab pos="1715066" algn="l"/>
                <a:tab pos="2129792" algn="l"/>
                <a:tab pos="2544518" algn="l"/>
                <a:tab pos="2959244" algn="l"/>
                <a:tab pos="3373970" algn="l"/>
                <a:tab pos="3788696" algn="l"/>
                <a:tab pos="4203422" algn="l"/>
                <a:tab pos="4618149" algn="l"/>
                <a:tab pos="5032875" algn="l"/>
                <a:tab pos="5447601" algn="l"/>
                <a:tab pos="5862327" algn="l"/>
                <a:tab pos="6277053" algn="l"/>
                <a:tab pos="6691779" algn="l"/>
                <a:tab pos="7106505" algn="l"/>
                <a:tab pos="7521231" algn="l"/>
                <a:tab pos="7935958" algn="l"/>
                <a:tab pos="8350684" algn="l"/>
                <a:tab pos="8536446" algn="l"/>
              </a:tabLst>
            </a:pPr>
            <a:r>
              <a:rPr lang="en-US" sz="2000" dirty="0"/>
              <a:t>S</a:t>
            </a:r>
            <a:r>
              <a:rPr lang="en-US" sz="2000" dirty="0" smtClean="0"/>
              <a:t>ample planets within and beyond snow line</a:t>
            </a:r>
            <a:endParaRPr lang="en-US" sz="2000" dirty="0"/>
          </a:p>
          <a:p>
            <a:pPr marL="368645" indent="-273604">
              <a:buSzPct val="45000"/>
              <a:buFont typeface="Wingdings" charset="0"/>
              <a:buChar char=""/>
              <a:tabLst>
                <a:tab pos="368645" algn="l"/>
                <a:tab pos="470887" algn="l"/>
                <a:tab pos="885614" algn="l"/>
                <a:tab pos="1300340" algn="l"/>
                <a:tab pos="1715066" algn="l"/>
                <a:tab pos="2129792" algn="l"/>
                <a:tab pos="2544518" algn="l"/>
                <a:tab pos="2959244" algn="l"/>
                <a:tab pos="3373970" algn="l"/>
                <a:tab pos="3788696" algn="l"/>
                <a:tab pos="4203422" algn="l"/>
                <a:tab pos="4618149" algn="l"/>
                <a:tab pos="5032875" algn="l"/>
                <a:tab pos="5447601" algn="l"/>
                <a:tab pos="5862327" algn="l"/>
                <a:tab pos="6277053" algn="l"/>
                <a:tab pos="6691779" algn="l"/>
                <a:tab pos="7106505" algn="l"/>
                <a:tab pos="7521231" algn="l"/>
                <a:tab pos="7935958" algn="l"/>
                <a:tab pos="8350684" algn="l"/>
                <a:tab pos="8536446" algn="l"/>
              </a:tabLst>
            </a:pPr>
            <a:r>
              <a:rPr lang="en-US" sz="2800" dirty="0" smtClean="0"/>
              <a:t>Study Brightness </a:t>
            </a:r>
            <a:r>
              <a:rPr lang="en-US" sz="2800" dirty="0"/>
              <a:t>changes with orbital </a:t>
            </a:r>
            <a:r>
              <a:rPr lang="en-US" sz="2800" dirty="0" smtClean="0"/>
              <a:t>phase</a:t>
            </a:r>
          </a:p>
          <a:p>
            <a:pPr marL="768695" lvl="1" indent="-273604">
              <a:buSzPct val="45000"/>
              <a:buFont typeface="Wingdings" charset="0"/>
              <a:buChar char=""/>
              <a:tabLst>
                <a:tab pos="368645" algn="l"/>
                <a:tab pos="470887" algn="l"/>
                <a:tab pos="885614" algn="l"/>
                <a:tab pos="1300340" algn="l"/>
                <a:tab pos="1715066" algn="l"/>
                <a:tab pos="2129792" algn="l"/>
                <a:tab pos="2544518" algn="l"/>
                <a:tab pos="2959244" algn="l"/>
                <a:tab pos="3373970" algn="l"/>
                <a:tab pos="3788696" algn="l"/>
                <a:tab pos="4203422" algn="l"/>
                <a:tab pos="4618149" algn="l"/>
                <a:tab pos="5032875" algn="l"/>
                <a:tab pos="5447601" algn="l"/>
                <a:tab pos="5862327" algn="l"/>
                <a:tab pos="6277053" algn="l"/>
                <a:tab pos="6691779" algn="l"/>
                <a:tab pos="7106505" algn="l"/>
                <a:tab pos="7521231" algn="l"/>
                <a:tab pos="7935958" algn="l"/>
                <a:tab pos="8350684" algn="l"/>
                <a:tab pos="8536446" algn="l"/>
              </a:tabLst>
            </a:pPr>
            <a:r>
              <a:rPr lang="en-US" sz="2400" dirty="0" smtClean="0"/>
              <a:t>Phase gives scattering properties</a:t>
            </a:r>
            <a:endParaRPr lang="en-US" sz="2400" dirty="0"/>
          </a:p>
          <a:p>
            <a:pPr marL="368645" indent="-273604">
              <a:buSzPct val="45000"/>
              <a:buFont typeface="Wingdings" charset="0"/>
              <a:buChar char=""/>
              <a:tabLst>
                <a:tab pos="368645" algn="l"/>
                <a:tab pos="470887" algn="l"/>
                <a:tab pos="885614" algn="l"/>
                <a:tab pos="1300340" algn="l"/>
                <a:tab pos="1715066" algn="l"/>
                <a:tab pos="2129792" algn="l"/>
                <a:tab pos="2544518" algn="l"/>
                <a:tab pos="2959244" algn="l"/>
                <a:tab pos="3373970" algn="l"/>
                <a:tab pos="3788696" algn="l"/>
                <a:tab pos="4203422" algn="l"/>
                <a:tab pos="4618149" algn="l"/>
                <a:tab pos="5032875" algn="l"/>
                <a:tab pos="5447601" algn="l"/>
                <a:tab pos="5862327" algn="l"/>
                <a:tab pos="6277053" algn="l"/>
                <a:tab pos="6691779" algn="l"/>
                <a:tab pos="7106505" algn="l"/>
                <a:tab pos="7521231" algn="l"/>
                <a:tab pos="7935958" algn="l"/>
                <a:tab pos="8350684" algn="l"/>
                <a:tab pos="8536446" algn="l"/>
              </a:tabLst>
            </a:pPr>
            <a:r>
              <a:rPr lang="en-US" sz="2800" dirty="0" smtClean="0"/>
              <a:t>Statistical studies possible:</a:t>
            </a:r>
          </a:p>
          <a:p>
            <a:pPr marL="768695" lvl="1" indent="-273604">
              <a:buSzPct val="45000"/>
              <a:buFont typeface="Wingdings" charset="0"/>
              <a:buChar char=""/>
              <a:tabLst>
                <a:tab pos="368645" algn="l"/>
                <a:tab pos="470887" algn="l"/>
                <a:tab pos="885614" algn="l"/>
                <a:tab pos="1300340" algn="l"/>
                <a:tab pos="1715066" algn="l"/>
                <a:tab pos="2129792" algn="l"/>
                <a:tab pos="2544518" algn="l"/>
                <a:tab pos="2959244" algn="l"/>
                <a:tab pos="3373970" algn="l"/>
                <a:tab pos="3788696" algn="l"/>
                <a:tab pos="4203422" algn="l"/>
                <a:tab pos="4618149" algn="l"/>
                <a:tab pos="5032875" algn="l"/>
                <a:tab pos="5447601" algn="l"/>
                <a:tab pos="5862327" algn="l"/>
                <a:tab pos="6277053" algn="l"/>
                <a:tab pos="6691779" algn="l"/>
                <a:tab pos="7106505" algn="l"/>
                <a:tab pos="7521231" algn="l"/>
                <a:tab pos="7935958" algn="l"/>
                <a:tab pos="8350684" algn="l"/>
                <a:tab pos="8536446" algn="l"/>
              </a:tabLst>
            </a:pPr>
            <a:r>
              <a:rPr lang="en-US" sz="2400" dirty="0" smtClean="0"/>
              <a:t>Variation </a:t>
            </a:r>
            <a:r>
              <a:rPr lang="en-US" sz="2400" dirty="0"/>
              <a:t>of clouds and composition with planetary mass (known RV planets)</a:t>
            </a:r>
          </a:p>
          <a:p>
            <a:pPr marL="768695" lvl="1" indent="-273604">
              <a:buSzPct val="45000"/>
              <a:buFont typeface="Wingdings" charset="0"/>
              <a:buChar char=""/>
              <a:tabLst>
                <a:tab pos="368645" algn="l"/>
                <a:tab pos="470887" algn="l"/>
                <a:tab pos="885614" algn="l"/>
                <a:tab pos="1300340" algn="l"/>
                <a:tab pos="1715066" algn="l"/>
                <a:tab pos="2129792" algn="l"/>
                <a:tab pos="2544518" algn="l"/>
                <a:tab pos="2959244" algn="l"/>
                <a:tab pos="3373970" algn="l"/>
                <a:tab pos="3788696" algn="l"/>
                <a:tab pos="4203422" algn="l"/>
                <a:tab pos="4618149" algn="l"/>
                <a:tab pos="5032875" algn="l"/>
                <a:tab pos="5447601" algn="l"/>
                <a:tab pos="5862327" algn="l"/>
                <a:tab pos="6277053" algn="l"/>
                <a:tab pos="6691779" algn="l"/>
                <a:tab pos="7106505" algn="l"/>
                <a:tab pos="7521231" algn="l"/>
                <a:tab pos="7935958" algn="l"/>
                <a:tab pos="8350684" algn="l"/>
                <a:tab pos="8536446" algn="l"/>
              </a:tabLst>
            </a:pPr>
            <a:r>
              <a:rPr lang="en-US" sz="2400" dirty="0"/>
              <a:t>Variation of albedo / clouds and molecular features with effective temperature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928-EAC1-6145-BF75-3D5A899E75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9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94332" y="-11807"/>
            <a:ext cx="8709120" cy="761840"/>
          </a:xfrm>
          <a:ln/>
        </p:spPr>
        <p:txBody>
          <a:bodyPr tIns="123438">
            <a:norm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</a:pPr>
            <a:r>
              <a:rPr lang="en-US" sz="3600" dirty="0"/>
              <a:t>Giant p</a:t>
            </a:r>
            <a:r>
              <a:rPr lang="en-US" sz="3600" dirty="0" smtClean="0"/>
              <a:t>lanet albedo </a:t>
            </a:r>
            <a:r>
              <a:rPr lang="en-US" sz="3600" dirty="0"/>
              <a:t>with stellar distance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7" y="731183"/>
            <a:ext cx="8338403" cy="467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2074" y="5461935"/>
            <a:ext cx="8090444" cy="82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dirty="0"/>
              <a:t>• Strong CH4 absorption in cool giants &gt; 2 AU from Sun: DETECTABLE!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dirty="0"/>
              <a:t>• Clouds disappear and albedo drops as Jupiter moves toward the Sun and heats up.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dirty="0">
                <a:cs typeface="Arial" charset="0"/>
              </a:rPr>
              <a:t>• Absorption from Alkalis Na and K dominate in visible (</a:t>
            </a:r>
            <a:r>
              <a:rPr lang="en-US" dirty="0" err="1">
                <a:cs typeface="Arial" charset="0"/>
              </a:rPr>
              <a:t>Cahoy</a:t>
            </a:r>
            <a:r>
              <a:rPr lang="en-US" dirty="0">
                <a:cs typeface="Arial" charset="0"/>
              </a:rPr>
              <a:t>, Marley &amp; Fortney 2010)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32406" y="6424244"/>
            <a:ext cx="2136020" cy="365125"/>
          </a:xfrm>
        </p:spPr>
        <p:txBody>
          <a:bodyPr/>
          <a:lstStyle/>
          <a:p>
            <a:fld id="{4636E928-EAC1-6145-BF75-3D5A899E75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509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xEP template_print">
  <a:themeElements>
    <a:clrScheme name="NP template_pr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P template_print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P template_pr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2683</Words>
  <Application>Microsoft Macintosh PowerPoint</Application>
  <PresentationFormat>On-screen Show (4:3)</PresentationFormat>
  <Paragraphs>234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ExEP template_print</vt:lpstr>
      <vt:lpstr>AFTA-C Introduction and Update</vt:lpstr>
      <vt:lpstr>The AFTA Mission</vt:lpstr>
      <vt:lpstr>Coronagraph Science Goals</vt:lpstr>
      <vt:lpstr>PowerPoint Presentation</vt:lpstr>
      <vt:lpstr>AFTA Giant Planet Survey</vt:lpstr>
      <vt:lpstr>Giant Planet Spectra </vt:lpstr>
      <vt:lpstr>Giant spectra: molecules, clouds, hazes</vt:lpstr>
      <vt:lpstr>Giant planet spectra: more than CH4</vt:lpstr>
      <vt:lpstr>Giant planet albedo with stellar distance</vt:lpstr>
      <vt:lpstr>Giant Planet Detection Feasibility</vt:lpstr>
      <vt:lpstr>HST has imaged ~2 dozen disks, &gt; 1000 zodi</vt:lpstr>
      <vt:lpstr>Unique AFTA-C Disk Science in 2020s:  Reflected light imaging of nearby planetary systems</vt:lpstr>
      <vt:lpstr>AFTA can detect zodiacal and Kuiper Belts</vt:lpstr>
      <vt:lpstr>Excellent Exozodi sensitivity</vt:lpstr>
      <vt:lpstr>Exozodiacal Dust Imaging Feasibility</vt:lpstr>
      <vt:lpstr>AFTA Debris Disk Imaging</vt:lpstr>
      <vt:lpstr>PowerPoint Presentation</vt:lpstr>
      <vt:lpstr>PowerPoint Presentation</vt:lpstr>
      <vt:lpstr>PowerPoint Presentation</vt:lpstr>
      <vt:lpstr>PowerPoint Presentation</vt:lpstr>
      <vt:lpstr>AFTA can detect zodiacal and Kuiper Belts</vt:lpstr>
      <vt:lpstr>Science FOMs for each coronagraph</vt:lpstr>
      <vt:lpstr>Backup</vt:lpstr>
      <vt:lpstr>Exolanet Science L1 Requirements</vt:lpstr>
      <vt:lpstr>Exolanet Science L1 Requirements</vt:lpstr>
      <vt:lpstr>Exolanet Science L1 Requirements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Ozyildirim, Samantha (2745)</dc:creator>
  <cp:lastModifiedBy>Wesley A. Traub</cp:lastModifiedBy>
  <cp:revision>56</cp:revision>
  <dcterms:created xsi:type="dcterms:W3CDTF">2013-02-20T00:26:34Z</dcterms:created>
  <dcterms:modified xsi:type="dcterms:W3CDTF">2013-10-05T01:59:39Z</dcterms:modified>
</cp:coreProperties>
</file>