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18" r:id="rId2"/>
    <p:sldId id="357" r:id="rId3"/>
    <p:sldId id="345" r:id="rId4"/>
    <p:sldId id="355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56" r:id="rId15"/>
    <p:sldId id="343" r:id="rId16"/>
    <p:sldId id="334" r:id="rId17"/>
    <p:sldId id="348" r:id="rId18"/>
    <p:sldId id="349" r:id="rId19"/>
    <p:sldId id="342" r:id="rId20"/>
    <p:sldId id="350" r:id="rId21"/>
    <p:sldId id="353" r:id="rId22"/>
    <p:sldId id="352" r:id="rId23"/>
  </p:sldIdLst>
  <p:sldSz cx="9144000" cy="6858000" type="screen4x3"/>
  <p:notesSz cx="7011988" cy="11055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6600"/>
    <a:srgbClr val="A0B9BC"/>
    <a:srgbClr val="A9C0C3"/>
    <a:srgbClr val="95B1B5"/>
    <a:srgbClr val="9E9AB0"/>
    <a:srgbClr val="8E8F6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8" autoAdjust="0"/>
    <p:restoredTop sz="93007" autoAdjust="0"/>
  </p:normalViewPr>
  <p:slideViewPr>
    <p:cSldViewPr>
      <p:cViewPr>
        <p:scale>
          <a:sx n="100" d="100"/>
          <a:sy n="100" d="100"/>
        </p:scale>
        <p:origin x="-85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552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8475" cy="552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B1AB7-1179-0E4C-B86D-22AECB35C451}" type="datetimeFigureOut">
              <a:rPr lang="en-US" smtClean="0"/>
              <a:t>10/5/13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01313"/>
            <a:ext cx="3038475" cy="552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10501313"/>
            <a:ext cx="3038475" cy="552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E1348-DEC5-A840-BA2E-B6F6FE2C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16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060" cy="552012"/>
          </a:xfrm>
          <a:prstGeom prst="rect">
            <a:avLst/>
          </a:prstGeom>
        </p:spPr>
        <p:txBody>
          <a:bodyPr vert="horz" lIns="101686" tIns="50843" rIns="101686" bIns="50843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36" y="0"/>
            <a:ext cx="3039060" cy="552012"/>
          </a:xfrm>
          <a:prstGeom prst="rect">
            <a:avLst/>
          </a:prstGeom>
        </p:spPr>
        <p:txBody>
          <a:bodyPr vert="horz" lIns="101686" tIns="50843" rIns="101686" bIns="50843" rtlCol="0"/>
          <a:lstStyle>
            <a:lvl1pPr algn="r">
              <a:defRPr sz="1400"/>
            </a:lvl1pPr>
          </a:lstStyle>
          <a:p>
            <a:fld id="{40EFB96E-A466-4BD1-9EC6-BA7918D004D3}" type="datetimeFigureOut">
              <a:rPr lang="en-US" smtClean="0"/>
              <a:t>10/5/13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830263"/>
            <a:ext cx="5526088" cy="4144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686" tIns="50843" rIns="101686" bIns="508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5251671"/>
            <a:ext cx="5609590" cy="4973775"/>
          </a:xfrm>
          <a:prstGeom prst="rect">
            <a:avLst/>
          </a:prstGeom>
        </p:spPr>
        <p:txBody>
          <a:bodyPr vert="horz" lIns="101686" tIns="50843" rIns="101686" bIns="508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01449"/>
            <a:ext cx="3039060" cy="552012"/>
          </a:xfrm>
          <a:prstGeom prst="rect">
            <a:avLst/>
          </a:prstGeom>
        </p:spPr>
        <p:txBody>
          <a:bodyPr vert="horz" lIns="101686" tIns="50843" rIns="101686" bIns="50843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36" y="10501449"/>
            <a:ext cx="3039060" cy="552012"/>
          </a:xfrm>
          <a:prstGeom prst="rect">
            <a:avLst/>
          </a:prstGeom>
        </p:spPr>
        <p:txBody>
          <a:bodyPr vert="horz" lIns="101686" tIns="50843" rIns="101686" bIns="50843" rtlCol="0" anchor="b"/>
          <a:lstStyle>
            <a:lvl1pPr algn="r">
              <a:defRPr sz="1400"/>
            </a:lvl1pPr>
          </a:lstStyle>
          <a:p>
            <a:fld id="{0D549F62-332D-4BA9-92E5-C045E281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65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challenges and then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9F62-332D-4BA9-92E5-C045E28150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challenges and </a:t>
            </a:r>
            <a:r>
              <a:rPr lang="en-US" smtClean="0"/>
              <a:t>then timeline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9F62-332D-4BA9-92E5-C045E28150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challenges and </a:t>
            </a:r>
            <a:r>
              <a:rPr lang="en-US" smtClean="0"/>
              <a:t>then timeline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9F62-332D-4BA9-92E5-C045E28150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3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challenges and </a:t>
            </a:r>
            <a:r>
              <a:rPr lang="en-US" smtClean="0"/>
              <a:t>then timeline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9F62-332D-4BA9-92E5-C045E28150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challenges and </a:t>
            </a:r>
            <a:r>
              <a:rPr lang="en-US" smtClean="0"/>
              <a:t>then timeline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9F62-332D-4BA9-92E5-C045E28150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3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challenges and </a:t>
            </a:r>
            <a:r>
              <a:rPr lang="en-US" smtClean="0"/>
              <a:t>then timeline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9F62-332D-4BA9-92E5-C045E28150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0886" y="182563"/>
            <a:ext cx="9144000" cy="427037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E34F-677E-49D5-9D46-202CE2178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626831"/>
            <a:ext cx="9144000" cy="23116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133600" y="228600"/>
            <a:ext cx="5410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9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-1588" y="0"/>
          <a:ext cx="688976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Photo Editor Photo" r:id="rId3" imgW="1523810" imgH="1380952" progId="">
                  <p:embed/>
                </p:oleObj>
              </mc:Choice>
              <mc:Fallback>
                <p:oleObj name="Photo Editor Photo" r:id="rId3" imgW="1523810" imgH="13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0"/>
                        <a:ext cx="688976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It's a Rocky World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0292" y="143839"/>
            <a:ext cx="53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Untitled-1 copy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2000"/>
            <a:ext cx="9144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688"/>
            <a:ext cx="9144000" cy="427037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035724EA-4E6B-4951-9DFC-3085201F6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602008" y="639375"/>
            <a:ext cx="2486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Exoplanet</a:t>
            </a:r>
            <a:r>
              <a:rPr lang="en-US" sz="1200" b="1" baseline="0" dirty="0" smtClean="0"/>
              <a:t> Exploration Program</a:t>
            </a:r>
            <a:endParaRPr lang="en-US" sz="1200" b="1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626831"/>
            <a:ext cx="9144000" cy="23116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4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4048-8B78-4010-BD70-25548B9E4B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2057400" y="228600"/>
            <a:ext cx="5257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-106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52400" y="106363"/>
            <a:ext cx="9144000" cy="427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9pPr>
          </a:lstStyle>
          <a:p>
            <a:r>
              <a:rPr lang="en-US" kern="0" dirty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8034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8" Type="http://schemas.openxmlformats.org/officeDocument/2006/relationships/image" Target="../media/image2.jpeg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772400" cy="15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aphicFrame>
        <p:nvGraphicFramePr>
          <p:cNvPr id="1238" name="Object 214"/>
          <p:cNvGraphicFramePr>
            <a:graphicFrameLocks noChangeAspect="1"/>
          </p:cNvGraphicFramePr>
          <p:nvPr/>
        </p:nvGraphicFramePr>
        <p:xfrm>
          <a:off x="-1588" y="0"/>
          <a:ext cx="688976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Photo Editor Photo" r:id="rId6" imgW="1523810" imgH="1380952" progId="">
                  <p:embed/>
                </p:oleObj>
              </mc:Choice>
              <mc:Fallback>
                <p:oleObj name="Photo Editor Photo" r:id="rId6" imgW="1523810" imgH="13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0"/>
                        <a:ext cx="688976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3" name="Picture 8" descr="It's a Rocky World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75650" y="142875"/>
            <a:ext cx="53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8686800" y="6629400"/>
            <a:ext cx="4572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990033"/>
                </a:solidFill>
                <a:latin typeface="Calibri" pitchFamily="34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8D34EDCA-CB3F-40F2-A82C-09B03B64C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47" name="Picture 10" descr="Untitled-1 copy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62000"/>
            <a:ext cx="9144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6602008" y="639375"/>
            <a:ext cx="2486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Exoplanet</a:t>
            </a:r>
            <a:r>
              <a:rPr lang="en-US" sz="1200" b="1" baseline="0" dirty="0" smtClean="0"/>
              <a:t> Exploration Program</a:t>
            </a:r>
            <a:endParaRPr lang="en-US" sz="1200" b="1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626831"/>
            <a:ext cx="9144000" cy="23116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sp>
        <p:nvSpPr>
          <p:cNvPr id="10" name="Title 5"/>
          <p:cNvSpPr txBox="1">
            <a:spLocks/>
          </p:cNvSpPr>
          <p:nvPr userDrawn="1"/>
        </p:nvSpPr>
        <p:spPr>
          <a:xfrm>
            <a:off x="0" y="166688"/>
            <a:ext cx="9144000" cy="427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9pPr>
          </a:lstStyle>
          <a:p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52400" y="106363"/>
            <a:ext cx="9144000" cy="427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9pPr>
          </a:lstStyle>
          <a:p>
            <a:r>
              <a:rPr lang="en-US" kern="0" dirty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1836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790015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790015"/>
          </a:solidFill>
          <a:latin typeface="Calibri" pitchFamily="-106" charset="0"/>
          <a:ea typeface="ＭＳ Ｐゴシック" pitchFamily="-107" charset="-128"/>
          <a:cs typeface="ＭＳ Ｐゴシック" pitchFamily="-107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790015"/>
          </a:solidFill>
          <a:latin typeface="Calibri" pitchFamily="-106" charset="0"/>
          <a:ea typeface="ＭＳ Ｐゴシック" pitchFamily="-107" charset="-128"/>
          <a:cs typeface="ＭＳ Ｐゴシック" pitchFamily="-107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790015"/>
          </a:solidFill>
          <a:latin typeface="Calibri" pitchFamily="-106" charset="0"/>
          <a:ea typeface="ＭＳ Ｐゴシック" pitchFamily="-107" charset="-128"/>
          <a:cs typeface="ＭＳ Ｐゴシック" pitchFamily="-107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790015"/>
          </a:solidFill>
          <a:latin typeface="Calibri" pitchFamily="-106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790015"/>
          </a:solidFill>
          <a:latin typeface="Calibri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790015"/>
          </a:solidFill>
          <a:latin typeface="Calibri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790015"/>
          </a:solidFill>
          <a:latin typeface="Calibri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790015"/>
          </a:solidFill>
          <a:latin typeface="Calibri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00206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2060"/>
          </a:solidFill>
          <a:latin typeface="+mn-lt"/>
          <a:ea typeface="ＭＳ Ｐゴシック" pitchFamily="-106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2060"/>
          </a:solidFill>
          <a:latin typeface="+mn-lt"/>
          <a:ea typeface="ＭＳ Ｐゴシック" pitchFamily="-106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2060"/>
          </a:solidFill>
          <a:latin typeface="+mn-lt"/>
          <a:ea typeface="ＭＳ Ｐゴシック" pitchFamily="-106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2060"/>
          </a:solidFill>
          <a:latin typeface="+mn-lt"/>
          <a:ea typeface="ＭＳ Ｐゴシック" pitchFamily="-106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610600" cy="2971800"/>
          </a:xfrm>
        </p:spPr>
        <p:txBody>
          <a:bodyPr/>
          <a:lstStyle/>
          <a:p>
            <a:r>
              <a:rPr lang="en-US" dirty="0" err="1" smtClean="0"/>
              <a:t>Starshade</a:t>
            </a:r>
            <a:r>
              <a:rPr lang="en-US" dirty="0" smtClean="0"/>
              <a:t> and Coronagraph Technology Gaps and Paths to Close Them </a:t>
            </a:r>
            <a:br>
              <a:rPr lang="en-US" dirty="0" smtClean="0"/>
            </a:br>
            <a:r>
              <a:rPr lang="en-US" sz="2000" dirty="0" smtClean="0">
                <a:solidFill>
                  <a:srgbClr val="002060"/>
                </a:solidFill>
              </a:rPr>
              <a:t>Peter Lawson and Nick </a:t>
            </a:r>
            <a:r>
              <a:rPr lang="en-US" sz="2000" dirty="0" err="1" smtClean="0">
                <a:solidFill>
                  <a:srgbClr val="002060"/>
                </a:solidFill>
              </a:rPr>
              <a:t>Siegler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Jet Propulsion Laboratory, Caltech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NASA </a:t>
            </a:r>
            <a:r>
              <a:rPr lang="en-US" sz="2000" dirty="0" err="1" smtClean="0">
                <a:solidFill>
                  <a:srgbClr val="002060"/>
                </a:solidFill>
              </a:rPr>
              <a:t>Exoplanet</a:t>
            </a:r>
            <a:r>
              <a:rPr lang="en-US" sz="2000" dirty="0" smtClean="0">
                <a:solidFill>
                  <a:srgbClr val="002060"/>
                </a:solidFill>
              </a:rPr>
              <a:t> Exploration Program Analysis Group Meeting (</a:t>
            </a:r>
            <a:r>
              <a:rPr lang="en-US" sz="2000" dirty="0" err="1" smtClean="0">
                <a:solidFill>
                  <a:srgbClr val="002060"/>
                </a:solidFill>
              </a:rPr>
              <a:t>ExoPAG</a:t>
            </a:r>
            <a:r>
              <a:rPr lang="en-US" sz="2000" dirty="0" smtClean="0">
                <a:solidFill>
                  <a:srgbClr val="002060"/>
                </a:solidFill>
              </a:rPr>
              <a:t>) 8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Denver, Colorado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6 October 2013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1400" b="0" dirty="0" smtClean="0">
                <a:solidFill>
                  <a:srgbClr val="002060"/>
                </a:solidFill>
              </a:rPr>
              <a:t>CL#13-4458</a:t>
            </a:r>
            <a:endParaRPr lang="en-US" sz="1400" b="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17E34F-677E-49D5-9D46-202CE2178F9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4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76200"/>
            <a:ext cx="778764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Post-Data Processing</a:t>
            </a:r>
            <a:endParaRPr lang="en-US" sz="2800" b="1" dirty="0">
              <a:solidFill>
                <a:srgbClr val="790015"/>
              </a:solidFill>
              <a:latin typeface="+mn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838200"/>
            <a:ext cx="495299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Possible Path to Closing Gap</a:t>
            </a:r>
          </a:p>
          <a:p>
            <a:pPr algn="ctr"/>
            <a:endParaRPr lang="en-US" sz="8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ssess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the performance of current state-of-the-art post-processing algorithms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using existing HCIT data and simulated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multiwavelength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IFS data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>
                <a:solidFill>
                  <a:srgbClr val="002060"/>
                </a:solidFill>
              </a:rPr>
              <a:t>evaluate the regime where contrast in no longer dominated by phase errors</a:t>
            </a:r>
            <a:r>
              <a:rPr lang="en-US" sz="1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Understand telescope/instrument temporal behavior and assess possible operational scenarios and observation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strategies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Develop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simulations of realistic AFTA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coronagraphic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PSFs including thermal modeling, LOWFS, temporal variations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Develop simulated PSF library from actual HCIT data with AFTA pupil.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Demonstrate algorithm by retrieving simulated planet through PSF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subtraction.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83059"/>
            <a:ext cx="3098726" cy="250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34189" y="6182380"/>
            <a:ext cx="310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Contrast Ratio </a:t>
            </a:r>
            <a:r>
              <a:rPr lang="en-US" sz="1400" dirty="0" err="1" smtClean="0">
                <a:latin typeface="+mj-lt"/>
              </a:rPr>
              <a:t>vs</a:t>
            </a:r>
            <a:r>
              <a:rPr lang="en-US" sz="1400" dirty="0" smtClean="0">
                <a:latin typeface="+mj-lt"/>
              </a:rPr>
              <a:t> Planet/Star Separation</a:t>
            </a:r>
          </a:p>
          <a:p>
            <a:pPr algn="ctr"/>
            <a:r>
              <a:rPr lang="en-US" sz="1400" dirty="0" smtClean="0">
                <a:latin typeface="+mj-lt"/>
              </a:rPr>
              <a:t>AFTA-WFIRST Study Report (2013)</a:t>
            </a:r>
            <a:endParaRPr lang="en-US" sz="1400" dirty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199"/>
            <a:ext cx="3089201" cy="212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26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76200"/>
            <a:ext cx="778764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Static Wavefront Systems-Level Testbed Demonstration</a:t>
            </a:r>
            <a:endParaRPr lang="en-US" sz="2800" b="1" dirty="0">
              <a:solidFill>
                <a:srgbClr val="790015"/>
              </a:solidFill>
              <a:latin typeface="+mn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838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Possible Path to Closing Gap</a:t>
            </a:r>
          </a:p>
          <a:p>
            <a:pPr algn="ctr"/>
            <a:endParaRPr lang="en-US" sz="8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Demonstrate </a:t>
            </a:r>
            <a:r>
              <a:rPr lang="en-US" sz="1600" b="1" dirty="0" smtClean="0">
                <a:solidFill>
                  <a:srgbClr val="002060"/>
                </a:solidFill>
              </a:rPr>
              <a:t>static wavefront performance in fully-assembled coronagraph vacuum testbed </a:t>
            </a:r>
            <a:r>
              <a:rPr lang="en-US" sz="1600" b="1" dirty="0">
                <a:solidFill>
                  <a:srgbClr val="002060"/>
                </a:solidFill>
              </a:rPr>
              <a:t>with simulated </a:t>
            </a:r>
            <a:r>
              <a:rPr lang="en-US" sz="1600" b="1" dirty="0" smtClean="0">
                <a:solidFill>
                  <a:srgbClr val="002060"/>
                </a:solidFill>
              </a:rPr>
              <a:t>AFTA-WFIRST </a:t>
            </a:r>
            <a:r>
              <a:rPr lang="en-US" sz="1600" b="1" dirty="0">
                <a:solidFill>
                  <a:srgbClr val="002060"/>
                </a:solidFill>
              </a:rPr>
              <a:t>telescope </a:t>
            </a:r>
            <a:r>
              <a:rPr lang="en-US" sz="1600" b="1" dirty="0" smtClean="0">
                <a:solidFill>
                  <a:srgbClr val="002060"/>
                </a:solidFill>
              </a:rPr>
              <a:t>pupil.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267200"/>
            <a:ext cx="3810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accent2">
                    <a:lumMod val="50000"/>
                  </a:schemeClr>
                </a:solidFill>
              </a:rPr>
              <a:t>Key Demonstration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Coronagraph masks/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</a:rPr>
              <a:t>apodizers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 for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AFTA-WFIRST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obscured pupil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Two-DM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Wavefront control algorithms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Static wavefront performance: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1e-8 contrast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2%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 10% BW (in 500-600 nm window)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2398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Simulated light from star</a:t>
            </a:r>
            <a:endParaRPr lang="en-US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483240" y="3489011"/>
            <a:ext cx="213360" cy="14804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49404"/>
            <a:ext cx="6627668" cy="208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71008"/>
            <a:ext cx="2710601" cy="200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39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76200"/>
            <a:ext cx="778764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Dynamic Wavefront Systems-Level Testbed Demonstration </a:t>
            </a:r>
            <a:endParaRPr lang="en-US" sz="2800" b="1" dirty="0">
              <a:solidFill>
                <a:srgbClr val="790015"/>
              </a:solidFill>
              <a:latin typeface="+mn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838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Possible Path to Closing Gap</a:t>
            </a:r>
          </a:p>
          <a:p>
            <a:pPr algn="ctr"/>
            <a:endParaRPr lang="en-US" sz="8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Demonstrate </a:t>
            </a:r>
            <a:r>
              <a:rPr lang="en-US" sz="1600" b="1" dirty="0" smtClean="0">
                <a:solidFill>
                  <a:srgbClr val="002060"/>
                </a:solidFill>
              </a:rPr>
              <a:t>dynamic wavefront performance in fully-assembled coronagraph vacuum testbed </a:t>
            </a:r>
            <a:r>
              <a:rPr lang="en-US" sz="1600" b="1" dirty="0">
                <a:solidFill>
                  <a:srgbClr val="002060"/>
                </a:solidFill>
              </a:rPr>
              <a:t>with simulated </a:t>
            </a:r>
            <a:r>
              <a:rPr lang="en-US" sz="1600" b="1" dirty="0" smtClean="0">
                <a:solidFill>
                  <a:srgbClr val="002060"/>
                </a:solidFill>
              </a:rPr>
              <a:t>AFTA-WFIRST </a:t>
            </a:r>
            <a:r>
              <a:rPr lang="en-US" sz="1600" b="1" dirty="0">
                <a:solidFill>
                  <a:srgbClr val="002060"/>
                </a:solidFill>
              </a:rPr>
              <a:t>telescope </a:t>
            </a:r>
            <a:r>
              <a:rPr lang="en-US" sz="1600" b="1" dirty="0" smtClean="0">
                <a:solidFill>
                  <a:srgbClr val="002060"/>
                </a:solidFill>
              </a:rPr>
              <a:t>pupil </a:t>
            </a:r>
            <a:r>
              <a:rPr lang="en-US" sz="1600" b="1" dirty="0">
                <a:solidFill>
                  <a:srgbClr val="002060"/>
                </a:solidFill>
              </a:rPr>
              <a:t>in a dynamic </a:t>
            </a:r>
            <a:r>
              <a:rPr lang="en-US" sz="1600" b="1" dirty="0" err="1">
                <a:solidFill>
                  <a:srgbClr val="002060"/>
                </a:solidFill>
              </a:rPr>
              <a:t>env’t</a:t>
            </a:r>
            <a:r>
              <a:rPr lang="en-US" sz="1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2"/>
          <a:stretch/>
        </p:blipFill>
        <p:spPr bwMode="auto">
          <a:xfrm>
            <a:off x="142104" y="1905000"/>
            <a:ext cx="80940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4114800"/>
            <a:ext cx="2895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chemeClr val="accent2">
                    <a:lumMod val="50000"/>
                  </a:schemeClr>
                </a:solidFill>
              </a:rPr>
              <a:t>Key Demonstration Objectives (TRL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Dynamic OTA simulator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DM/FSM integrated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LOWFS/C and algorithms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Dynamic wavefront performance: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1e-8 raw contrast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1e-9 detection contrast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2% </a:t>
            </a: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 10% 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BW (in 500-600 nm window)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IFS 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(R&gt;70 TBD)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Planet simulation and extraction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Content Placeholder 3" descr="outputpupilinBS2plane-vs-entrancepupil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0" r="4629"/>
          <a:stretch/>
        </p:blipFill>
        <p:spPr>
          <a:xfrm>
            <a:off x="2057400" y="2954216"/>
            <a:ext cx="822485" cy="944652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97" y="5382175"/>
            <a:ext cx="2347913" cy="4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53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894"/>
            <a:ext cx="9144000" cy="591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52400"/>
            <a:ext cx="771144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AFTA-WFIRST Coronagraph </a:t>
            </a:r>
            <a:r>
              <a:rPr lang="en-US" sz="2800" b="1" dirty="0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Tech </a:t>
            </a:r>
            <a:r>
              <a:rPr lang="en-US" sz="2800" b="1" dirty="0" err="1" smtClean="0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Dev</a:t>
            </a:r>
            <a:r>
              <a:rPr lang="en-US" sz="2800" b="1" dirty="0" smtClean="0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</a:t>
            </a:r>
          </a:p>
          <a:p>
            <a:r>
              <a:rPr lang="en-US" sz="2800" b="1" dirty="0" smtClean="0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Top Level Schedule</a:t>
            </a:r>
            <a:endParaRPr lang="en-US" sz="2800" b="1" dirty="0">
              <a:solidFill>
                <a:srgbClr val="790015"/>
              </a:solidFill>
              <a:latin typeface="+mn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1" y="848619"/>
            <a:ext cx="8991599" cy="5774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-106" charset="0"/>
            </a:endParaRPr>
          </a:p>
        </p:txBody>
      </p:sp>
      <p:sp>
        <p:nvSpPr>
          <p:cNvPr id="4" name="Rectangle 3"/>
          <p:cNvSpPr/>
          <p:nvPr/>
        </p:nvSpPr>
        <p:spPr>
          <a:xfrm rot="21149584">
            <a:off x="104033" y="501802"/>
            <a:ext cx="2419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ea typeface="ＭＳ Ｐゴシック" pitchFamily="-107" charset="-128"/>
                <a:cs typeface="ＭＳ Ｐゴシック" pitchFamily="-107" charset="-128"/>
              </a:rPr>
              <a:t>Preliminary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4048-8B78-4010-BD70-25548B9E4B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3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772400" cy="282538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The work of </a:t>
            </a:r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PL and NS was </a:t>
            </a:r>
            <a:r>
              <a:rPr lang="en-US" sz="2400" dirty="0">
                <a:solidFill>
                  <a:schemeClr val="accent2"/>
                </a:solidFill>
                <a:latin typeface="+mj-lt"/>
              </a:rPr>
              <a:t>carried out at the Jet Propulsion Laboratory, California Institute of Technology, under a contract with the National Aeronautics and Space Administration</a:t>
            </a:r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© 2013.  </a:t>
            </a:r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California Institute of Technology. Government sponsorship acknowledged.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8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4048-8B78-4010-BD70-25548B9E4B78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8457" y="2895600"/>
            <a:ext cx="7696200" cy="57937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9pPr>
          </a:lstStyle>
          <a:p>
            <a:pPr algn="ctr"/>
            <a:r>
              <a:rPr lang="en-US" sz="3600" b="1" kern="0" dirty="0" smtClean="0">
                <a:solidFill>
                  <a:srgbClr val="000090"/>
                </a:solidFill>
              </a:rPr>
              <a:t>Backup:</a:t>
            </a:r>
          </a:p>
          <a:p>
            <a:pPr algn="ctr"/>
            <a:r>
              <a:rPr lang="en-US" sz="3600" b="1" kern="0" dirty="0" smtClean="0">
                <a:solidFill>
                  <a:srgbClr val="000090"/>
                </a:solidFill>
              </a:rPr>
              <a:t>Detail of </a:t>
            </a:r>
            <a:r>
              <a:rPr lang="en-US" sz="3600" b="1" kern="0" dirty="0" err="1" smtClean="0">
                <a:solidFill>
                  <a:srgbClr val="000090"/>
                </a:solidFill>
              </a:rPr>
              <a:t>Starshade</a:t>
            </a:r>
            <a:r>
              <a:rPr lang="en-US" sz="3600" b="1" kern="0" dirty="0" smtClean="0">
                <a:solidFill>
                  <a:srgbClr val="000090"/>
                </a:solidFill>
              </a:rPr>
              <a:t> Technology Gaps</a:t>
            </a:r>
            <a:endParaRPr lang="en-US" sz="3600" b="1" kern="0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33600" y="152400"/>
            <a:ext cx="51816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5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Starshade</a:t>
            </a:r>
            <a:r>
              <a:rPr lang="en-US" dirty="0" smtClean="0"/>
              <a:t> Technology Gaps (1/3)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339" b="28043"/>
          <a:stretch/>
        </p:blipFill>
        <p:spPr>
          <a:xfrm>
            <a:off x="228600" y="1524000"/>
            <a:ext cx="8470020" cy="3454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pic>
        <p:nvPicPr>
          <p:cNvPr id="8" name="Picture 7" descr="Screen Shot 2013-10-02 at 7.48.3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" b="1"/>
          <a:stretch/>
        </p:blipFill>
        <p:spPr>
          <a:xfrm>
            <a:off x="4495800" y="5334000"/>
            <a:ext cx="3200493" cy="12110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0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Starshade</a:t>
            </a:r>
            <a:r>
              <a:rPr lang="en-US" dirty="0"/>
              <a:t> Technology Gaps </a:t>
            </a:r>
            <a:r>
              <a:rPr lang="en-US" dirty="0" smtClean="0"/>
              <a:t>(2/</a:t>
            </a:r>
            <a:r>
              <a:rPr lang="en-US" dirty="0"/>
              <a:t>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610600" cy="50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6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Starshade</a:t>
            </a:r>
            <a:r>
              <a:rPr lang="en-US" dirty="0"/>
              <a:t> Technology Gaps </a:t>
            </a:r>
            <a:r>
              <a:rPr lang="en-US" dirty="0" smtClean="0"/>
              <a:t>(3/</a:t>
            </a:r>
            <a:r>
              <a:rPr lang="en-US" dirty="0"/>
              <a:t>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848600" cy="56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4048-8B78-4010-BD70-25548B9E4B78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8457" y="2895600"/>
            <a:ext cx="7696200" cy="57937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790015"/>
                </a:solidFill>
                <a:latin typeface="Calibri" pitchFamily="-106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90015"/>
                </a:solidFill>
                <a:latin typeface="Calibri" pitchFamily="-106" charset="0"/>
              </a:defRPr>
            </a:lvl9pPr>
          </a:lstStyle>
          <a:p>
            <a:pPr algn="ctr"/>
            <a:r>
              <a:rPr lang="en-US" sz="3600" b="1" kern="0" dirty="0" smtClean="0">
                <a:solidFill>
                  <a:srgbClr val="000090"/>
                </a:solidFill>
              </a:rPr>
              <a:t>Backup:</a:t>
            </a:r>
          </a:p>
          <a:p>
            <a:pPr algn="ctr"/>
            <a:r>
              <a:rPr lang="en-US" sz="3600" b="1" kern="0" dirty="0" smtClean="0">
                <a:solidFill>
                  <a:srgbClr val="000090"/>
                </a:solidFill>
              </a:rPr>
              <a:t>Detail of AFTA Coronagraph Technology Gaps</a:t>
            </a:r>
            <a:endParaRPr lang="en-US" sz="3600" b="1" kern="0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33600" y="152400"/>
            <a:ext cx="51816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4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Starshade</a:t>
            </a:r>
            <a:r>
              <a:rPr lang="en-US" dirty="0" smtClean="0"/>
              <a:t> Technology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96200" cy="477052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</a:t>
            </a:r>
            <a:r>
              <a:rPr lang="en-US" dirty="0" smtClean="0"/>
              <a:t> Relative Gap and Urgency</a:t>
            </a:r>
          </a:p>
          <a:p>
            <a:pPr lvl="1"/>
            <a:r>
              <a:rPr lang="en-US" dirty="0" smtClean="0"/>
              <a:t>System engineering, I&amp;T Verification and Validation (SG-1)</a:t>
            </a:r>
          </a:p>
          <a:p>
            <a:pPr lvl="1"/>
            <a:r>
              <a:rPr lang="en-US" dirty="0" smtClean="0"/>
              <a:t>Control of scattered light from petal edges (SG-5)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</a:rPr>
              <a:t>Medium</a:t>
            </a:r>
            <a:r>
              <a:rPr lang="en-US" dirty="0" smtClean="0"/>
              <a:t> Relative Gap </a:t>
            </a:r>
            <a:r>
              <a:rPr lang="en-US" dirty="0"/>
              <a:t>and High Urgency</a:t>
            </a:r>
          </a:p>
          <a:p>
            <a:pPr lvl="1"/>
            <a:r>
              <a:rPr lang="en-US" dirty="0" err="1" smtClean="0"/>
              <a:t>Starshade</a:t>
            </a:r>
            <a:r>
              <a:rPr lang="en-US" dirty="0" smtClean="0"/>
              <a:t> deployment demonstration (SG-3)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Medium</a:t>
            </a:r>
            <a:r>
              <a:rPr lang="en-US" dirty="0" smtClean="0"/>
              <a:t> Relative Gap </a:t>
            </a:r>
            <a:r>
              <a:rPr lang="en-US" dirty="0"/>
              <a:t>and Medium U</a:t>
            </a:r>
            <a:r>
              <a:rPr lang="en-US" dirty="0" smtClean="0"/>
              <a:t>rgency</a:t>
            </a:r>
          </a:p>
          <a:p>
            <a:pPr lvl="1"/>
            <a:r>
              <a:rPr lang="en-US" dirty="0" smtClean="0"/>
              <a:t>Validation of </a:t>
            </a:r>
            <a:r>
              <a:rPr lang="en-US" dirty="0" err="1" smtClean="0"/>
              <a:t>starshade</a:t>
            </a:r>
            <a:r>
              <a:rPr lang="en-US" dirty="0" smtClean="0"/>
              <a:t> models (SG-4)</a:t>
            </a:r>
          </a:p>
          <a:p>
            <a:pPr lvl="1"/>
            <a:r>
              <a:rPr lang="en-US" dirty="0" smtClean="0"/>
              <a:t>Thermal and dynamic stability under flight conditions (SG-9)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Technologies </a:t>
            </a:r>
            <a:r>
              <a:rPr lang="en-US" dirty="0"/>
              <a:t>with Lower Relative </a:t>
            </a:r>
            <a:r>
              <a:rPr lang="en-US" dirty="0" smtClean="0"/>
              <a:t>Gap</a:t>
            </a:r>
          </a:p>
          <a:p>
            <a:pPr lvl="1"/>
            <a:r>
              <a:rPr lang="en-US" dirty="0" smtClean="0"/>
              <a:t>Formation sensing for a dedicated telescope (SG-7)</a:t>
            </a:r>
          </a:p>
          <a:p>
            <a:pPr lvl="1"/>
            <a:r>
              <a:rPr lang="en-US" dirty="0" smtClean="0"/>
              <a:t>Thruster technology for slew and science observations (SG-10)</a:t>
            </a:r>
          </a:p>
          <a:p>
            <a:pPr lvl="1"/>
            <a:r>
              <a:rPr lang="en-US" dirty="0" smtClean="0"/>
              <a:t>Guidance, Navigation and Control for retargeting (SG-6)</a:t>
            </a:r>
          </a:p>
          <a:p>
            <a:pPr lvl="1"/>
            <a:r>
              <a:rPr lang="en-US" dirty="0" smtClean="0"/>
              <a:t>Petal manufacturing (SG-2)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pic>
        <p:nvPicPr>
          <p:cNvPr id="6" name="Picture 5" descr="Screen Shot 2013-10-02 at 7.48.3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" b="1"/>
          <a:stretch/>
        </p:blipFill>
        <p:spPr>
          <a:xfrm>
            <a:off x="5791200" y="2514600"/>
            <a:ext cx="3200493" cy="12110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22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AFTA Coronagraph Technology Gaps (1/3)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500"/>
            <a:ext cx="9144000" cy="44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8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1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839200" cy="551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1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Starshade</a:t>
            </a:r>
            <a:r>
              <a:rPr lang="en-US" dirty="0" smtClean="0"/>
              <a:t>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pic>
        <p:nvPicPr>
          <p:cNvPr id="6" name="Picture 5" descr="Screen Shot 2013-09-25 at 12.4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848600" cy="50686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6096000"/>
            <a:ext cx="736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Kasdin</a:t>
            </a:r>
            <a:r>
              <a:rPr lang="en-US" dirty="0" smtClean="0"/>
              <a:t> et al. “Verifying </a:t>
            </a:r>
            <a:r>
              <a:rPr lang="en-US" dirty="0" err="1" smtClean="0"/>
              <a:t>occulter</a:t>
            </a:r>
            <a:r>
              <a:rPr lang="en-US" dirty="0" smtClean="0"/>
              <a:t> deployment tolerances…” SPIE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5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AFTA Coronagraph Technology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96200" cy="477052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</a:t>
            </a:r>
            <a:r>
              <a:rPr lang="en-US" dirty="0" smtClean="0"/>
              <a:t> Relative Gap and Urgency</a:t>
            </a:r>
          </a:p>
          <a:p>
            <a:pPr lvl="1"/>
            <a:r>
              <a:rPr lang="en-US" dirty="0" smtClean="0"/>
              <a:t>Architecture design (CG-1a)</a:t>
            </a:r>
          </a:p>
          <a:p>
            <a:pPr lvl="1"/>
            <a:r>
              <a:rPr lang="en-US" dirty="0" smtClean="0"/>
              <a:t>Key component fabrication (CG-1b)</a:t>
            </a:r>
          </a:p>
          <a:p>
            <a:pPr lvl="1"/>
            <a:r>
              <a:rPr lang="en-US" dirty="0" smtClean="0"/>
              <a:t>Contrast demonstrations (CG-6)</a:t>
            </a:r>
          </a:p>
          <a:p>
            <a:pPr lvl="1"/>
            <a:r>
              <a:rPr lang="en-US" dirty="0" smtClean="0"/>
              <a:t>Low-order </a:t>
            </a:r>
            <a:r>
              <a:rPr lang="en-US" dirty="0" err="1" smtClean="0"/>
              <a:t>wavefront</a:t>
            </a:r>
            <a:r>
              <a:rPr lang="en-US" dirty="0" smtClean="0"/>
              <a:t> demonstrations (CG-2)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</a:rPr>
              <a:t>Medium</a:t>
            </a:r>
            <a:r>
              <a:rPr lang="en-US" dirty="0" smtClean="0"/>
              <a:t> Relative Gap and Urgency</a:t>
            </a:r>
          </a:p>
          <a:p>
            <a:pPr lvl="1"/>
            <a:r>
              <a:rPr lang="en-US" dirty="0" smtClean="0"/>
              <a:t>Flight readiness of DM and Fast Steering Mirror (CG-7)</a:t>
            </a:r>
          </a:p>
          <a:p>
            <a:pPr lvl="1"/>
            <a:r>
              <a:rPr lang="en-US" dirty="0" smtClean="0"/>
              <a:t>Two-DM performance demonstration (CG-3)</a:t>
            </a:r>
          </a:p>
          <a:p>
            <a:pPr lvl="1"/>
            <a:r>
              <a:rPr lang="en-US" dirty="0" smtClean="0"/>
              <a:t>End-to-end dynamic modeling (CG-5)</a:t>
            </a:r>
          </a:p>
          <a:p>
            <a:pPr lvl="1"/>
            <a:endParaRPr lang="en-US" dirty="0"/>
          </a:p>
          <a:p>
            <a:r>
              <a:rPr lang="en-US" dirty="0"/>
              <a:t>Less </a:t>
            </a:r>
            <a:r>
              <a:rPr lang="en-US" dirty="0" smtClean="0"/>
              <a:t>Urgent Gaps</a:t>
            </a:r>
          </a:p>
          <a:p>
            <a:pPr lvl="1"/>
            <a:r>
              <a:rPr lang="en-US" dirty="0" smtClean="0"/>
              <a:t>Post-processing of data (CG-4)</a:t>
            </a:r>
          </a:p>
          <a:p>
            <a:pPr lvl="1"/>
            <a:r>
              <a:rPr lang="en-US" dirty="0" smtClean="0"/>
              <a:t>IFS pixel cross talk (CG-8)</a:t>
            </a:r>
          </a:p>
          <a:p>
            <a:pPr lvl="1"/>
            <a:r>
              <a:rPr lang="en-US" dirty="0" smtClean="0"/>
              <a:t>Flight readiness of IFS detector (CG-9)</a:t>
            </a:r>
          </a:p>
          <a:p>
            <a:pPr lvl="1"/>
            <a:r>
              <a:rPr lang="en-US" dirty="0" smtClean="0"/>
              <a:t>Demonstrations in a flight-like environment (CG-10)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5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819400"/>
            <a:ext cx="8610600" cy="1447800"/>
          </a:xfrm>
        </p:spPr>
        <p:txBody>
          <a:bodyPr/>
          <a:lstStyle/>
          <a:p>
            <a:r>
              <a:rPr lang="en-US" dirty="0" smtClean="0"/>
              <a:t>Closing Technology Gaps for Flight Coronagraphs</a:t>
            </a:r>
            <a:r>
              <a:rPr lang="en-US" dirty="0"/>
              <a:t/>
            </a:r>
            <a:br>
              <a:rPr lang="en-US" dirty="0"/>
            </a:b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17E34F-677E-49D5-9D46-202CE2178F9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4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Arrow 49"/>
          <p:cNvSpPr/>
          <p:nvPr/>
        </p:nvSpPr>
        <p:spPr>
          <a:xfrm rot="16200000">
            <a:off x="7032716" y="2332809"/>
            <a:ext cx="350520" cy="14804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44430" y="2402766"/>
            <a:ext cx="1005840" cy="640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DM #1 with FSM</a:t>
            </a:r>
            <a:endParaRPr lang="en-US" sz="16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5720" y="2407920"/>
            <a:ext cx="929640" cy="640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DM #2</a:t>
            </a:r>
            <a:endParaRPr lang="en-US" sz="1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8280" y="3398520"/>
            <a:ext cx="1005840" cy="6400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LOWFS</a:t>
            </a:r>
          </a:p>
          <a:p>
            <a:pPr algn="ctr"/>
            <a:r>
              <a:rPr lang="en-US" sz="1600" dirty="0" smtClean="0">
                <a:latin typeface="+mj-lt"/>
              </a:rPr>
              <a:t>FPA</a:t>
            </a:r>
            <a:endParaRPr lang="en-US" sz="16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0140" y="2407920"/>
            <a:ext cx="1623060" cy="64008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Coronagraph</a:t>
            </a:r>
          </a:p>
          <a:p>
            <a:pPr algn="ctr"/>
            <a:r>
              <a:rPr lang="en-US" sz="1400" dirty="0" smtClean="0">
                <a:latin typeface="+mj-lt"/>
              </a:rPr>
              <a:t>(masks/</a:t>
            </a:r>
            <a:r>
              <a:rPr lang="en-US" sz="1400" dirty="0" err="1" smtClean="0">
                <a:latin typeface="+mj-lt"/>
              </a:rPr>
              <a:t>apodizers</a:t>
            </a:r>
            <a:r>
              <a:rPr lang="en-US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90360" y="2407920"/>
            <a:ext cx="1005840" cy="640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Flip Mirror</a:t>
            </a:r>
            <a:endParaRPr lang="en-US" sz="16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4640" y="3265714"/>
            <a:ext cx="1005840" cy="640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IFS</a:t>
            </a:r>
            <a:endParaRPr lang="en-US" sz="16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87640" y="3265714"/>
            <a:ext cx="1005840" cy="6400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IFS FPA</a:t>
            </a:r>
            <a:endParaRPr lang="en-US" sz="1600" dirty="0">
              <a:latin typeface="+mj-lt"/>
            </a:endParaRPr>
          </a:p>
        </p:txBody>
      </p:sp>
      <p:cxnSp>
        <p:nvCxnSpPr>
          <p:cNvPr id="19" name="Elbow Connector 18"/>
          <p:cNvCxnSpPr>
            <a:endCxn id="6" idx="2"/>
          </p:cNvCxnSpPr>
          <p:nvPr/>
        </p:nvCxnSpPr>
        <p:spPr>
          <a:xfrm rot="10800000">
            <a:off x="3147350" y="3042846"/>
            <a:ext cx="2655426" cy="1833954"/>
          </a:xfrm>
          <a:prstGeom prst="bentConnector2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" idx="2"/>
          </p:cNvCxnSpPr>
          <p:nvPr/>
        </p:nvCxnSpPr>
        <p:spPr>
          <a:xfrm rot="5400000">
            <a:off x="4355372" y="2845528"/>
            <a:ext cx="242757" cy="2628900"/>
          </a:xfrm>
          <a:prstGeom prst="bentConnector2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ight Arrow 69"/>
          <p:cNvSpPr/>
          <p:nvPr/>
        </p:nvSpPr>
        <p:spPr>
          <a:xfrm>
            <a:off x="3642360" y="2671354"/>
            <a:ext cx="213360" cy="14804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4785360" y="2667000"/>
            <a:ext cx="144780" cy="13498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>
            <a:off x="6553200" y="2667000"/>
            <a:ext cx="137160" cy="14804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7650480" y="3509554"/>
            <a:ext cx="137160" cy="14804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/>
          <p:cNvSpPr/>
          <p:nvPr/>
        </p:nvSpPr>
        <p:spPr>
          <a:xfrm rot="5400000">
            <a:off x="5583283" y="3149237"/>
            <a:ext cx="350520" cy="14804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>
            <a:off x="7787639" y="1828800"/>
            <a:ext cx="249555" cy="17199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5400000">
            <a:off x="8214906" y="3908517"/>
            <a:ext cx="174186" cy="238379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40" y="4113577"/>
            <a:ext cx="1575245" cy="106802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95" y="1386711"/>
            <a:ext cx="893445" cy="8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7772400" y="2209800"/>
            <a:ext cx="132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Post-processing</a:t>
            </a:r>
            <a:endParaRPr lang="en-US" sz="1400" dirty="0">
              <a:latin typeface="+mj-lt"/>
            </a:endParaRPr>
          </a:p>
        </p:txBody>
      </p:sp>
      <p:sp>
        <p:nvSpPr>
          <p:cNvPr id="73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ln/>
        </p:spPr>
        <p:txBody>
          <a:bodyPr/>
          <a:lstStyle>
            <a:lvl1pPr>
              <a:defRPr sz="700" b="1"/>
            </a:lvl1pPr>
          </a:lstStyle>
          <a:p>
            <a:pPr>
              <a:defRPr/>
            </a:pPr>
            <a:r>
              <a:rPr lang="en-US" sz="900" b="0" i="1" smtClean="0">
                <a:solidFill>
                  <a:srgbClr val="002060"/>
                </a:solidFill>
              </a:rPr>
              <a:t>Starshade and Coronagraph Technology Gaps and Paths to Close Them - Lawson &amp; Siegler</a:t>
            </a:r>
            <a:endParaRPr lang="en-US" sz="900" b="0" i="1" dirty="0">
              <a:solidFill>
                <a:srgbClr val="00206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216140" y="1371600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6655526" y="1594757"/>
            <a:ext cx="1143000" cy="6400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+mj-lt"/>
              </a:rPr>
              <a:t>Imaging FPA</a:t>
            </a:r>
            <a:endParaRPr lang="en-US" sz="1600" dirty="0">
              <a:latin typeface="+mj-lt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4320540" y="1398286"/>
            <a:ext cx="834" cy="982949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71" name="Rectangle 70"/>
          <p:cNvSpPr/>
          <p:nvPr/>
        </p:nvSpPr>
        <p:spPr>
          <a:xfrm>
            <a:off x="2743200" y="914400"/>
            <a:ext cx="4878688" cy="469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6600"/>
                </a:solidFill>
                <a:latin typeface="+mj-lt"/>
              </a:rPr>
              <a:t>h</a:t>
            </a:r>
            <a:r>
              <a:rPr lang="en-US" sz="1400" b="1" dirty="0" smtClean="0">
                <a:solidFill>
                  <a:srgbClr val="FF6600"/>
                </a:solidFill>
                <a:latin typeface="+mj-lt"/>
              </a:rPr>
              <a:t>igh–order </a:t>
            </a:r>
            <a:r>
              <a:rPr lang="en-US" sz="1400" b="1" dirty="0">
                <a:solidFill>
                  <a:srgbClr val="FF6600"/>
                </a:solidFill>
                <a:latin typeface="+mj-lt"/>
              </a:rPr>
              <a:t>wavefront </a:t>
            </a:r>
            <a:r>
              <a:rPr lang="en-US" sz="1400" b="1" dirty="0" smtClean="0">
                <a:solidFill>
                  <a:srgbClr val="FF6600"/>
                </a:solidFill>
                <a:latin typeface="+mj-lt"/>
              </a:rPr>
              <a:t>control loop  </a:t>
            </a:r>
          </a:p>
          <a:p>
            <a:pPr algn="ctr"/>
            <a:r>
              <a:rPr lang="en-US" sz="1050" b="1" dirty="0" smtClean="0">
                <a:solidFill>
                  <a:srgbClr val="FF6600"/>
                </a:solidFill>
                <a:latin typeface="+mj-lt"/>
              </a:rPr>
              <a:t>(WF aberrations due to imperfections in optics)</a:t>
            </a:r>
            <a:endParaRPr lang="en-US" sz="1050" b="1" dirty="0">
              <a:solidFill>
                <a:srgbClr val="FF6600"/>
              </a:solidFill>
              <a:latin typeface="+mj-lt"/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5795219" y="4191922"/>
            <a:ext cx="7557" cy="684879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75" name="Rectangle 74"/>
          <p:cNvSpPr/>
          <p:nvPr/>
        </p:nvSpPr>
        <p:spPr>
          <a:xfrm>
            <a:off x="2956560" y="4886413"/>
            <a:ext cx="3124200" cy="469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6600"/>
                </a:solidFill>
                <a:latin typeface="+mj-lt"/>
              </a:rPr>
              <a:t>j</a:t>
            </a:r>
            <a:r>
              <a:rPr lang="en-US" sz="1400" b="1" dirty="0" smtClean="0">
                <a:solidFill>
                  <a:srgbClr val="FF6600"/>
                </a:solidFill>
                <a:latin typeface="+mj-lt"/>
              </a:rPr>
              <a:t>itter correction loop</a:t>
            </a:r>
          </a:p>
          <a:p>
            <a:pPr algn="ctr"/>
            <a:r>
              <a:rPr lang="en-US" sz="1050" b="1" dirty="0" smtClean="0">
                <a:solidFill>
                  <a:srgbClr val="FF6600"/>
                </a:solidFill>
                <a:latin typeface="+mj-lt"/>
              </a:rPr>
              <a:t>(pointing stability)</a:t>
            </a:r>
            <a:endParaRPr lang="en-US" sz="1050" b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048000" y="4264223"/>
            <a:ext cx="2941320" cy="469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6600"/>
                </a:solidFill>
                <a:latin typeface="+mj-lt"/>
              </a:rPr>
              <a:t>l</a:t>
            </a:r>
            <a:r>
              <a:rPr lang="en-US" sz="1400" b="1" dirty="0" smtClean="0">
                <a:solidFill>
                  <a:srgbClr val="FF6600"/>
                </a:solidFill>
                <a:latin typeface="+mj-lt"/>
              </a:rPr>
              <a:t>ow-order wavefront control loop</a:t>
            </a:r>
          </a:p>
          <a:p>
            <a:pPr algn="ctr"/>
            <a:r>
              <a:rPr lang="en-US" sz="1050" b="1" dirty="0" smtClean="0">
                <a:solidFill>
                  <a:srgbClr val="FF6600"/>
                </a:solidFill>
                <a:latin typeface="+mj-lt"/>
              </a:rPr>
              <a:t>(WF aberrations due to thermal changes) </a:t>
            </a:r>
            <a:endParaRPr lang="en-US" sz="1050" b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1" name="Right Arrow 50"/>
          <p:cNvSpPr/>
          <p:nvPr/>
        </p:nvSpPr>
        <p:spPr>
          <a:xfrm rot="5400000">
            <a:off x="7091771" y="3075486"/>
            <a:ext cx="217714" cy="16274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3162300" y="1394376"/>
            <a:ext cx="0" cy="1029956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162300" y="1386711"/>
            <a:ext cx="4053840" cy="0"/>
          </a:xfrm>
          <a:prstGeom prst="line">
            <a:avLst/>
          </a:prstGeom>
          <a:noFill/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itle 1"/>
          <p:cNvSpPr txBox="1">
            <a:spLocks/>
          </p:cNvSpPr>
          <p:nvPr/>
        </p:nvSpPr>
        <p:spPr>
          <a:xfrm>
            <a:off x="609600" y="0"/>
            <a:ext cx="778764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Classical </a:t>
            </a:r>
            <a:r>
              <a:rPr lang="en-US" sz="2800" b="1" dirty="0" err="1" smtClean="0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Lyot</a:t>
            </a:r>
            <a:r>
              <a:rPr lang="en-US" sz="2800" b="1" dirty="0" smtClean="0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Coronagraph Design</a:t>
            </a:r>
            <a:endParaRPr lang="en-US" sz="2800" b="1" dirty="0">
              <a:solidFill>
                <a:srgbClr val="790015"/>
              </a:solidFill>
              <a:latin typeface="+mn-lt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48" name="Content Placeholder 3" descr="outputpupilinBS2plane-vs-entrancepupil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0" r="4629"/>
          <a:stretch/>
        </p:blipFill>
        <p:spPr>
          <a:xfrm>
            <a:off x="1406668" y="2270888"/>
            <a:ext cx="785192" cy="901820"/>
          </a:xfrm>
        </p:spPr>
      </p:pic>
      <p:sp>
        <p:nvSpPr>
          <p:cNvPr id="46" name="Right Arrow 45"/>
          <p:cNvSpPr/>
          <p:nvPr/>
        </p:nvSpPr>
        <p:spPr>
          <a:xfrm>
            <a:off x="2227385" y="2648783"/>
            <a:ext cx="381000" cy="14804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953585" y="2660468"/>
            <a:ext cx="441461" cy="1589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-168440" y="2362200"/>
            <a:ext cx="1150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Simulated light from star and planet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29904" y="3124200"/>
            <a:ext cx="956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AFTA pupil</a:t>
            </a:r>
            <a:endParaRPr lang="en-US" sz="14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953000" y="2209800"/>
            <a:ext cx="1626326" cy="101346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-106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105400" y="3322078"/>
            <a:ext cx="1357449" cy="84814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-106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543800" y="3202977"/>
            <a:ext cx="1479274" cy="835623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-106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7787639" y="1984177"/>
            <a:ext cx="1280161" cy="759023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-106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09600" y="685800"/>
            <a:ext cx="8458200" cy="56388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-10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16425" y="5699760"/>
            <a:ext cx="274320" cy="1828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7" name="Rectangle 46"/>
          <p:cNvSpPr/>
          <p:nvPr/>
        </p:nvSpPr>
        <p:spPr>
          <a:xfrm>
            <a:off x="816425" y="5129348"/>
            <a:ext cx="274320" cy="1828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1121225" y="5044440"/>
            <a:ext cx="64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Optics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121225" y="5335144"/>
            <a:ext cx="725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Control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121225" y="5625848"/>
            <a:ext cx="824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Detector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16425" y="5489032"/>
            <a:ext cx="304800" cy="1"/>
          </a:xfrm>
          <a:prstGeom prst="line">
            <a:avLst/>
          </a:prstGeom>
          <a:noFill/>
          <a:ln w="57150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8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0"/>
            <a:ext cx="778764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Coronagraph Architectures and Fabrication</a:t>
            </a:r>
            <a:endParaRPr lang="en-US" sz="2800" b="1" dirty="0">
              <a:solidFill>
                <a:srgbClr val="790015"/>
              </a:solidFill>
              <a:latin typeface="+mn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581" y="990600"/>
            <a:ext cx="47584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accent2">
                    <a:lumMod val="50000"/>
                  </a:schemeClr>
                </a:solidFill>
              </a:rPr>
              <a:t>Possible Path to Closing Gap</a:t>
            </a:r>
          </a:p>
          <a:p>
            <a:pPr algn="ctr"/>
            <a:endParaRPr lang="en-US" sz="8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election process underway from six AFTA candidate coronagraph architectures to two.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Primary and backup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Fabricate sets of each mask/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apodizer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s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Demonstrate performance in the two HCITs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Mask/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</a:rPr>
              <a:t>apodizer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iterations likely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Radiation testing (if necessary)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Some of the masks may have dielectrics or liquid crystal polymers</a:t>
            </a:r>
          </a:p>
          <a:p>
            <a:pPr marL="342900" indent="-342900">
              <a:buFont typeface="+mj-lt"/>
              <a:buAutoNum type="arabicPeriod" startAt="4"/>
            </a:pPr>
            <a:endParaRPr lang="en-US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Downselection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to one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1" y="4764264"/>
            <a:ext cx="8905875" cy="186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57400" y="4790209"/>
            <a:ext cx="1371600" cy="119651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-10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64" y="5062717"/>
            <a:ext cx="1263326" cy="66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4855735" y="4803111"/>
            <a:ext cx="1371600" cy="119651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-10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89" y="4876800"/>
            <a:ext cx="1129711" cy="104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3452962" y="4801034"/>
            <a:ext cx="1371600" cy="119651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-106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47" y="4897852"/>
            <a:ext cx="1319629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630382" y="4804063"/>
            <a:ext cx="1371600" cy="119651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-106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2" y="4897852"/>
            <a:ext cx="1170467" cy="102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096000" y="38862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-10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1"/>
            <a:ext cx="3651568" cy="259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23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5576" y="6658078"/>
            <a:ext cx="9144000" cy="231169"/>
          </a:xfrm>
        </p:spPr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76200"/>
            <a:ext cx="778764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Low-Order Wavefront Sensing and Control (LOWFS/C)</a:t>
            </a:r>
            <a:endParaRPr lang="en-US" sz="2800" b="1" dirty="0">
              <a:solidFill>
                <a:srgbClr val="790015"/>
              </a:solidFill>
              <a:latin typeface="+mn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796636"/>
            <a:ext cx="495299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Possible Path to Closing Gap</a:t>
            </a:r>
          </a:p>
          <a:p>
            <a:pPr algn="ctr"/>
            <a:endParaRPr lang="en-US" sz="8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Upon AFTA coronagraph selection and receiving telescope jitter and WF drift inputs, baseline LOWFS/C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rqmts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for each coronagraph.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Select from multiple LOWFS/C techniques one or two.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Each of the down selected coronagraphs may have different sensitivities to low-order WF aberrations.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Develop LOWFS/C algorithms using modeling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Build and demonstrate LOWFS/C closed-loop performance in an independent vacuum testbed.</a:t>
            </a:r>
          </a:p>
          <a:p>
            <a:pPr marL="800100" lvl="1" indent="-342900">
              <a:buFont typeface="+mj-lt"/>
              <a:buAutoNum type="arabicPeriod"/>
            </a:pPr>
            <a:endParaRPr lang="en-US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Deliver and integrate to HCITs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87922" y="5154305"/>
            <a:ext cx="20328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200" b="1" u="sng" dirty="0" smtClean="0">
                <a:solidFill>
                  <a:schemeClr val="accent2">
                    <a:lumMod val="50000"/>
                  </a:schemeClr>
                </a:solidFill>
              </a:rPr>
              <a:t>Knife Edge</a:t>
            </a:r>
            <a:endParaRPr lang="en-US" sz="12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Use image morphology from a slightly defocused PSF to sense WF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Detector </a:t>
            </a: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near 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image plane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Can sense tilt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065" y="5135195"/>
            <a:ext cx="203280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200" b="1" u="sng" dirty="0" smtClean="0">
                <a:solidFill>
                  <a:schemeClr val="accent2">
                    <a:lumMod val="50000"/>
                  </a:schemeClr>
                </a:solidFill>
              </a:rPr>
              <a:t>Zernike WFS</a:t>
            </a:r>
            <a:endParaRPr lang="en-US" sz="12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Point diffraction </a:t>
            </a:r>
            <a:r>
              <a:rPr lang="en-US" sz="1100" dirty="0" err="1" smtClean="0">
                <a:solidFill>
                  <a:schemeClr val="accent2">
                    <a:lumMod val="50000"/>
                  </a:schemeClr>
                </a:solidFill>
              </a:rPr>
              <a:t>interf</a:t>
            </a: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Sense WF by interfering the WF with a reference WF created by a spatial filter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Detector 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at pupil plane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Can sense tilt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0578" y="5154305"/>
            <a:ext cx="20328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200" b="1" u="sng" dirty="0" smtClean="0">
                <a:solidFill>
                  <a:schemeClr val="accent2">
                    <a:lumMod val="50000"/>
                  </a:schemeClr>
                </a:solidFill>
              </a:rPr>
              <a:t>Phase Retrieval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Use FT and slightly defocused image to sense the WF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Detector near 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image plane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Can sense tilt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9977" y="5154305"/>
            <a:ext cx="20328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200" b="1" u="sng" dirty="0" smtClean="0">
                <a:solidFill>
                  <a:schemeClr val="accent2">
                    <a:lumMod val="50000"/>
                  </a:schemeClr>
                </a:solidFill>
              </a:rPr>
              <a:t>Shack-Hartmann</a:t>
            </a:r>
            <a:endParaRPr lang="en-US" sz="12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Use SH </a:t>
            </a:r>
            <a:r>
              <a:rPr lang="en-US" sz="1100" dirty="0" err="1">
                <a:solidFill>
                  <a:schemeClr val="accent2">
                    <a:lumMod val="50000"/>
                  </a:schemeClr>
                </a:solidFill>
              </a:rPr>
              <a:t>subaperture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 image centroid to measure local WF tilt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Detector at pupil plane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Can sense tilt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7394" y="5171182"/>
            <a:ext cx="2032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200" b="1" u="sng" dirty="0" smtClean="0">
                <a:solidFill>
                  <a:schemeClr val="accent2">
                    <a:lumMod val="50000"/>
                  </a:schemeClr>
                </a:solidFill>
              </a:rPr>
              <a:t>Fast WF Jitter</a:t>
            </a:r>
            <a:endParaRPr lang="en-US" sz="12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PSF centroid or </a:t>
            </a: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quad cell 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/ pyramid APD for </a:t>
            </a:r>
            <a:r>
              <a:rPr lang="en-US" sz="1100" dirty="0" smtClean="0">
                <a:solidFill>
                  <a:schemeClr val="accent2">
                    <a:lumMod val="50000"/>
                  </a:schemeClr>
                </a:solidFill>
              </a:rPr>
              <a:t>line of sight 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at high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WF tilt only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485966" cy="239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05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035724EA-4E6B-4951-9DFC-3085201F6B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i="1" smtClean="0">
                <a:latin typeface="Arial Narrow" pitchFamily="34" charset="0"/>
              </a:rPr>
              <a:t>Starshade and Coronagraph Technology Gaps and Paths to Close Them - Lawson &amp; Siegler</a:t>
            </a:r>
            <a:endParaRPr lang="en-US" sz="900" i="1" dirty="0">
              <a:latin typeface="Arial Narrow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76200"/>
            <a:ext cx="778764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90015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IFS Ultra-Low Noise Detector</a:t>
            </a:r>
            <a:endParaRPr lang="en-US" sz="2800" b="1" dirty="0">
              <a:solidFill>
                <a:srgbClr val="790015"/>
              </a:solidFill>
              <a:latin typeface="+mn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990600"/>
            <a:ext cx="495299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Possible Path to Closing Gap</a:t>
            </a:r>
          </a:p>
          <a:p>
            <a:pPr algn="ctr"/>
            <a:endParaRPr lang="en-US" sz="8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Understand science operational scenarios and camera modes; derive preliminary detector requirements.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&lt; 0.1 e/pix read noise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~0.0001 e/pix/s dark current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QE &gt; 80% in the visible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Survey existing detector and read-out electronics technologies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recommend a device that meets requirements.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2" indent="-342900">
              <a:buFont typeface="+mj-lt"/>
              <a:buAutoNum type="arabicPeriod" startAt="3"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Acquire and test performance of available low-noise detector or camera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system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under realistic operational scenarios 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Includes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low-noise electronics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Select a baseline detector and read-out electronics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design.</a:t>
            </a:r>
          </a:p>
          <a:p>
            <a:pPr marL="342900" indent="-342900">
              <a:buFont typeface="+mj-lt"/>
              <a:buAutoNum type="arabicPeriod" startAt="4"/>
            </a:pPr>
            <a:endParaRPr lang="en-US" sz="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Perform radiation testing of the selected detector; before and after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characterization.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en-US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Design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, build, and test flight-like electronics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boards.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7" y="4429125"/>
            <a:ext cx="1524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33412" y="5888561"/>
            <a:ext cx="232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e2V Electron Multiplying CCD</a:t>
            </a:r>
          </a:p>
          <a:p>
            <a:pPr algn="ctr"/>
            <a:r>
              <a:rPr lang="en-US" sz="1400" dirty="0" smtClean="0">
                <a:latin typeface="+mj-lt"/>
              </a:rPr>
              <a:t>(a candidate device)</a:t>
            </a:r>
            <a:endParaRPr lang="en-US" sz="1400" dirty="0">
              <a:latin typeface="+mj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295400"/>
            <a:ext cx="3419519" cy="237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59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PF">
  <a:themeElements>
    <a:clrScheme name="1_TP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PF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1_TP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P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P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P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P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P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P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P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P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P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P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P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33125</TotalTime>
  <Words>1482</Words>
  <Application>Microsoft Macintosh PowerPoint</Application>
  <PresentationFormat>On-screen Show (4:3)</PresentationFormat>
  <Paragraphs>244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1_TPF</vt:lpstr>
      <vt:lpstr>Photo Editor Photo</vt:lpstr>
      <vt:lpstr>Starshade and Coronagraph Technology Gaps and Paths to Close Them  Peter Lawson and Nick Siegler Jet Propulsion Laboratory, Caltech  NASA Exoplanet Exploration Program Analysis Group Meeting (ExoPAG) 8  Denver, Colorado  6 October 2013  CL#13-4458</vt:lpstr>
      <vt:lpstr>Starshade Technology Gaps</vt:lpstr>
      <vt:lpstr>Starshade Technology</vt:lpstr>
      <vt:lpstr>AFTA Coronagraph Technology Gaps</vt:lpstr>
      <vt:lpstr>Closing Technology Gaps for Flight Coronagraphs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PowerPoint Presentation</vt:lpstr>
      <vt:lpstr>Starshade Technology Gaps (1/3)</vt:lpstr>
      <vt:lpstr>Starshade Technology Gaps (2/3)</vt:lpstr>
      <vt:lpstr>Starshade Technology Gaps (3/3)</vt:lpstr>
      <vt:lpstr>PowerPoint Presentation</vt:lpstr>
      <vt:lpstr>AFTA Coronagraph Technology Gaps (1/3)</vt:lpstr>
      <vt:lpstr>PowerPoint Presentation</vt:lpstr>
      <vt:lpstr>PowerPoint Presentation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AFTA Coronagraph Mechanisms</dc:title>
  <dc:creator>Foote, Marc C (6410)</dc:creator>
  <cp:lastModifiedBy>JPL</cp:lastModifiedBy>
  <cp:revision>303</cp:revision>
  <cp:lastPrinted>2013-10-02T15:30:16Z</cp:lastPrinted>
  <dcterms:created xsi:type="dcterms:W3CDTF">2012-12-13T00:46:19Z</dcterms:created>
  <dcterms:modified xsi:type="dcterms:W3CDTF">2013-10-06T03:11:25Z</dcterms:modified>
</cp:coreProperties>
</file>