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60" r:id="rId3"/>
    <p:sldId id="272" r:id="rId4"/>
    <p:sldId id="258" r:id="rId5"/>
    <p:sldId id="262" r:id="rId6"/>
    <p:sldId id="268" r:id="rId7"/>
    <p:sldId id="266" r:id="rId8"/>
    <p:sldId id="259" r:id="rId9"/>
    <p:sldId id="270" r:id="rId10"/>
    <p:sldId id="269" r:id="rId11"/>
    <p:sldId id="271" r:id="rId12"/>
    <p:sldId id="261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53F44"/>
    <a:srgbClr val="A41B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3053-C259-8143-8E42-FD6EA3EEBBEC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F8B5-C0B7-474E-ACC8-4DE4027D3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Text Box 1027"/>
          <p:cNvSpPr txBox="1">
            <a:spLocks noChangeArrowheads="1"/>
          </p:cNvSpPr>
          <p:nvPr/>
        </p:nvSpPr>
        <p:spPr bwMode="auto">
          <a:xfrm>
            <a:off x="154181" y="0"/>
            <a:ext cx="4646419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/>
                <a:cs typeface="Times New Roman"/>
              </a:rPr>
              <a:t>Prospects for measuring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η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-Earth </a:t>
            </a:r>
            <a:r>
              <a:rPr lang="en-US" sz="3600" dirty="0">
                <a:solidFill>
                  <a:srgbClr val="FFFF00"/>
                </a:solidFill>
                <a:latin typeface="Times New Roman"/>
                <a:cs typeface="Times New Roman"/>
              </a:rPr>
              <a:t>from 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RV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80228" name="Text Box 1028"/>
          <p:cNvSpPr txBox="1">
            <a:spLocks noChangeArrowheads="1"/>
          </p:cNvSpPr>
          <p:nvPr/>
        </p:nvSpPr>
        <p:spPr bwMode="auto">
          <a:xfrm>
            <a:off x="1295400" y="5791200"/>
            <a:ext cx="3657600" cy="80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52E"/>
                </a:solidFill>
                <a:latin typeface="Times New Roman"/>
                <a:cs typeface="Times New Roman"/>
              </a:rPr>
              <a:t>David W. Latham</a:t>
            </a:r>
          </a:p>
          <a:p>
            <a:pPr algn="ctr"/>
            <a:r>
              <a:rPr lang="en-US" sz="1400" dirty="0">
                <a:solidFill>
                  <a:srgbClr val="FFF52E"/>
                </a:solidFill>
                <a:latin typeface="Times New Roman"/>
                <a:cs typeface="Times New Roman"/>
              </a:rPr>
              <a:t>Harvard-Smithsonian Center for Astrophysics</a:t>
            </a:r>
            <a:endParaRPr lang="en-US" sz="1400" dirty="0" smtClean="0">
              <a:solidFill>
                <a:srgbClr val="FFF52E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1400" dirty="0" smtClean="0">
                <a:solidFill>
                  <a:srgbClr val="FFF52E"/>
                </a:solidFill>
                <a:latin typeface="Times New Roman"/>
                <a:cs typeface="Times New Roman"/>
              </a:rPr>
              <a:t>5 </a:t>
            </a:r>
            <a:r>
              <a:rPr lang="en-US" sz="1400" dirty="0" err="1">
                <a:solidFill>
                  <a:srgbClr val="FFF52E"/>
                </a:solidFill>
                <a:latin typeface="Times New Roman"/>
                <a:cs typeface="Times New Roman"/>
              </a:rPr>
              <a:t>Octoberber</a:t>
            </a:r>
            <a:r>
              <a:rPr lang="en-US" sz="1400" dirty="0">
                <a:solidFill>
                  <a:srgbClr val="FFF52E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F52E"/>
                </a:solidFill>
                <a:latin typeface="Times New Roman"/>
                <a:cs typeface="Times New Roman"/>
              </a:rPr>
              <a:t>2013</a:t>
            </a:r>
          </a:p>
          <a:p>
            <a:pPr algn="ctr"/>
            <a:endParaRPr lang="en-US" dirty="0">
              <a:solidFill>
                <a:srgbClr val="FFF52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Spectrometer Performance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Present state of the art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HIRES iodine calibration good to about 1 </a:t>
            </a:r>
            <a:r>
              <a:rPr lang="en-US" dirty="0" err="1" smtClean="0">
                <a:latin typeface="Times New Roman"/>
                <a:cs typeface="Times New Roman"/>
              </a:rPr>
              <a:t>m/s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HARPS </a:t>
            </a:r>
            <a:r>
              <a:rPr lang="en-US" dirty="0" smtClean="0">
                <a:latin typeface="Times New Roman"/>
                <a:cs typeface="Times New Roman"/>
              </a:rPr>
              <a:t>about 80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over</a:t>
            </a:r>
            <a:r>
              <a:rPr lang="en-US" dirty="0" smtClean="0">
                <a:latin typeface="Times New Roman"/>
                <a:cs typeface="Times New Roman"/>
              </a:rPr>
              <a:t> 10 years</a:t>
            </a:r>
            <a:endParaRPr lang="en-US" dirty="0" smtClean="0">
              <a:latin typeface="Times New Roman"/>
              <a:cs typeface="Times New Roman"/>
            </a:endParaRP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Laser comb on HARPS-N about 5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over days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Future state of the art: few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long term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ESPRESSO on the </a:t>
            </a:r>
            <a:r>
              <a:rPr lang="en-US" dirty="0" smtClean="0">
                <a:latin typeface="Times New Roman"/>
                <a:cs typeface="Times New Roman"/>
              </a:rPr>
              <a:t>VLT – 2014 launch?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-CLEF on the Giant Magellan Telescope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RESSO_1UT_fa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0909" b="20000"/>
              <a:stretch>
                <a:fillRect/>
              </a:stretch>
            </p:blipFill>
          </mc:Choice>
          <mc:Fallback>
            <p:blipFill>
              <a:blip r:embed="rId3"/>
              <a:srcRect t="20909" b="20000"/>
              <a:stretch>
                <a:fillRect/>
              </a:stretch>
            </p:blipFill>
          </mc:Fallback>
        </mc:AlternateContent>
        <p:spPr>
          <a:xfrm>
            <a:off x="152400" y="76200"/>
            <a:ext cx="8915400" cy="681779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1676400" y="0"/>
            <a:ext cx="6030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ESPRESSO on One Unit Telescope</a:t>
            </a:r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447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53F44"/>
                </a:solidFill>
              </a:rPr>
              <a:t>1 hour</a:t>
            </a:r>
            <a:endParaRPr lang="en-US" dirty="0">
              <a:solidFill>
                <a:srgbClr val="D53F4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819400"/>
            <a:ext cx="71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1BA6"/>
                </a:solidFill>
              </a:rPr>
              <a:t>1 min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PRV Telescope Time Use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Cen</a:t>
            </a:r>
            <a:r>
              <a:rPr lang="en-US" sz="2400" dirty="0" smtClean="0">
                <a:latin typeface="Times New Roman"/>
                <a:cs typeface="Times New Roman"/>
              </a:rPr>
              <a:t> Bb  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~ a month of HARPS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HARPS (only instrument on ESO 3.6m, Chile)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1000 GTO nights in first 10 years to Geneva-led team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~300 nights per year now for PRV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HARPS-N (on TNG 3.6m, La Palma)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80 GTO nights per year over 5 years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45 </a:t>
            </a:r>
            <a:r>
              <a:rPr lang="en-US" sz="1800" i="1" dirty="0" err="1" smtClean="0">
                <a:latin typeface="Times New Roman"/>
                <a:cs typeface="Times New Roman"/>
              </a:rPr>
              <a:t>Kepler</a:t>
            </a:r>
            <a:r>
              <a:rPr lang="en-US" sz="1800" dirty="0" smtClean="0">
                <a:latin typeface="Times New Roman"/>
                <a:cs typeface="Times New Roman"/>
              </a:rPr>
              <a:t> follow up, 35 Rocky Planet Search 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Semester A28 (now, third since start)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GTO=40, GAPS=43, </a:t>
            </a:r>
            <a:r>
              <a:rPr lang="en-US" sz="1800" dirty="0" err="1" smtClean="0">
                <a:latin typeface="Times New Roman"/>
                <a:cs typeface="Times New Roman"/>
              </a:rPr>
              <a:t>Comm</a:t>
            </a:r>
            <a:r>
              <a:rPr lang="en-US" sz="1800" dirty="0" smtClean="0">
                <a:latin typeface="Times New Roman"/>
                <a:cs typeface="Times New Roman"/>
              </a:rPr>
              <a:t>=39; 122 of 183 nights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HIRES  (on Keck 10m)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88 in 2012, 69 in 2013  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Closing Thoughts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PRV Surveys best on 4-m class </a:t>
            </a:r>
            <a:r>
              <a:rPr lang="en-US" sz="2800" dirty="0" smtClean="0">
                <a:latin typeface="Times New Roman"/>
                <a:cs typeface="Times New Roman"/>
              </a:rPr>
              <a:t>telescopes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Many nights available on dedicated facilities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Ultimate follow </a:t>
            </a:r>
            <a:r>
              <a:rPr lang="en-US" sz="2800" dirty="0" smtClean="0">
                <a:latin typeface="Times New Roman"/>
                <a:cs typeface="Times New Roman"/>
              </a:rPr>
              <a:t>up on next generation giant </a:t>
            </a:r>
            <a:r>
              <a:rPr lang="en-US" sz="2800" dirty="0" smtClean="0">
                <a:latin typeface="Times New Roman"/>
                <a:cs typeface="Times New Roman"/>
              </a:rPr>
              <a:t>telescopes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Next generation of super PRV instruments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TESS </a:t>
            </a:r>
            <a:r>
              <a:rPr lang="en-US" sz="2800" dirty="0" smtClean="0">
                <a:latin typeface="Times New Roman"/>
                <a:cs typeface="Times New Roman"/>
              </a:rPr>
              <a:t>gives key targets for</a:t>
            </a:r>
            <a:r>
              <a:rPr lang="en-US" sz="2800" dirty="0" smtClean="0">
                <a:latin typeface="Times New Roman"/>
                <a:cs typeface="Times New Roman"/>
              </a:rPr>
              <a:t> super PRV </a:t>
            </a:r>
            <a:r>
              <a:rPr lang="en-US" sz="2800" dirty="0" smtClean="0">
                <a:latin typeface="Times New Roman"/>
                <a:cs typeface="Times New Roman"/>
              </a:rPr>
              <a:t>follow up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30 to 100 times brighter than </a:t>
            </a:r>
            <a:r>
              <a:rPr lang="en-US" sz="2400" dirty="0" err="1" smtClean="0">
                <a:latin typeface="Times New Roman"/>
                <a:cs typeface="Times New Roman"/>
              </a:rPr>
              <a:t>KOIs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True Earth twins orbiting Sun</a:t>
            </a:r>
            <a:r>
              <a:rPr lang="en-US" sz="2800" dirty="0" smtClean="0">
                <a:latin typeface="Times New Roman"/>
                <a:cs typeface="Times New Roman"/>
              </a:rPr>
              <a:t>-like stars</a:t>
            </a:r>
            <a:r>
              <a:rPr lang="en-US" sz="2800" dirty="0" smtClean="0">
                <a:latin typeface="Times New Roman"/>
                <a:cs typeface="Times New Roman"/>
              </a:rPr>
              <a:t> still a dream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Will </a:t>
            </a:r>
            <a:r>
              <a:rPr lang="en-US" sz="2400" dirty="0" smtClean="0">
                <a:latin typeface="Times New Roman"/>
                <a:cs typeface="Times New Roman"/>
              </a:rPr>
              <a:t>require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years, hundreds of </a:t>
            </a:r>
            <a:r>
              <a:rPr lang="en-US" sz="2400" dirty="0" smtClean="0">
                <a:latin typeface="Times New Roman"/>
                <a:cs typeface="Times New Roman"/>
              </a:rPr>
              <a:t>observations.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ystems of planets will </a:t>
            </a:r>
            <a:r>
              <a:rPr lang="en-US" sz="2400" dirty="0" smtClean="0">
                <a:latin typeface="Times New Roman"/>
                <a:cs typeface="Times New Roman"/>
              </a:rPr>
              <a:t>require MANY more visits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Will have to learn how to correct for stellar jitter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Resources Needed for …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Theoretical and observational studies for how to correct for activity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Development of more stable spectrometers with better calibration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Access to much more telescope time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Identification of nearest transiting </a:t>
            </a:r>
            <a:r>
              <a:rPr lang="en-US" dirty="0" smtClean="0">
                <a:latin typeface="Times New Roman"/>
                <a:cs typeface="Times New Roman"/>
              </a:rPr>
              <a:t>systems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Characterization of host stars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Definitions of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η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-Earth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Frequency of true Earth twins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1 Earth mass in 1 year orbit around G2 dwarf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1998 </a:t>
            </a:r>
            <a:r>
              <a:rPr lang="en-US" sz="2000" i="1" dirty="0" err="1" smtClean="0">
                <a:latin typeface="Times New Roman"/>
                <a:cs typeface="Times New Roman"/>
              </a:rPr>
              <a:t>Kepler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step 1 proposal (predates </a:t>
            </a:r>
            <a:r>
              <a:rPr lang="en-US" sz="2000" dirty="0" err="1" smtClean="0">
                <a:latin typeface="Times New Roman"/>
                <a:cs typeface="Times New Roman"/>
              </a:rPr>
              <a:t>η</a:t>
            </a:r>
            <a:r>
              <a:rPr lang="en-US" sz="2000" dirty="0" smtClean="0">
                <a:latin typeface="Times New Roman"/>
                <a:cs typeface="Times New Roman"/>
              </a:rPr>
              <a:t>-Earth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terminology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Frequency </a:t>
            </a:r>
            <a:r>
              <a:rPr lang="en-US" sz="2800" dirty="0">
                <a:latin typeface="Times New Roman"/>
                <a:cs typeface="Times New Roman"/>
              </a:rPr>
              <a:t>of potentially habitable planets that can be imaged and characterized with a future large space </a:t>
            </a:r>
            <a:r>
              <a:rPr lang="en-US" sz="2800" dirty="0" smtClean="0">
                <a:latin typeface="Times New Roman"/>
                <a:cs typeface="Times New Roman"/>
              </a:rPr>
              <a:t>mission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2013 Sep 27 - Scott Gaudi email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Occurrence of rocky planets in the Habitable Zone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2013 Oct 5 - this presentation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planet radius alone is not enough (yet)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pler11_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52400"/>
            <a:ext cx="7787640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5484" y="61722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Eric Lopez website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Astrophysical Limitations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Cen</a:t>
            </a:r>
            <a:r>
              <a:rPr lang="en-US" sz="2800" dirty="0" smtClean="0">
                <a:latin typeface="Times New Roman"/>
                <a:cs typeface="Times New Roman"/>
              </a:rPr>
              <a:t> Bb illustrates the present state of the art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Orbital motion with other objects in the system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Almost any other stable period; any amplitude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Shifts as a function of the magnetic activity cycle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Several years;  one to several </a:t>
            </a:r>
            <a:r>
              <a:rPr lang="en-US" sz="2000" dirty="0" err="1" smtClean="0">
                <a:latin typeface="Times New Roman"/>
                <a:cs typeface="Times New Roman"/>
              </a:rPr>
              <a:t>m/s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Shifts due to spots on a rotating star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Days to months;  one to several </a:t>
            </a:r>
            <a:r>
              <a:rPr lang="en-US" sz="2000" dirty="0" err="1" smtClean="0">
                <a:latin typeface="Times New Roman"/>
                <a:cs typeface="Times New Roman"/>
              </a:rPr>
              <a:t>m/s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Shifts due to granulation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Few hours;  about one </a:t>
            </a:r>
            <a:r>
              <a:rPr lang="en-US" sz="2000" dirty="0" err="1" smtClean="0">
                <a:latin typeface="Times New Roman"/>
                <a:cs typeface="Times New Roman"/>
              </a:rPr>
              <a:t>m/s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Shifts due to acoustic oscillations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Few minutes;  about one </a:t>
            </a:r>
            <a:r>
              <a:rPr lang="en-US" sz="2000" dirty="0" err="1" smtClean="0">
                <a:latin typeface="Times New Roman"/>
                <a:cs typeface="Times New Roman"/>
              </a:rPr>
              <a:t>m/s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Centauri Bb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Orbital semi-amplitude ~ 50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Minimum mass ~ 1.1 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arth</a:t>
            </a:r>
            <a:endParaRPr lang="en-US" baseline="-25000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Residuals of binned velocities ~ 20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500 HARPS observations over four </a:t>
            </a:r>
            <a:r>
              <a:rPr lang="en-US" dirty="0" smtClean="0">
                <a:latin typeface="Times New Roman"/>
                <a:cs typeface="Times New Roman"/>
              </a:rPr>
              <a:t>seasons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Period = 3.2 days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/>
          </p:cNvSpPr>
          <p:nvPr>
            <p:ph type="body" idx="1"/>
          </p:nvPr>
        </p:nvSpPr>
        <p:spPr>
          <a:xfrm>
            <a:off x="875109" y="214312"/>
            <a:ext cx="7523262" cy="1058168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US" sz="3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r>
              <a:rPr lang="en-US" sz="3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Centauri Bb</a:t>
            </a: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0" indent="0"/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 = 3.23 days, 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sin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= 1.13 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Earth</a:t>
            </a:r>
            <a:r>
              <a:rPr lang="en-US" dirty="0" smtClean="0">
                <a:latin typeface="Times New Roman"/>
                <a:cs typeface="Times New Roman"/>
              </a:rPr>
              <a:t>,  </a:t>
            </a:r>
            <a:r>
              <a:rPr lang="en-US" dirty="0" err="1" smtClean="0">
                <a:latin typeface="Times New Roman"/>
                <a:cs typeface="Times New Roman"/>
              </a:rPr>
              <a:t>Nobs</a:t>
            </a:r>
            <a:r>
              <a:rPr lang="en-US" dirty="0" smtClean="0">
                <a:latin typeface="Times New Roman"/>
                <a:cs typeface="Times New Roman"/>
              </a:rPr>
              <a:t> = 459</a:t>
            </a:r>
          </a:p>
        </p:txBody>
      </p:sp>
      <p:pic>
        <p:nvPicPr>
          <p:cNvPr id="1935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917" y="1477863"/>
            <a:ext cx="7236395" cy="52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0" name="TextBox 5"/>
          <p:cNvSpPr txBox="1">
            <a:spLocks noChangeArrowheads="1"/>
          </p:cNvSpPr>
          <p:nvPr/>
        </p:nvSpPr>
        <p:spPr bwMode="auto">
          <a:xfrm>
            <a:off x="2261443" y="1446610"/>
            <a:ext cx="5119059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RMS of binned points from orbital fit = 0.20 </a:t>
            </a:r>
            <a:r>
              <a:rPr lang="en-US" sz="2000" dirty="0" err="1">
                <a:solidFill>
                  <a:srgbClr val="FF0000"/>
                </a:solidFill>
              </a:rPr>
              <a:t>m/s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Centauri Bb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Orbital semi-amplitude ~ 50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Minimum mass ~ 1.1 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earth</a:t>
            </a:r>
            <a:endParaRPr lang="en-US" baseline="-25000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Residuals of binned velocities ~ 20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500 HARPS observations over four </a:t>
            </a:r>
            <a:r>
              <a:rPr lang="en-US" dirty="0" smtClean="0">
                <a:latin typeface="Times New Roman"/>
                <a:cs typeface="Times New Roman"/>
              </a:rPr>
              <a:t>seasons</a:t>
            </a:r>
          </a:p>
          <a:p>
            <a:pPr lvl="1"/>
            <a:r>
              <a:rPr lang="en-US" dirty="0" err="1" smtClean="0">
                <a:latin typeface="Times New Roman"/>
                <a:cs typeface="Times New Roman"/>
              </a:rPr>
              <a:t>Perio</a:t>
            </a:r>
            <a:r>
              <a:rPr lang="en-US" dirty="0" smtClean="0">
                <a:latin typeface="Times New Roman"/>
                <a:cs typeface="Times New Roman"/>
              </a:rPr>
              <a:t> = 3.2 days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Not the highest peak in the power spectrum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Controversial, no confirmation yet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Advantages of transiting planets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Photometric ephemeris can confirm the RV period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Planet size and mass yield bulk density – is it rocky?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Spectrometer Performance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Present state of the art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HIRES iodine calibration good to about 1 </a:t>
            </a:r>
            <a:r>
              <a:rPr lang="en-US" dirty="0" err="1" smtClean="0">
                <a:latin typeface="Times New Roman"/>
                <a:cs typeface="Times New Roman"/>
              </a:rPr>
              <a:t>m/s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HARPS </a:t>
            </a:r>
            <a:r>
              <a:rPr lang="en-US" dirty="0" smtClean="0">
                <a:latin typeface="Times New Roman"/>
                <a:cs typeface="Times New Roman"/>
              </a:rPr>
              <a:t>about 80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over</a:t>
            </a:r>
            <a:r>
              <a:rPr lang="en-US" dirty="0" smtClean="0">
                <a:latin typeface="Times New Roman"/>
                <a:cs typeface="Times New Roman"/>
              </a:rPr>
              <a:t> 10 years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Green l</a:t>
            </a:r>
            <a:r>
              <a:rPr lang="en-US" dirty="0" smtClean="0">
                <a:latin typeface="Times New Roman"/>
                <a:cs typeface="Times New Roman"/>
              </a:rPr>
              <a:t>aser </a:t>
            </a:r>
            <a:r>
              <a:rPr lang="en-US" dirty="0" smtClean="0">
                <a:latin typeface="Times New Roman"/>
                <a:cs typeface="Times New Roman"/>
              </a:rPr>
              <a:t>comb on HARPS-N about 5 cm/</a:t>
            </a:r>
            <a:r>
              <a:rPr lang="en-US" dirty="0" err="1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over days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249551"/>
            <a:ext cx="8839200" cy="7452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2819" name="Rectangle 1"/>
          <p:cNvSpPr>
            <a:spLocks/>
          </p:cNvSpPr>
          <p:nvPr/>
        </p:nvSpPr>
        <p:spPr bwMode="auto">
          <a:xfrm>
            <a:off x="892969" y="178594"/>
            <a:ext cx="7358063" cy="121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5900" dirty="0">
              <a:solidFill>
                <a:srgbClr val="003DCC"/>
              </a:solidFill>
              <a:latin typeface="+mj-lt"/>
              <a:ea typeface="Palatino" pitchFamily="-1" charset="0"/>
              <a:cs typeface="Palatino" pitchFamily="-1" charset="0"/>
              <a:sym typeface="Palatino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676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Definitions of η-Earth</vt:lpstr>
      <vt:lpstr>Slide 3</vt:lpstr>
      <vt:lpstr>Astrophysical Limitations</vt:lpstr>
      <vt:lpstr>α Centauri Bb</vt:lpstr>
      <vt:lpstr>Slide 6</vt:lpstr>
      <vt:lpstr>α Centauri Bb</vt:lpstr>
      <vt:lpstr>Spectrometer Performance</vt:lpstr>
      <vt:lpstr>Slide 9</vt:lpstr>
      <vt:lpstr>Spectrometer Performance</vt:lpstr>
      <vt:lpstr>Slide 11</vt:lpstr>
      <vt:lpstr>PRV Telescope Time Use</vt:lpstr>
      <vt:lpstr>Closing Thoughts</vt:lpstr>
      <vt:lpstr>Resources Needed for …</vt:lpstr>
    </vt:vector>
  </TitlesOfParts>
  <Company>Harvard/Smithsonian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Latham</dc:creator>
  <cp:lastModifiedBy>David Latham</cp:lastModifiedBy>
  <cp:revision>27</cp:revision>
  <dcterms:created xsi:type="dcterms:W3CDTF">2013-10-04T15:53:20Z</dcterms:created>
  <dcterms:modified xsi:type="dcterms:W3CDTF">2013-10-06T14:08:45Z</dcterms:modified>
</cp:coreProperties>
</file>