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 id="2147483688" r:id="rId3"/>
  </p:sldMasterIdLst>
  <p:notesMasterIdLst>
    <p:notesMasterId r:id="rId12"/>
  </p:notesMasterIdLst>
  <p:sldIdLst>
    <p:sldId id="256" r:id="rId4"/>
    <p:sldId id="385" r:id="rId5"/>
    <p:sldId id="382" r:id="rId6"/>
    <p:sldId id="387" r:id="rId7"/>
    <p:sldId id="390" r:id="rId8"/>
    <p:sldId id="391" r:id="rId9"/>
    <p:sldId id="384" r:id="rId10"/>
    <p:sldId id="386"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CC"/>
    <a:srgbClr val="333399"/>
    <a:srgbClr val="79001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454" autoAdjust="0"/>
  </p:normalViewPr>
  <p:slideViewPr>
    <p:cSldViewPr>
      <p:cViewPr varScale="1">
        <p:scale>
          <a:sx n="73" d="100"/>
          <a:sy n="73" d="100"/>
        </p:scale>
        <p:origin x="-42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9" y="1"/>
            <a:ext cx="3037840" cy="461804"/>
          </a:xfrm>
          <a:prstGeom prst="rect">
            <a:avLst/>
          </a:prstGeom>
        </p:spPr>
        <p:txBody>
          <a:bodyPr vert="horz" lIns="92830" tIns="46415" rIns="92830" bIns="46415" rtlCol="0"/>
          <a:lstStyle>
            <a:lvl1pPr algn="r">
              <a:defRPr sz="1200"/>
            </a:lvl1pPr>
          </a:lstStyle>
          <a:p>
            <a:fld id="{B8A4FFA8-2BB6-4D54-96F0-66A1080B5AB5}" type="datetimeFigureOut">
              <a:rPr lang="en-US" smtClean="0"/>
              <a:pPr/>
              <a:t>10/6/2013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69"/>
            <a:ext cx="3037840" cy="461804"/>
          </a:xfrm>
          <a:prstGeom prst="rect">
            <a:avLst/>
          </a:prstGeom>
        </p:spPr>
        <p:txBody>
          <a:bodyPr vert="horz" lIns="92830" tIns="46415" rIns="92830" bIns="46415" rtlCol="0" anchor="b"/>
          <a:lstStyle>
            <a:lvl1pPr algn="r">
              <a:defRPr sz="1200"/>
            </a:lvl1pPr>
          </a:lstStyle>
          <a:p>
            <a:fld id="{411C6587-93CB-4069-88C5-1ACAD0AB23F4}" type="slidenum">
              <a:rPr lang="en-US" smtClean="0"/>
              <a:pPr/>
              <a:t>‹#›</a:t>
            </a:fld>
            <a:endParaRPr lang="en-US"/>
          </a:p>
        </p:txBody>
      </p:sp>
    </p:spTree>
    <p:extLst>
      <p:ext uri="{BB962C8B-B14F-4D97-AF65-F5344CB8AC3E}">
        <p14:creationId xmlns:p14="http://schemas.microsoft.com/office/powerpoint/2010/main" xmlns="" val="768297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a:noFill/>
          <a:ln/>
        </p:spPr>
        <p:txBody>
          <a:bodyPr/>
          <a:lstStyle/>
          <a:p>
            <a:r>
              <a:rPr lang="en-US" dirty="0" smtClean="0"/>
              <a:t> </a:t>
            </a:r>
          </a:p>
          <a:p>
            <a:pPr lvl="1"/>
            <a:endParaRPr lang="en-US" sz="1000" dirty="0"/>
          </a:p>
          <a:p>
            <a:pPr eaLnBrk="1" hangingPunct="1">
              <a:spcBef>
                <a:spcPct val="0"/>
              </a:spcBef>
            </a:pPr>
            <a:r>
              <a:rPr lang="en-US" sz="1000" dirty="0"/>
              <a:t>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9" name="Group 8"/>
          <p:cNvGrpSpPr/>
          <p:nvPr/>
        </p:nvGrpSpPr>
        <p:grpSpPr>
          <a:xfrm>
            <a:off x="6258933" y="76200"/>
            <a:ext cx="2808867" cy="814424"/>
            <a:chOff x="6292594" y="710022"/>
            <a:chExt cx="2808867" cy="814424"/>
          </a:xfrm>
        </p:grpSpPr>
        <p:pic>
          <p:nvPicPr>
            <p:cNvPr id="10" name="Picture 9" descr="NASA insigniaCMYK.eps"/>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6292594" y="710022"/>
              <a:ext cx="795832" cy="658092"/>
            </a:xfrm>
            <a:prstGeom prst="rect">
              <a:avLst/>
            </a:prstGeom>
          </p:spPr>
        </p:pic>
        <p:sp>
          <p:nvSpPr>
            <p:cNvPr id="11" name="TextBox 8"/>
            <p:cNvSpPr txBox="1">
              <a:spLocks noChangeArrowheads="1"/>
            </p:cNvSpPr>
            <p:nvPr/>
          </p:nvSpPr>
          <p:spPr bwMode="auto">
            <a:xfrm>
              <a:off x="7007549" y="862726"/>
              <a:ext cx="2093912" cy="6617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000" dirty="0">
                  <a:solidFill>
                    <a:srgbClr val="000000"/>
                  </a:solidFill>
                  <a:latin typeface="HelveticaNeue LT 75 Bold"/>
                  <a:cs typeface="HelveticaNeue LT 75 Bold"/>
                </a:rPr>
                <a:t>Jet Propulsion Laboratory</a:t>
              </a:r>
            </a:p>
            <a:p>
              <a:pPr eaLnBrk="1" fontAlgn="base" hangingPunct="1">
                <a:spcBef>
                  <a:spcPct val="0"/>
                </a:spcBef>
                <a:spcAft>
                  <a:spcPct val="0"/>
                </a:spcAft>
              </a:pPr>
              <a:r>
                <a:rPr lang="en-US" sz="800" dirty="0">
                  <a:solidFill>
                    <a:srgbClr val="000000"/>
                  </a:solidFill>
                  <a:latin typeface="HelveticaNeue LT 55 Roman"/>
                  <a:cs typeface="HelveticaNeue LT 55 Roman"/>
                </a:rPr>
                <a:t>California Institute of Technology</a:t>
              </a:r>
            </a:p>
            <a:p>
              <a:pPr eaLnBrk="1" fontAlgn="base" hangingPunct="1">
                <a:spcBef>
                  <a:spcPct val="0"/>
                </a:spcBef>
                <a:spcAft>
                  <a:spcPct val="0"/>
                </a:spcAft>
              </a:pPr>
              <a:endParaRPr lang="en-US" sz="1800" dirty="0">
                <a:solidFill>
                  <a:srgbClr val="000000"/>
                </a:solidFill>
              </a:endParaRPr>
            </a:p>
          </p:txBody>
        </p:sp>
      </p:grpSp>
      <p:sp>
        <p:nvSpPr>
          <p:cNvPr id="2" name="Title 1"/>
          <p:cNvSpPr>
            <a:spLocks noGrp="1"/>
          </p:cNvSpPr>
          <p:nvPr>
            <p:ph type="ctrTitle"/>
          </p:nvPr>
        </p:nvSpPr>
        <p:spPr>
          <a:xfrm>
            <a:off x="685800" y="2130425"/>
            <a:ext cx="7772400" cy="1470025"/>
          </a:xfrm>
        </p:spPr>
        <p:txBody>
          <a:bodyPr/>
          <a:lstStyle>
            <a:lvl1pPr algn="ctr">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524000"/>
          </a:xfrm>
        </p:spPr>
        <p:txBody>
          <a:bodyPr/>
          <a:lstStyle>
            <a:lvl1pPr marL="0" indent="0" algn="ctr" eaLnBrk="1" hangingPunct="1">
              <a:spcBef>
                <a:spcPts val="400"/>
              </a:spcBef>
              <a:buNone/>
              <a:defRPr sz="16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eaLnBrk="1" hangingPunct="1">
              <a:spcBef>
                <a:spcPts val="400"/>
              </a:spcBef>
            </a:pPr>
            <a:r>
              <a:rPr lang="en-US" sz="1600" smtClean="0"/>
              <a:t>Click to edit Master subtitle style</a:t>
            </a:r>
            <a:endParaRPr lang="en-US" sz="1600" dirty="0" smtClean="0"/>
          </a:p>
        </p:txBody>
      </p:sp>
      <p:sp>
        <p:nvSpPr>
          <p:cNvPr id="5" name="Text Placeholder 4"/>
          <p:cNvSpPr>
            <a:spLocks noGrp="1"/>
          </p:cNvSpPr>
          <p:nvPr>
            <p:ph type="body" sz="quarter" idx="13" hasCustomPrompt="1"/>
          </p:nvPr>
        </p:nvSpPr>
        <p:spPr>
          <a:xfrm>
            <a:off x="3695700" y="5715000"/>
            <a:ext cx="1752600" cy="457200"/>
          </a:xfrm>
        </p:spPr>
        <p:txBody>
          <a:bodyPr/>
          <a:lstStyle>
            <a:lvl1pPr marL="0" indent="0" algn="ctr">
              <a:spcBef>
                <a:spcPts val="0"/>
              </a:spcBef>
              <a:spcAft>
                <a:spcPts val="0"/>
              </a:spcAft>
              <a:buNone/>
              <a:defRPr sz="1600"/>
            </a:lvl1pPr>
          </a:lstStyle>
          <a:p>
            <a:pPr lvl="0"/>
            <a:r>
              <a:rPr lang="en-US" dirty="0" smtClean="0"/>
              <a:t>[Date]</a:t>
            </a:r>
            <a:endParaRPr lang="en-US" dirty="0"/>
          </a:p>
        </p:txBody>
      </p:sp>
    </p:spTree>
    <p:extLst>
      <p:ext uri="{BB962C8B-B14F-4D97-AF65-F5344CB8AC3E}">
        <p14:creationId xmlns:p14="http://schemas.microsoft.com/office/powerpoint/2010/main" xmlns="" val="35613248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13730306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76200"/>
            <a:ext cx="20955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61341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42567356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6067FEF-5467-47EF-989C-A389AA1AA895}" type="slidenum">
              <a:rPr lang="en-US" smtClean="0"/>
              <a:pPr/>
              <a:t>‹#›</a:t>
            </a:fld>
            <a:endParaRPr lang="en-US"/>
          </a:p>
        </p:txBody>
      </p:sp>
      <p:sp>
        <p:nvSpPr>
          <p:cNvPr id="5" name="Footer Placeholder 4"/>
          <p:cNvSpPr>
            <a:spLocks noGrp="1"/>
          </p:cNvSpPr>
          <p:nvPr>
            <p:ph type="ftr" sz="quarter" idx="12"/>
          </p:nvPr>
        </p:nvSpPr>
        <p:spPr>
          <a:xfrm>
            <a:off x="914400" y="6629400"/>
            <a:ext cx="7315200" cy="228600"/>
          </a:xfrm>
          <a:prstGeom prst="rect">
            <a:avLst/>
          </a:prstGeom>
        </p:spPr>
        <p:txBody>
          <a:body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323086964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914400" y="6629400"/>
            <a:ext cx="7315200" cy="228600"/>
          </a:xfrm>
          <a:prstGeom prst="rect">
            <a:avLst/>
          </a:prstGeom>
        </p:spPr>
        <p:txBody>
          <a:bodyPr/>
          <a:lstStyle/>
          <a:p>
            <a:r>
              <a:rPr lang="en-US" smtClean="0"/>
              <a:t>The technical data in this document is controlled under the U.S. Export Regulations, release to foreign persons may require an export authorization.</a:t>
            </a:r>
            <a:endParaRPr lang="en-US"/>
          </a:p>
        </p:txBody>
      </p:sp>
      <p:sp>
        <p:nvSpPr>
          <p:cNvPr id="6" name="Slide Number Placeholder 5"/>
          <p:cNvSpPr>
            <a:spLocks noGrp="1"/>
          </p:cNvSpPr>
          <p:nvPr>
            <p:ph type="sldNum" sz="quarter" idx="12"/>
          </p:nvPr>
        </p:nvSpPr>
        <p:spPr/>
        <p:txBody>
          <a:body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34416220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9" name="Group 8"/>
          <p:cNvGrpSpPr/>
          <p:nvPr/>
        </p:nvGrpSpPr>
        <p:grpSpPr>
          <a:xfrm>
            <a:off x="6258933" y="76200"/>
            <a:ext cx="2808867" cy="814424"/>
            <a:chOff x="6292594" y="710022"/>
            <a:chExt cx="2808867" cy="814424"/>
          </a:xfrm>
        </p:grpSpPr>
        <p:pic>
          <p:nvPicPr>
            <p:cNvPr id="10" name="Picture 9" descr="NASA insigniaCMYK.eps"/>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6292594" y="710022"/>
              <a:ext cx="795832" cy="658092"/>
            </a:xfrm>
            <a:prstGeom prst="rect">
              <a:avLst/>
            </a:prstGeom>
          </p:spPr>
        </p:pic>
        <p:sp>
          <p:nvSpPr>
            <p:cNvPr id="11" name="TextBox 8"/>
            <p:cNvSpPr txBox="1">
              <a:spLocks noChangeArrowheads="1"/>
            </p:cNvSpPr>
            <p:nvPr/>
          </p:nvSpPr>
          <p:spPr bwMode="auto">
            <a:xfrm>
              <a:off x="7007549" y="862726"/>
              <a:ext cx="2093912" cy="6617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000" dirty="0">
                  <a:solidFill>
                    <a:srgbClr val="000000"/>
                  </a:solidFill>
                  <a:latin typeface="HelveticaNeue LT 75 Bold"/>
                  <a:cs typeface="HelveticaNeue LT 75 Bold"/>
                </a:rPr>
                <a:t>Jet Propulsion Laboratory</a:t>
              </a:r>
            </a:p>
            <a:p>
              <a:pPr eaLnBrk="1" fontAlgn="base" hangingPunct="1">
                <a:spcBef>
                  <a:spcPct val="0"/>
                </a:spcBef>
                <a:spcAft>
                  <a:spcPct val="0"/>
                </a:spcAft>
              </a:pPr>
              <a:r>
                <a:rPr lang="en-US" sz="800" dirty="0">
                  <a:solidFill>
                    <a:srgbClr val="000000"/>
                  </a:solidFill>
                  <a:latin typeface="HelveticaNeue LT 55 Roman"/>
                  <a:cs typeface="HelveticaNeue LT 55 Roman"/>
                </a:rPr>
                <a:t>California Institute of Technology</a:t>
              </a:r>
            </a:p>
            <a:p>
              <a:pPr eaLnBrk="1" fontAlgn="base" hangingPunct="1">
                <a:spcBef>
                  <a:spcPct val="0"/>
                </a:spcBef>
                <a:spcAft>
                  <a:spcPct val="0"/>
                </a:spcAft>
              </a:pPr>
              <a:endParaRPr lang="en-US" sz="1800" dirty="0">
                <a:solidFill>
                  <a:srgbClr val="000000"/>
                </a:solidFill>
              </a:endParaRPr>
            </a:p>
          </p:txBody>
        </p:sp>
      </p:grpSp>
      <p:sp>
        <p:nvSpPr>
          <p:cNvPr id="2" name="Title 1"/>
          <p:cNvSpPr>
            <a:spLocks noGrp="1"/>
          </p:cNvSpPr>
          <p:nvPr>
            <p:ph type="ctrTitle"/>
          </p:nvPr>
        </p:nvSpPr>
        <p:spPr>
          <a:xfrm>
            <a:off x="685800" y="2130425"/>
            <a:ext cx="7772400" cy="1470025"/>
          </a:xfrm>
        </p:spPr>
        <p:txBody>
          <a:bodyPr/>
          <a:lstStyle>
            <a:lvl1pPr algn="ctr">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524000"/>
          </a:xfrm>
        </p:spPr>
        <p:txBody>
          <a:bodyPr/>
          <a:lstStyle>
            <a:lvl1pPr marL="0" indent="0" algn="ctr" eaLnBrk="1" hangingPunct="1">
              <a:spcBef>
                <a:spcPts val="400"/>
              </a:spcBef>
              <a:buNone/>
              <a:defRPr sz="16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eaLnBrk="1" hangingPunct="1">
              <a:spcBef>
                <a:spcPts val="400"/>
              </a:spcBef>
            </a:pPr>
            <a:r>
              <a:rPr lang="en-US" sz="1600" smtClean="0"/>
              <a:t>Click to edit Master subtitle style</a:t>
            </a:r>
            <a:endParaRPr lang="en-US" sz="1600" dirty="0" smtClean="0"/>
          </a:p>
        </p:txBody>
      </p:sp>
      <p:sp>
        <p:nvSpPr>
          <p:cNvPr id="5" name="Text Placeholder 4"/>
          <p:cNvSpPr>
            <a:spLocks noGrp="1"/>
          </p:cNvSpPr>
          <p:nvPr>
            <p:ph type="body" sz="quarter" idx="13" hasCustomPrompt="1"/>
          </p:nvPr>
        </p:nvSpPr>
        <p:spPr>
          <a:xfrm>
            <a:off x="3695700" y="5715000"/>
            <a:ext cx="1752600" cy="457200"/>
          </a:xfrm>
        </p:spPr>
        <p:txBody>
          <a:bodyPr/>
          <a:lstStyle>
            <a:lvl1pPr marL="0" indent="0" algn="ctr">
              <a:spcBef>
                <a:spcPts val="0"/>
              </a:spcBef>
              <a:spcAft>
                <a:spcPts val="0"/>
              </a:spcAft>
              <a:buNone/>
              <a:defRPr sz="1600"/>
            </a:lvl1pPr>
          </a:lstStyle>
          <a:p>
            <a:pPr lvl="0"/>
            <a:r>
              <a:rPr lang="en-US" dirty="0" smtClean="0"/>
              <a:t>[Date]</a:t>
            </a:r>
            <a:endParaRPr lang="en-US" dirty="0"/>
          </a:p>
        </p:txBody>
      </p:sp>
    </p:spTree>
    <p:extLst>
      <p:ext uri="{BB962C8B-B14F-4D97-AF65-F5344CB8AC3E}">
        <p14:creationId xmlns:p14="http://schemas.microsoft.com/office/powerpoint/2010/main" xmlns="" val="356132488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lvl1pPr>
              <a:defRPr sz="2400" b="1"/>
            </a:lvl1pPr>
          </a:lstStyle>
          <a:p>
            <a:r>
              <a:rPr lang="en-US" smtClean="0"/>
              <a:t>Click to edit Master title style</a:t>
            </a:r>
            <a:endParaRPr lang="en-US" dirty="0"/>
          </a:p>
        </p:txBody>
      </p:sp>
      <p:sp>
        <p:nvSpPr>
          <p:cNvPr id="3" name="Content Placeholder 2"/>
          <p:cNvSpPr>
            <a:spLocks noGrp="1"/>
          </p:cNvSpPr>
          <p:nvPr>
            <p:ph idx="1"/>
          </p:nvPr>
        </p:nvSpPr>
        <p:spPr>
          <a:xfrm>
            <a:off x="228600" y="990600"/>
            <a:ext cx="8686800" cy="556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93874631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62338194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3" name="Content Placeholder 2"/>
          <p:cNvSpPr>
            <a:spLocks noGrp="1"/>
          </p:cNvSpPr>
          <p:nvPr>
            <p:ph sz="half" idx="1"/>
          </p:nvPr>
        </p:nvSpPr>
        <p:spPr>
          <a:xfrm>
            <a:off x="533400" y="990600"/>
            <a:ext cx="40767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990600"/>
            <a:ext cx="40767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7"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2793024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639762"/>
          </a:xfrm>
        </p:spPr>
        <p:txBody>
          <a:bodyPr/>
          <a:lstStyle>
            <a:lvl1pPr>
              <a:defRPr sz="2400" b="1"/>
            </a:lvl1pPr>
          </a:lstStyle>
          <a:p>
            <a:r>
              <a:rPr lang="en-US" smtClean="0"/>
              <a:t>Click to edit Master title style</a:t>
            </a:r>
            <a:endParaRPr lang="en-US" dirty="0"/>
          </a:p>
        </p:txBody>
      </p:sp>
      <p:sp>
        <p:nvSpPr>
          <p:cNvPr id="3" name="Text Placeholder 2"/>
          <p:cNvSpPr>
            <a:spLocks noGrp="1"/>
          </p:cNvSpPr>
          <p:nvPr>
            <p:ph type="body" idx="1"/>
          </p:nvPr>
        </p:nvSpPr>
        <p:spPr>
          <a:xfrm>
            <a:off x="457200" y="838200"/>
            <a:ext cx="4040188" cy="838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838200"/>
            <a:ext cx="4041775" cy="8381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9"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352951482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4"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5"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3116023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lvl1pPr>
              <a:defRPr sz="2400" b="1"/>
            </a:lvl1pPr>
          </a:lstStyle>
          <a:p>
            <a:r>
              <a:rPr lang="en-US" smtClean="0"/>
              <a:t>Click to edit Master title style</a:t>
            </a:r>
            <a:endParaRPr lang="en-US" dirty="0"/>
          </a:p>
        </p:txBody>
      </p:sp>
      <p:sp>
        <p:nvSpPr>
          <p:cNvPr id="3" name="Content Placeholder 2"/>
          <p:cNvSpPr>
            <a:spLocks noGrp="1"/>
          </p:cNvSpPr>
          <p:nvPr>
            <p:ph idx="1"/>
          </p:nvPr>
        </p:nvSpPr>
        <p:spPr>
          <a:xfrm>
            <a:off x="228600" y="990600"/>
            <a:ext cx="8686800" cy="556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93874631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able Starting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66067FEF-5467-47EF-989C-A389AA1AA895}" type="slidenum">
              <a:rPr lang="en-US" smtClean="0"/>
              <a:pPr/>
              <a:t>‹#›</a:t>
            </a:fld>
            <a:endParaRPr lang="en-US"/>
          </a:p>
        </p:txBody>
      </p:sp>
      <p:sp>
        <p:nvSpPr>
          <p:cNvPr id="5" name="Footer Placeholder 4"/>
          <p:cNvSpPr>
            <a:spLocks noGrp="1"/>
          </p:cNvSpPr>
          <p:nvPr>
            <p:ph type="ftr" sz="quarter" idx="12"/>
          </p:nvPr>
        </p:nvSpPr>
        <p:spPr>
          <a:xfrm>
            <a:off x="914400" y="6629400"/>
            <a:ext cx="7315200" cy="228600"/>
          </a:xfrm>
          <a:prstGeom prst="rect">
            <a:avLst/>
          </a:prstGeom>
        </p:spPr>
        <p:txBody>
          <a:bodyPr/>
          <a:lstStyle/>
          <a:p>
            <a:r>
              <a:rPr lang="en-US" smtClean="0"/>
              <a:t>The technical data in this document is controlled under the U.S. Export Regulations, release to foreign persons may require an export authorization.</a:t>
            </a:r>
            <a:endParaRPr lang="en-US"/>
          </a:p>
        </p:txBody>
      </p:sp>
      <p:sp>
        <p:nvSpPr>
          <p:cNvPr id="6" name="Content Placeholder 10"/>
          <p:cNvSpPr>
            <a:spLocks noGrp="1"/>
          </p:cNvSpPr>
          <p:nvPr>
            <p:ph idx="1" hasCustomPrompt="1"/>
          </p:nvPr>
        </p:nvSpPr>
        <p:spPr>
          <a:xfrm>
            <a:off x="228600" y="2971800"/>
            <a:ext cx="8686800" cy="3456432"/>
          </a:xfrm>
        </p:spPr>
        <p:txBody>
          <a:bodyPr/>
          <a:lstStyle>
            <a:lvl1pPr marL="0" marR="0" indent="0" algn="l" defTabSz="914400" rtl="0" eaLnBrk="1" fontAlgn="auto" latinLnBrk="0" hangingPunct="1">
              <a:lnSpc>
                <a:spcPct val="100000"/>
              </a:lnSpc>
              <a:spcBef>
                <a:spcPts val="250"/>
              </a:spcBef>
              <a:spcAft>
                <a:spcPts val="250"/>
              </a:spcAft>
              <a:buClrTx/>
              <a:buSzTx/>
              <a:buFont typeface="Arial" pitchFamily="34" charset="0"/>
              <a:buNone/>
              <a:tabLst/>
              <a:defRPr/>
            </a:lvl1pPr>
            <a:lvl2pPr marL="457200" indent="-228600" algn="l" defTabSz="914400" rtl="0" eaLnBrk="1" latinLnBrk="0" hangingPunct="1">
              <a:lnSpc>
                <a:spcPct val="100000"/>
              </a:lnSpc>
              <a:spcBef>
                <a:spcPts val="200"/>
              </a:spcBef>
              <a:spcAft>
                <a:spcPts val="200"/>
              </a:spcAft>
              <a:buFont typeface="Arial" pitchFamily="34" charset="0"/>
              <a:buChar char="–"/>
              <a:defRPr/>
            </a:lvl2pPr>
          </a:lstStyle>
          <a:p>
            <a:pPr marL="228600" marR="0" lvl="0" indent="-228600" algn="l" defTabSz="914400" rtl="0" eaLnBrk="1" fontAlgn="auto" latinLnBrk="0" hangingPunct="1">
              <a:lnSpc>
                <a:spcPct val="100000"/>
              </a:lnSpc>
              <a:spcBef>
                <a:spcPts val="250"/>
              </a:spcBef>
              <a:spcAft>
                <a:spcPts val="250"/>
              </a:spcAft>
              <a:buClrTx/>
              <a:buSzTx/>
              <a:buFont typeface="Arial" pitchFamily="34" charset="0"/>
              <a:buChar char="•"/>
              <a:tabLst/>
              <a:defRPr/>
            </a:pPr>
            <a:r>
              <a:rPr lang="en-US" dirty="0" smtClean="0"/>
              <a:t>This is the standard Title-and-Content Layout for slides with one-line titles, starting with a Table: First-level bullet 24 </a:t>
            </a:r>
            <a:r>
              <a:rPr lang="en-US" dirty="0" err="1" smtClean="0"/>
              <a:t>pt</a:t>
            </a:r>
            <a:r>
              <a:rPr lang="en-US" dirty="0" smtClean="0"/>
              <a:t>, on single line spacing, with 2.5 </a:t>
            </a:r>
            <a:r>
              <a:rPr lang="en-US" dirty="0" err="1" smtClean="0"/>
              <a:t>pts</a:t>
            </a:r>
            <a:r>
              <a:rPr lang="en-US" dirty="0" smtClean="0"/>
              <a:t> before &amp; after</a:t>
            </a:r>
          </a:p>
          <a:p>
            <a:pPr marL="457200" lvl="1" indent="-228600" algn="l" defTabSz="914400" rtl="0" eaLnBrk="1" latinLnBrk="0" hangingPunct="1">
              <a:lnSpc>
                <a:spcPct val="100000"/>
              </a:lnSpc>
              <a:spcBef>
                <a:spcPts val="200"/>
              </a:spcBef>
              <a:spcAft>
                <a:spcPts val="200"/>
              </a:spcAft>
              <a:buFont typeface="Arial" pitchFamily="34" charset="0"/>
              <a:buChar char="–"/>
            </a:pPr>
            <a:r>
              <a:rPr lang="en-US" dirty="0" smtClean="0"/>
              <a:t>Second-level bullet 22 </a:t>
            </a:r>
            <a:r>
              <a:rPr lang="en-US" dirty="0" err="1" smtClean="0"/>
              <a:t>pt</a:t>
            </a:r>
            <a:r>
              <a:rPr lang="en-US" dirty="0" smtClean="0"/>
              <a:t>, on single line spacing, with 2 </a:t>
            </a:r>
            <a:r>
              <a:rPr lang="en-US" dirty="0" err="1" smtClean="0"/>
              <a:t>pts</a:t>
            </a:r>
            <a:r>
              <a:rPr lang="en-US" dirty="0" smtClean="0"/>
              <a:t> before &amp; after</a:t>
            </a:r>
          </a:p>
          <a:p>
            <a:pPr lvl="2"/>
            <a:r>
              <a:rPr lang="en-US" dirty="0" smtClean="0"/>
              <a:t>Third-level bullet 20 </a:t>
            </a:r>
            <a:r>
              <a:rPr lang="en-US" dirty="0" err="1" smtClean="0"/>
              <a:t>pt</a:t>
            </a:r>
            <a:r>
              <a:rPr lang="en-US" dirty="0" smtClean="0"/>
              <a:t>, on single line spacing, with 2 </a:t>
            </a:r>
            <a:r>
              <a:rPr lang="en-US" dirty="0" err="1" smtClean="0"/>
              <a:t>pts</a:t>
            </a:r>
            <a:r>
              <a:rPr lang="en-US" dirty="0" smtClean="0"/>
              <a:t> before &amp; after</a:t>
            </a:r>
          </a:p>
          <a:p>
            <a:pPr lvl="3"/>
            <a:r>
              <a:rPr lang="en-US" dirty="0" smtClean="0"/>
              <a:t>Fourth-level bullet (rarely used—not easily legible on screen) 19 </a:t>
            </a:r>
            <a:r>
              <a:rPr lang="en-US" dirty="0" err="1" smtClean="0"/>
              <a:t>pt</a:t>
            </a:r>
            <a:r>
              <a:rPr lang="en-US" dirty="0" smtClean="0"/>
              <a:t>, on single line spacing, with 1.5 </a:t>
            </a:r>
            <a:r>
              <a:rPr lang="en-US" dirty="0" err="1" smtClean="0"/>
              <a:t>pts</a:t>
            </a:r>
            <a:r>
              <a:rPr lang="en-US" dirty="0" smtClean="0"/>
              <a:t> before &amp; after</a:t>
            </a:r>
          </a:p>
          <a:p>
            <a:pPr lvl="4"/>
            <a:r>
              <a:rPr lang="en-US" dirty="0" smtClean="0"/>
              <a:t>Fifth-level bullet (very rarely used) 18-pt, on single line spacing, with 1 </a:t>
            </a:r>
            <a:r>
              <a:rPr lang="en-US" dirty="0" err="1" smtClean="0"/>
              <a:t>pt</a:t>
            </a:r>
            <a:r>
              <a:rPr lang="en-US" dirty="0" smtClean="0"/>
              <a:t> before &amp; after</a:t>
            </a:r>
          </a:p>
          <a:p>
            <a:endParaRPr lang="en-US" dirty="0"/>
          </a:p>
        </p:txBody>
      </p:sp>
    </p:spTree>
    <p:extLst>
      <p:ext uri="{BB962C8B-B14F-4D97-AF65-F5344CB8AC3E}">
        <p14:creationId xmlns:p14="http://schemas.microsoft.com/office/powerpoint/2010/main" xmlns="" val="45935161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7"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48733668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81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3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748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7"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55328091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37303062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76200"/>
            <a:ext cx="20955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61341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xfrm>
            <a:off x="914400" y="6629400"/>
            <a:ext cx="7315200" cy="228600"/>
          </a:xfrm>
          <a:prstGeom prst="rect">
            <a:avLst/>
          </a:prstGeom>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425673560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6067FEF-5467-47EF-989C-A389AA1AA895}" type="slidenum">
              <a:rPr lang="en-US" smtClean="0"/>
              <a:pPr/>
              <a:t>‹#›</a:t>
            </a:fld>
            <a:endParaRPr lang="en-US"/>
          </a:p>
        </p:txBody>
      </p:sp>
      <p:sp>
        <p:nvSpPr>
          <p:cNvPr id="5" name="Footer Placeholder 4"/>
          <p:cNvSpPr>
            <a:spLocks noGrp="1"/>
          </p:cNvSpPr>
          <p:nvPr>
            <p:ph type="ftr" sz="quarter" idx="12"/>
          </p:nvPr>
        </p:nvSpPr>
        <p:spPr>
          <a:xfrm>
            <a:off x="914400" y="6629400"/>
            <a:ext cx="7315200" cy="228600"/>
          </a:xfrm>
          <a:prstGeom prst="rect">
            <a:avLst/>
          </a:prstGeom>
        </p:spPr>
        <p:txBody>
          <a:body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323086964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914400" y="6629400"/>
            <a:ext cx="7315200" cy="228600"/>
          </a:xfrm>
          <a:prstGeom prst="rect">
            <a:avLst/>
          </a:prstGeom>
        </p:spPr>
        <p:txBody>
          <a:bodyPr/>
          <a:lstStyle/>
          <a:p>
            <a:r>
              <a:rPr lang="en-US" smtClean="0"/>
              <a:t>The technical data in this document is controlled under the U.S. Export Regulations, release to foreign persons may require an export authorization.</a:t>
            </a:r>
            <a:endParaRPr lang="en-US"/>
          </a:p>
        </p:txBody>
      </p:sp>
      <p:sp>
        <p:nvSpPr>
          <p:cNvPr id="6" name="Slide Number Placeholder 5"/>
          <p:cNvSpPr>
            <a:spLocks noGrp="1"/>
          </p:cNvSpPr>
          <p:nvPr>
            <p:ph type="sldNum" sz="quarter" idx="12"/>
          </p:nvPr>
        </p:nvSpPr>
        <p:spPr/>
        <p:txBody>
          <a:body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344162200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6"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grpSp>
        <p:nvGrpSpPr>
          <p:cNvPr id="9" name="Group 8"/>
          <p:cNvGrpSpPr/>
          <p:nvPr/>
        </p:nvGrpSpPr>
        <p:grpSpPr>
          <a:xfrm>
            <a:off x="6258933" y="76200"/>
            <a:ext cx="2808867" cy="814424"/>
            <a:chOff x="6292594" y="710022"/>
            <a:chExt cx="2808867" cy="814424"/>
          </a:xfrm>
        </p:grpSpPr>
        <p:pic>
          <p:nvPicPr>
            <p:cNvPr id="10" name="Picture 9" descr="NASA insigniaCMYK.eps"/>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6292594" y="710022"/>
              <a:ext cx="795832" cy="658092"/>
            </a:xfrm>
            <a:prstGeom prst="rect">
              <a:avLst/>
            </a:prstGeom>
          </p:spPr>
        </p:pic>
        <p:sp>
          <p:nvSpPr>
            <p:cNvPr id="11" name="TextBox 8"/>
            <p:cNvSpPr txBox="1">
              <a:spLocks noChangeArrowheads="1"/>
            </p:cNvSpPr>
            <p:nvPr/>
          </p:nvSpPr>
          <p:spPr bwMode="auto">
            <a:xfrm>
              <a:off x="7007549" y="862726"/>
              <a:ext cx="2093912" cy="6617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000" dirty="0">
                  <a:solidFill>
                    <a:srgbClr val="000000"/>
                  </a:solidFill>
                  <a:latin typeface="HelveticaNeue LT 75 Bold"/>
                  <a:cs typeface="HelveticaNeue LT 75 Bold"/>
                </a:rPr>
                <a:t>Jet Propulsion Laboratory</a:t>
              </a:r>
            </a:p>
            <a:p>
              <a:pPr eaLnBrk="1" fontAlgn="base" hangingPunct="1">
                <a:spcBef>
                  <a:spcPct val="0"/>
                </a:spcBef>
                <a:spcAft>
                  <a:spcPct val="0"/>
                </a:spcAft>
              </a:pPr>
              <a:r>
                <a:rPr lang="en-US" sz="800" dirty="0">
                  <a:solidFill>
                    <a:srgbClr val="000000"/>
                  </a:solidFill>
                  <a:latin typeface="HelveticaNeue LT 55 Roman"/>
                  <a:cs typeface="HelveticaNeue LT 55 Roman"/>
                </a:rPr>
                <a:t>California Institute of Technology</a:t>
              </a:r>
            </a:p>
            <a:p>
              <a:pPr eaLnBrk="1" fontAlgn="base" hangingPunct="1">
                <a:spcBef>
                  <a:spcPct val="0"/>
                </a:spcBef>
                <a:spcAft>
                  <a:spcPct val="0"/>
                </a:spcAft>
              </a:pPr>
              <a:endParaRPr lang="en-US" sz="1800" dirty="0">
                <a:solidFill>
                  <a:srgbClr val="000000"/>
                </a:solidFill>
              </a:endParaRPr>
            </a:p>
          </p:txBody>
        </p:sp>
      </p:grpSp>
      <p:sp>
        <p:nvSpPr>
          <p:cNvPr id="2" name="Title 1"/>
          <p:cNvSpPr>
            <a:spLocks noGrp="1"/>
          </p:cNvSpPr>
          <p:nvPr>
            <p:ph type="ctrTitle"/>
          </p:nvPr>
        </p:nvSpPr>
        <p:spPr>
          <a:xfrm>
            <a:off x="685800" y="2130425"/>
            <a:ext cx="7772400" cy="1470025"/>
          </a:xfrm>
        </p:spPr>
        <p:txBody>
          <a:bodyPr/>
          <a:lstStyle>
            <a:lvl1pPr algn="ctr">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524000"/>
          </a:xfrm>
        </p:spPr>
        <p:txBody>
          <a:bodyPr/>
          <a:lstStyle>
            <a:lvl1pPr marL="0" indent="0" algn="ctr" eaLnBrk="1" hangingPunct="1">
              <a:spcBef>
                <a:spcPts val="400"/>
              </a:spcBef>
              <a:buNone/>
              <a:defRPr sz="16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eaLnBrk="1" hangingPunct="1">
              <a:spcBef>
                <a:spcPts val="400"/>
              </a:spcBef>
            </a:pPr>
            <a:r>
              <a:rPr lang="en-US" sz="1600" smtClean="0"/>
              <a:t>Click to edit Master subtitle style</a:t>
            </a:r>
            <a:endParaRPr lang="en-US" sz="1600" dirty="0" smtClean="0"/>
          </a:p>
        </p:txBody>
      </p:sp>
      <p:sp>
        <p:nvSpPr>
          <p:cNvPr id="5" name="Text Placeholder 4"/>
          <p:cNvSpPr>
            <a:spLocks noGrp="1"/>
          </p:cNvSpPr>
          <p:nvPr>
            <p:ph type="body" sz="quarter" idx="13" hasCustomPrompt="1"/>
          </p:nvPr>
        </p:nvSpPr>
        <p:spPr>
          <a:xfrm>
            <a:off x="3695700" y="5715000"/>
            <a:ext cx="1752600" cy="457200"/>
          </a:xfrm>
        </p:spPr>
        <p:txBody>
          <a:bodyPr/>
          <a:lstStyle>
            <a:lvl1pPr marL="0" indent="0" algn="ctr">
              <a:spcBef>
                <a:spcPts val="0"/>
              </a:spcBef>
              <a:spcAft>
                <a:spcPts val="0"/>
              </a:spcAft>
              <a:buNone/>
              <a:defRPr sz="1600"/>
            </a:lvl1pPr>
          </a:lstStyle>
          <a:p>
            <a:pPr lvl="0"/>
            <a:r>
              <a:rPr lang="en-US" dirty="0" smtClean="0"/>
              <a:t>[Date]</a:t>
            </a:r>
            <a:endParaRPr lang="en-US" dirty="0"/>
          </a:p>
        </p:txBody>
      </p:sp>
    </p:spTree>
    <p:extLst>
      <p:ext uri="{BB962C8B-B14F-4D97-AF65-F5344CB8AC3E}">
        <p14:creationId xmlns:p14="http://schemas.microsoft.com/office/powerpoint/2010/main" xmlns="" val="356132488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lvl1pPr>
              <a:defRPr sz="2400" b="1"/>
            </a:lvl1pPr>
          </a:lstStyle>
          <a:p>
            <a:r>
              <a:rPr lang="en-US" smtClean="0"/>
              <a:t>Click to edit Master title style</a:t>
            </a:r>
            <a:endParaRPr lang="en-US" dirty="0"/>
          </a:p>
        </p:txBody>
      </p:sp>
      <p:sp>
        <p:nvSpPr>
          <p:cNvPr id="3" name="Content Placeholder 2"/>
          <p:cNvSpPr>
            <a:spLocks noGrp="1"/>
          </p:cNvSpPr>
          <p:nvPr>
            <p:ph idx="1"/>
          </p:nvPr>
        </p:nvSpPr>
        <p:spPr>
          <a:xfrm>
            <a:off x="228600" y="990600"/>
            <a:ext cx="8686800" cy="556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93874631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6233819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62338194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3" name="Content Placeholder 2"/>
          <p:cNvSpPr>
            <a:spLocks noGrp="1"/>
          </p:cNvSpPr>
          <p:nvPr>
            <p:ph sz="half" idx="1"/>
          </p:nvPr>
        </p:nvSpPr>
        <p:spPr>
          <a:xfrm>
            <a:off x="533400" y="990600"/>
            <a:ext cx="40767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990600"/>
            <a:ext cx="40767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7"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27930243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639762"/>
          </a:xfrm>
        </p:spPr>
        <p:txBody>
          <a:bodyPr/>
          <a:lstStyle>
            <a:lvl1pPr>
              <a:defRPr sz="2400" b="1"/>
            </a:lvl1pPr>
          </a:lstStyle>
          <a:p>
            <a:r>
              <a:rPr lang="en-US" smtClean="0"/>
              <a:t>Click to edit Master title style</a:t>
            </a:r>
            <a:endParaRPr lang="en-US" dirty="0"/>
          </a:p>
        </p:txBody>
      </p:sp>
      <p:sp>
        <p:nvSpPr>
          <p:cNvPr id="3" name="Text Placeholder 2"/>
          <p:cNvSpPr>
            <a:spLocks noGrp="1"/>
          </p:cNvSpPr>
          <p:nvPr>
            <p:ph type="body" idx="1"/>
          </p:nvPr>
        </p:nvSpPr>
        <p:spPr>
          <a:xfrm>
            <a:off x="457200" y="838200"/>
            <a:ext cx="4040188" cy="838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838200"/>
            <a:ext cx="4041775" cy="8381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9"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352951482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4"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5"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31160234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able Starting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66067FEF-5467-47EF-989C-A389AA1AA895}" type="slidenum">
              <a:rPr lang="en-US" smtClean="0"/>
              <a:pPr/>
              <a:t>‹#›</a:t>
            </a:fld>
            <a:endParaRPr lang="en-US"/>
          </a:p>
        </p:txBody>
      </p:sp>
      <p:sp>
        <p:nvSpPr>
          <p:cNvPr id="5" name="Footer Placeholder 4"/>
          <p:cNvSpPr>
            <a:spLocks noGrp="1"/>
          </p:cNvSpPr>
          <p:nvPr>
            <p:ph type="ftr" sz="quarter" idx="12"/>
          </p:nvPr>
        </p:nvSpPr>
        <p:spPr/>
        <p:txBody>
          <a:bodyPr/>
          <a:lstStyle/>
          <a:p>
            <a:r>
              <a:rPr lang="en-US" smtClean="0"/>
              <a:t>The technical data in this document is controlled under the U.S. Export Regulations, release to foreign persons may require an export authorization.</a:t>
            </a:r>
            <a:endParaRPr lang="en-US"/>
          </a:p>
        </p:txBody>
      </p:sp>
      <p:sp>
        <p:nvSpPr>
          <p:cNvPr id="6" name="Content Placeholder 10"/>
          <p:cNvSpPr>
            <a:spLocks noGrp="1"/>
          </p:cNvSpPr>
          <p:nvPr>
            <p:ph idx="1" hasCustomPrompt="1"/>
          </p:nvPr>
        </p:nvSpPr>
        <p:spPr>
          <a:xfrm>
            <a:off x="228600" y="2971800"/>
            <a:ext cx="8686800" cy="3456432"/>
          </a:xfrm>
        </p:spPr>
        <p:txBody>
          <a:bodyPr/>
          <a:lstStyle>
            <a:lvl1pPr marL="0" marR="0" indent="0" algn="l" defTabSz="914400" rtl="0" eaLnBrk="1" fontAlgn="auto" latinLnBrk="0" hangingPunct="1">
              <a:lnSpc>
                <a:spcPct val="100000"/>
              </a:lnSpc>
              <a:spcBef>
                <a:spcPts val="250"/>
              </a:spcBef>
              <a:spcAft>
                <a:spcPts val="250"/>
              </a:spcAft>
              <a:buClrTx/>
              <a:buSzTx/>
              <a:buFont typeface="Arial" pitchFamily="34" charset="0"/>
              <a:buNone/>
              <a:tabLst/>
              <a:defRPr/>
            </a:lvl1pPr>
            <a:lvl2pPr marL="457200" indent="-228600" algn="l" defTabSz="914400" rtl="0" eaLnBrk="1" latinLnBrk="0" hangingPunct="1">
              <a:lnSpc>
                <a:spcPct val="100000"/>
              </a:lnSpc>
              <a:spcBef>
                <a:spcPts val="200"/>
              </a:spcBef>
              <a:spcAft>
                <a:spcPts val="200"/>
              </a:spcAft>
              <a:buFont typeface="Arial" pitchFamily="34" charset="0"/>
              <a:buChar char="–"/>
              <a:defRPr/>
            </a:lvl2pPr>
          </a:lstStyle>
          <a:p>
            <a:pPr marL="228600" marR="0" lvl="0" indent="-228600" algn="l" defTabSz="914400" rtl="0" eaLnBrk="1" fontAlgn="auto" latinLnBrk="0" hangingPunct="1">
              <a:lnSpc>
                <a:spcPct val="100000"/>
              </a:lnSpc>
              <a:spcBef>
                <a:spcPts val="250"/>
              </a:spcBef>
              <a:spcAft>
                <a:spcPts val="250"/>
              </a:spcAft>
              <a:buClrTx/>
              <a:buSzTx/>
              <a:buFont typeface="Arial" pitchFamily="34" charset="0"/>
              <a:buChar char="•"/>
              <a:tabLst/>
              <a:defRPr/>
            </a:pPr>
            <a:r>
              <a:rPr lang="en-US" dirty="0" smtClean="0"/>
              <a:t>This is the standard Title-and-Content Layout for slides with one-line titles, starting with a Table: First-level bullet 24 </a:t>
            </a:r>
            <a:r>
              <a:rPr lang="en-US" dirty="0" err="1" smtClean="0"/>
              <a:t>pt</a:t>
            </a:r>
            <a:r>
              <a:rPr lang="en-US" dirty="0" smtClean="0"/>
              <a:t>, on single line spacing, with 2.5 </a:t>
            </a:r>
            <a:r>
              <a:rPr lang="en-US" dirty="0" err="1" smtClean="0"/>
              <a:t>pts</a:t>
            </a:r>
            <a:r>
              <a:rPr lang="en-US" dirty="0" smtClean="0"/>
              <a:t> before &amp; after</a:t>
            </a:r>
          </a:p>
          <a:p>
            <a:pPr marL="457200" lvl="1" indent="-228600" algn="l" defTabSz="914400" rtl="0" eaLnBrk="1" latinLnBrk="0" hangingPunct="1">
              <a:lnSpc>
                <a:spcPct val="100000"/>
              </a:lnSpc>
              <a:spcBef>
                <a:spcPts val="200"/>
              </a:spcBef>
              <a:spcAft>
                <a:spcPts val="200"/>
              </a:spcAft>
              <a:buFont typeface="Arial" pitchFamily="34" charset="0"/>
              <a:buChar char="–"/>
            </a:pPr>
            <a:r>
              <a:rPr lang="en-US" dirty="0" smtClean="0"/>
              <a:t>Second-level bullet 22 </a:t>
            </a:r>
            <a:r>
              <a:rPr lang="en-US" dirty="0" err="1" smtClean="0"/>
              <a:t>pt</a:t>
            </a:r>
            <a:r>
              <a:rPr lang="en-US" dirty="0" smtClean="0"/>
              <a:t>, on single line spacing, with 2 </a:t>
            </a:r>
            <a:r>
              <a:rPr lang="en-US" dirty="0" err="1" smtClean="0"/>
              <a:t>pts</a:t>
            </a:r>
            <a:r>
              <a:rPr lang="en-US" dirty="0" smtClean="0"/>
              <a:t> before &amp; after</a:t>
            </a:r>
          </a:p>
          <a:p>
            <a:pPr lvl="2"/>
            <a:r>
              <a:rPr lang="en-US" dirty="0" smtClean="0"/>
              <a:t>Third-level bullet 20 </a:t>
            </a:r>
            <a:r>
              <a:rPr lang="en-US" dirty="0" err="1" smtClean="0"/>
              <a:t>pt</a:t>
            </a:r>
            <a:r>
              <a:rPr lang="en-US" dirty="0" smtClean="0"/>
              <a:t>, on single line spacing, with 2 </a:t>
            </a:r>
            <a:r>
              <a:rPr lang="en-US" dirty="0" err="1" smtClean="0"/>
              <a:t>pts</a:t>
            </a:r>
            <a:r>
              <a:rPr lang="en-US" dirty="0" smtClean="0"/>
              <a:t> before &amp; after</a:t>
            </a:r>
          </a:p>
          <a:p>
            <a:pPr lvl="3"/>
            <a:r>
              <a:rPr lang="en-US" dirty="0" smtClean="0"/>
              <a:t>Fourth-level bullet (rarely used—not easily legible on screen) 19 </a:t>
            </a:r>
            <a:r>
              <a:rPr lang="en-US" dirty="0" err="1" smtClean="0"/>
              <a:t>pt</a:t>
            </a:r>
            <a:r>
              <a:rPr lang="en-US" dirty="0" smtClean="0"/>
              <a:t>, on single line spacing, with 1.5 </a:t>
            </a:r>
            <a:r>
              <a:rPr lang="en-US" dirty="0" err="1" smtClean="0"/>
              <a:t>pts</a:t>
            </a:r>
            <a:r>
              <a:rPr lang="en-US" dirty="0" smtClean="0"/>
              <a:t> before &amp; after</a:t>
            </a:r>
          </a:p>
          <a:p>
            <a:pPr lvl="4"/>
            <a:r>
              <a:rPr lang="en-US" dirty="0" smtClean="0"/>
              <a:t>Fifth-level bullet (very rarely used) 18-pt, on single line spacing, with 1 </a:t>
            </a:r>
            <a:r>
              <a:rPr lang="en-US" dirty="0" err="1" smtClean="0"/>
              <a:t>pt</a:t>
            </a:r>
            <a:r>
              <a:rPr lang="en-US" dirty="0" smtClean="0"/>
              <a:t> before &amp; after</a:t>
            </a:r>
          </a:p>
          <a:p>
            <a:endParaRPr lang="en-US" dirty="0"/>
          </a:p>
        </p:txBody>
      </p:sp>
    </p:spTree>
    <p:extLst>
      <p:ext uri="{BB962C8B-B14F-4D97-AF65-F5344CB8AC3E}">
        <p14:creationId xmlns:p14="http://schemas.microsoft.com/office/powerpoint/2010/main" xmlns="" val="459351617"/>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7"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48733668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81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3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748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7"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55328091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1373030625"/>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76200"/>
            <a:ext cx="20955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61341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
        <p:nvSpPr>
          <p:cNvPr id="6" name="Rectangle 11"/>
          <p:cNvSpPr>
            <a:spLocks noGrp="1" noChangeArrowheads="1"/>
          </p:cNvSpPr>
          <p:nvPr>
            <p:ph type="ftr" sz="quarter" idx="12"/>
          </p:nvPr>
        </p:nvSpPr>
        <p:spPr>
          <a:ln/>
        </p:spPr>
        <p:txBody>
          <a:bodyPr/>
          <a:lstStyle>
            <a:lvl1pPr>
              <a:defRPr/>
            </a:lvl1p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4256735601"/>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6067FEF-5467-47EF-989C-A389AA1AA895}" type="slidenum">
              <a:rPr lang="en-US" smtClean="0"/>
              <a:pPr/>
              <a:t>‹#›</a:t>
            </a:fld>
            <a:endParaRPr lang="en-US"/>
          </a:p>
        </p:txBody>
      </p:sp>
      <p:sp>
        <p:nvSpPr>
          <p:cNvPr id="5" name="Footer Placeholder 4"/>
          <p:cNvSpPr>
            <a:spLocks noGrp="1"/>
          </p:cNvSpPr>
          <p:nvPr>
            <p:ph type="ftr" sz="quarter" idx="12"/>
          </p:nvPr>
        </p:nvSpPr>
        <p:spPr/>
        <p:txBody>
          <a:bodyPr/>
          <a:lstStyle/>
          <a:p>
            <a:r>
              <a:rPr lang="en-US" smtClean="0"/>
              <a:t>The technical data in this document is controlled under the U.S. Export Regulations, release to foreign persons may require an export authorization.</a:t>
            </a:r>
            <a:endParaRPr lang="en-US"/>
          </a:p>
        </p:txBody>
      </p:sp>
    </p:spTree>
    <p:extLst>
      <p:ext uri="{BB962C8B-B14F-4D97-AF65-F5344CB8AC3E}">
        <p14:creationId xmlns:p14="http://schemas.microsoft.com/office/powerpoint/2010/main" xmlns="" val="323086964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The technical data in this document is controlled under the U.S. Export Regulations, release to foreign persons may require an export authorization.</a:t>
            </a:r>
            <a:endParaRPr lang="en-US"/>
          </a:p>
        </p:txBody>
      </p:sp>
      <p:sp>
        <p:nvSpPr>
          <p:cNvPr id="6" name="Slide Number Placeholder 5"/>
          <p:cNvSpPr>
            <a:spLocks noGrp="1"/>
          </p:cNvSpPr>
          <p:nvPr>
            <p:ph type="sldNum" sz="quarter" idx="12"/>
          </p:nvPr>
        </p:nvSpPr>
        <p:spPr/>
        <p:txBody>
          <a:body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34416220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3" name="Content Placeholder 2"/>
          <p:cNvSpPr>
            <a:spLocks noGrp="1"/>
          </p:cNvSpPr>
          <p:nvPr>
            <p:ph sz="half" idx="1"/>
          </p:nvPr>
        </p:nvSpPr>
        <p:spPr>
          <a:xfrm>
            <a:off x="533400" y="990600"/>
            <a:ext cx="40767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990600"/>
            <a:ext cx="40767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12793024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639762"/>
          </a:xfrm>
        </p:spPr>
        <p:txBody>
          <a:bodyPr/>
          <a:lstStyle>
            <a:lvl1pPr>
              <a:defRPr sz="2400" b="1"/>
            </a:lvl1pPr>
          </a:lstStyle>
          <a:p>
            <a:r>
              <a:rPr lang="en-US" smtClean="0"/>
              <a:t>Click to edit Master title style</a:t>
            </a:r>
            <a:endParaRPr lang="en-US" dirty="0"/>
          </a:p>
        </p:txBody>
      </p:sp>
      <p:sp>
        <p:nvSpPr>
          <p:cNvPr id="3" name="Text Placeholder 2"/>
          <p:cNvSpPr>
            <a:spLocks noGrp="1"/>
          </p:cNvSpPr>
          <p:nvPr>
            <p:ph type="body" idx="1"/>
          </p:nvPr>
        </p:nvSpPr>
        <p:spPr>
          <a:xfrm>
            <a:off x="457200" y="838200"/>
            <a:ext cx="4040188" cy="838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838200"/>
            <a:ext cx="4041775" cy="8381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35295148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4"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13116023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Starting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vl1p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66067FEF-5467-47EF-989C-A389AA1AA895}" type="slidenum">
              <a:rPr lang="en-US" smtClean="0"/>
              <a:pPr/>
              <a:t>‹#›</a:t>
            </a:fld>
            <a:endParaRPr lang="en-US"/>
          </a:p>
        </p:txBody>
      </p:sp>
      <p:sp>
        <p:nvSpPr>
          <p:cNvPr id="6" name="Content Placeholder 10"/>
          <p:cNvSpPr>
            <a:spLocks noGrp="1"/>
          </p:cNvSpPr>
          <p:nvPr>
            <p:ph idx="1" hasCustomPrompt="1"/>
          </p:nvPr>
        </p:nvSpPr>
        <p:spPr>
          <a:xfrm>
            <a:off x="228600" y="2971800"/>
            <a:ext cx="8686800" cy="3456432"/>
          </a:xfrm>
        </p:spPr>
        <p:txBody>
          <a:bodyPr/>
          <a:lstStyle>
            <a:lvl1pPr marL="0" marR="0" indent="0" algn="l" defTabSz="914400" rtl="0" eaLnBrk="1" fontAlgn="auto" latinLnBrk="0" hangingPunct="1">
              <a:lnSpc>
                <a:spcPct val="100000"/>
              </a:lnSpc>
              <a:spcBef>
                <a:spcPts val="250"/>
              </a:spcBef>
              <a:spcAft>
                <a:spcPts val="250"/>
              </a:spcAft>
              <a:buClrTx/>
              <a:buSzTx/>
              <a:buFont typeface="Arial" pitchFamily="34" charset="0"/>
              <a:buNone/>
              <a:tabLst/>
              <a:defRPr/>
            </a:lvl1pPr>
            <a:lvl2pPr marL="457200" indent="-228600" algn="l" defTabSz="914400" rtl="0" eaLnBrk="1" latinLnBrk="0" hangingPunct="1">
              <a:lnSpc>
                <a:spcPct val="100000"/>
              </a:lnSpc>
              <a:spcBef>
                <a:spcPts val="200"/>
              </a:spcBef>
              <a:spcAft>
                <a:spcPts val="200"/>
              </a:spcAft>
              <a:buFont typeface="Arial" pitchFamily="34" charset="0"/>
              <a:buChar char="–"/>
              <a:defRPr/>
            </a:lvl2pPr>
          </a:lstStyle>
          <a:p>
            <a:pPr marL="228600" marR="0" lvl="0" indent="-228600" algn="l" defTabSz="914400" rtl="0" eaLnBrk="1" fontAlgn="auto" latinLnBrk="0" hangingPunct="1">
              <a:lnSpc>
                <a:spcPct val="100000"/>
              </a:lnSpc>
              <a:spcBef>
                <a:spcPts val="250"/>
              </a:spcBef>
              <a:spcAft>
                <a:spcPts val="250"/>
              </a:spcAft>
              <a:buClrTx/>
              <a:buSzTx/>
              <a:buFont typeface="Arial" pitchFamily="34" charset="0"/>
              <a:buChar char="•"/>
              <a:tabLst/>
              <a:defRPr/>
            </a:pPr>
            <a:r>
              <a:rPr lang="en-US" dirty="0" smtClean="0"/>
              <a:t>This is the standard Title-and-Content Layout for slides with one-line titles, starting with a Table: First-level bullet 24 </a:t>
            </a:r>
            <a:r>
              <a:rPr lang="en-US" dirty="0" err="1" smtClean="0"/>
              <a:t>pt</a:t>
            </a:r>
            <a:r>
              <a:rPr lang="en-US" dirty="0" smtClean="0"/>
              <a:t>, on single line spacing, with 2.5 </a:t>
            </a:r>
            <a:r>
              <a:rPr lang="en-US" dirty="0" err="1" smtClean="0"/>
              <a:t>pts</a:t>
            </a:r>
            <a:r>
              <a:rPr lang="en-US" dirty="0" smtClean="0"/>
              <a:t> before &amp; after</a:t>
            </a:r>
          </a:p>
          <a:p>
            <a:pPr marL="457200" lvl="1" indent="-228600" algn="l" defTabSz="914400" rtl="0" eaLnBrk="1" latinLnBrk="0" hangingPunct="1">
              <a:lnSpc>
                <a:spcPct val="100000"/>
              </a:lnSpc>
              <a:spcBef>
                <a:spcPts val="200"/>
              </a:spcBef>
              <a:spcAft>
                <a:spcPts val="200"/>
              </a:spcAft>
              <a:buFont typeface="Arial" pitchFamily="34" charset="0"/>
              <a:buChar char="–"/>
            </a:pPr>
            <a:r>
              <a:rPr lang="en-US" dirty="0" smtClean="0"/>
              <a:t>Second-level bullet 22 </a:t>
            </a:r>
            <a:r>
              <a:rPr lang="en-US" dirty="0" err="1" smtClean="0"/>
              <a:t>pt</a:t>
            </a:r>
            <a:r>
              <a:rPr lang="en-US" dirty="0" smtClean="0"/>
              <a:t>, on single line spacing, with 2 </a:t>
            </a:r>
            <a:r>
              <a:rPr lang="en-US" dirty="0" err="1" smtClean="0"/>
              <a:t>pts</a:t>
            </a:r>
            <a:r>
              <a:rPr lang="en-US" dirty="0" smtClean="0"/>
              <a:t> before &amp; after</a:t>
            </a:r>
          </a:p>
          <a:p>
            <a:pPr lvl="2"/>
            <a:r>
              <a:rPr lang="en-US" dirty="0" smtClean="0"/>
              <a:t>Third-level bullet 20 </a:t>
            </a:r>
            <a:r>
              <a:rPr lang="en-US" dirty="0" err="1" smtClean="0"/>
              <a:t>pt</a:t>
            </a:r>
            <a:r>
              <a:rPr lang="en-US" dirty="0" smtClean="0"/>
              <a:t>, on single line spacing, with 2 </a:t>
            </a:r>
            <a:r>
              <a:rPr lang="en-US" dirty="0" err="1" smtClean="0"/>
              <a:t>pts</a:t>
            </a:r>
            <a:r>
              <a:rPr lang="en-US" dirty="0" smtClean="0"/>
              <a:t> before &amp; after</a:t>
            </a:r>
          </a:p>
          <a:p>
            <a:pPr lvl="3"/>
            <a:r>
              <a:rPr lang="en-US" dirty="0" smtClean="0"/>
              <a:t>Fourth-level bullet (rarely used—not easily legible on screen) 19 </a:t>
            </a:r>
            <a:r>
              <a:rPr lang="en-US" dirty="0" err="1" smtClean="0"/>
              <a:t>pt</a:t>
            </a:r>
            <a:r>
              <a:rPr lang="en-US" dirty="0" smtClean="0"/>
              <a:t>, on single line spacing, with 1.5 </a:t>
            </a:r>
            <a:r>
              <a:rPr lang="en-US" dirty="0" err="1" smtClean="0"/>
              <a:t>pts</a:t>
            </a:r>
            <a:r>
              <a:rPr lang="en-US" dirty="0" smtClean="0"/>
              <a:t> before &amp; after</a:t>
            </a:r>
          </a:p>
          <a:p>
            <a:pPr lvl="4"/>
            <a:r>
              <a:rPr lang="en-US" dirty="0" smtClean="0"/>
              <a:t>Fifth-level bullet (very rarely used) 18-pt, on single line spacing, with 1 </a:t>
            </a:r>
            <a:r>
              <a:rPr lang="en-US" dirty="0" err="1" smtClean="0"/>
              <a:t>pt</a:t>
            </a:r>
            <a:r>
              <a:rPr lang="en-US" dirty="0" smtClean="0"/>
              <a:t> before &amp; after</a:t>
            </a:r>
          </a:p>
          <a:p>
            <a:endParaRPr lang="en-US" dirty="0"/>
          </a:p>
        </p:txBody>
      </p:sp>
    </p:spTree>
    <p:extLst>
      <p:ext uri="{BB962C8B-B14F-4D97-AF65-F5344CB8AC3E}">
        <p14:creationId xmlns:p14="http://schemas.microsoft.com/office/powerpoint/2010/main" xmlns="" val="4593516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148733668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81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3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748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6067FEF-5467-47EF-989C-A389AA1AA895}" type="slidenum">
              <a:rPr lang="en-US" smtClean="0"/>
              <a:pPr/>
              <a:t>‹#›</a:t>
            </a:fld>
            <a:endParaRPr lang="en-US"/>
          </a:p>
        </p:txBody>
      </p:sp>
    </p:spTree>
    <p:extLst>
      <p:ext uri="{BB962C8B-B14F-4D97-AF65-F5344CB8AC3E}">
        <p14:creationId xmlns:p14="http://schemas.microsoft.com/office/powerpoint/2010/main" xmlns="" val="5532809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image" Target="../media/image2.jpe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jpe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1"/>
            <a:ext cx="9144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990600"/>
            <a:ext cx="83058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First-level bullet 24 </a:t>
            </a:r>
            <a:r>
              <a:rPr lang="en-US" dirty="0" err="1" smtClean="0"/>
              <a:t>pt</a:t>
            </a:r>
            <a:r>
              <a:rPr lang="en-US" dirty="0" smtClean="0"/>
              <a:t>, on single line spacing, with 2.5 </a:t>
            </a:r>
            <a:r>
              <a:rPr lang="en-US" dirty="0" err="1" smtClean="0"/>
              <a:t>pts</a:t>
            </a:r>
            <a:r>
              <a:rPr lang="en-US" dirty="0" smtClean="0"/>
              <a:t> before &amp; after</a:t>
            </a:r>
          </a:p>
          <a:p>
            <a:pPr lvl="1"/>
            <a:r>
              <a:rPr lang="en-US" dirty="0" smtClean="0"/>
              <a:t>Second-level bullet 22 </a:t>
            </a:r>
            <a:r>
              <a:rPr lang="en-US" dirty="0" err="1" smtClean="0"/>
              <a:t>pt</a:t>
            </a:r>
            <a:r>
              <a:rPr lang="en-US" dirty="0" smtClean="0"/>
              <a:t>, on single line spacing, with 2.5 </a:t>
            </a:r>
            <a:r>
              <a:rPr lang="en-US" dirty="0" err="1" smtClean="0"/>
              <a:t>pts</a:t>
            </a:r>
            <a:r>
              <a:rPr lang="en-US" dirty="0" smtClean="0"/>
              <a:t> before &amp; after</a:t>
            </a:r>
          </a:p>
          <a:p>
            <a:pPr lvl="2"/>
            <a:r>
              <a:rPr lang="en-US" dirty="0" smtClean="0"/>
              <a:t>Third-level bullet 20 </a:t>
            </a:r>
            <a:r>
              <a:rPr lang="en-US" dirty="0" err="1" smtClean="0"/>
              <a:t>pt</a:t>
            </a:r>
            <a:r>
              <a:rPr lang="en-US" dirty="0" smtClean="0"/>
              <a:t>, on single line spacing, with 2.5 </a:t>
            </a:r>
            <a:r>
              <a:rPr lang="en-US" dirty="0" err="1" smtClean="0"/>
              <a:t>pts</a:t>
            </a:r>
            <a:r>
              <a:rPr lang="en-US" dirty="0" smtClean="0"/>
              <a:t> before &amp; after</a:t>
            </a:r>
          </a:p>
          <a:p>
            <a:pPr lvl="3"/>
            <a:r>
              <a:rPr lang="en-US" dirty="0" smtClean="0"/>
              <a:t>Fourth-level bullet 18 </a:t>
            </a:r>
            <a:r>
              <a:rPr lang="en-US" dirty="0" err="1" smtClean="0"/>
              <a:t>pt</a:t>
            </a:r>
            <a:r>
              <a:rPr lang="en-US" dirty="0" smtClean="0"/>
              <a:t>, on single line spacing, with 2 </a:t>
            </a:r>
            <a:r>
              <a:rPr lang="en-US" dirty="0" err="1" smtClean="0"/>
              <a:t>pts</a:t>
            </a:r>
            <a:r>
              <a:rPr lang="en-US" dirty="0" smtClean="0"/>
              <a:t> before &amp; after</a:t>
            </a:r>
          </a:p>
          <a:p>
            <a:pPr lvl="4"/>
            <a:r>
              <a:rPr lang="en-US" dirty="0" smtClean="0"/>
              <a:t>Fifth-level bullet 16-pt, on single line spacing, with 2 </a:t>
            </a:r>
            <a:r>
              <a:rPr lang="en-US" dirty="0" err="1" smtClean="0"/>
              <a:t>pts</a:t>
            </a:r>
            <a:r>
              <a:rPr lang="en-US" dirty="0" smtClean="0"/>
              <a:t> before &amp; after </a:t>
            </a:r>
          </a:p>
        </p:txBody>
      </p:sp>
      <p:sp>
        <p:nvSpPr>
          <p:cNvPr id="256005" name="Rectangle 5"/>
          <p:cNvSpPr>
            <a:spLocks noGrp="1" noChangeArrowheads="1"/>
          </p:cNvSpPr>
          <p:nvPr>
            <p:ph type="sldNum" sz="quarter" idx="4"/>
          </p:nvPr>
        </p:nvSpPr>
        <p:spPr bwMode="auto">
          <a:xfrm>
            <a:off x="8610600" y="6629400"/>
            <a:ext cx="533400" cy="228600"/>
          </a:xfrm>
          <a:prstGeom prst="rect">
            <a:avLst/>
          </a:prstGeom>
          <a:noFill/>
          <a:ln w="12700" algn="ctr">
            <a:noFill/>
            <a:miter lim="800000"/>
            <a:headEnd/>
            <a:tailEnd/>
          </a:ln>
          <a:effectLst/>
        </p:spPr>
        <p:txBody>
          <a:bodyPr vert="horz" wrap="square" lIns="91440" tIns="45720" rIns="91440" bIns="45720" numCol="1" anchor="t" anchorCtr="0" compatLnSpc="1">
            <a:prstTxWarp prst="textNoShape">
              <a:avLst/>
            </a:prstTxWarp>
          </a:bodyPr>
          <a:lstStyle>
            <a:lvl1pPr algn="r">
              <a:lnSpc>
                <a:spcPts val="900"/>
              </a:lnSpc>
              <a:defRPr sz="900">
                <a:solidFill>
                  <a:schemeClr val="bg1">
                    <a:lumMod val="50000"/>
                  </a:schemeClr>
                </a:solidFill>
                <a:latin typeface="Arial Narrow" pitchFamily="34" charset="0"/>
                <a:cs typeface="Arial Narrow" pitchFamily="34" charset="0"/>
              </a:defRPr>
            </a:lvl1pPr>
          </a:lstStyle>
          <a:p>
            <a:fld id="{66067FEF-5467-47EF-989C-A389AA1AA895}" type="slidenum">
              <a:rPr lang="en-US" smtClean="0"/>
              <a:pPr/>
              <a:t>‹#›</a:t>
            </a:fld>
            <a:endParaRPr lang="en-US"/>
          </a:p>
        </p:txBody>
      </p:sp>
      <p:pic>
        <p:nvPicPr>
          <p:cNvPr id="1034" name="Picture 10" descr="Untitled-1 copy"/>
          <p:cNvPicPr>
            <a:picLocks noChangeAspect="1" noChangeArrowheads="1"/>
          </p:cNvPicPr>
          <p:nvPr/>
        </p:nvPicPr>
        <p:blipFill>
          <a:blip r:embed="rId15" cstate="print"/>
          <a:srcRect/>
          <a:stretch>
            <a:fillRect/>
          </a:stretch>
        </p:blipFill>
        <p:spPr bwMode="auto">
          <a:xfrm>
            <a:off x="0" y="762000"/>
            <a:ext cx="9144000" cy="107950"/>
          </a:xfrm>
          <a:prstGeom prst="rect">
            <a:avLst/>
          </a:prstGeom>
          <a:noFill/>
          <a:ln w="9525">
            <a:noFill/>
            <a:miter lim="800000"/>
            <a:headEnd/>
            <a:tailEnd/>
          </a:ln>
        </p:spPr>
      </p:pic>
      <p:pic>
        <p:nvPicPr>
          <p:cNvPr id="1032" name="Picture 8"/>
          <p:cNvPicPr>
            <a:picLocks noChangeAspect="1" noChangeArrowheads="1"/>
          </p:cNvPicPr>
          <p:nvPr/>
        </p:nvPicPr>
        <p:blipFill>
          <a:blip r:embed="rId16" cstate="screen">
            <a:extLst>
              <a:ext uri="{28A0092B-C50C-407E-A947-70E740481C1C}">
                <a14:useLocalDpi xmlns:a14="http://schemas.microsoft.com/office/drawing/2010/main" xmlns=""/>
              </a:ext>
            </a:extLst>
          </a:blip>
          <a:stretch>
            <a:fillRect/>
          </a:stretch>
        </p:blipFill>
        <p:spPr bwMode="auto">
          <a:xfrm>
            <a:off x="8382284" y="39207"/>
            <a:ext cx="609032" cy="609032"/>
          </a:xfrm>
          <a:prstGeom prst="rect">
            <a:avLst/>
          </a:prstGeom>
          <a:noFill/>
          <a:ln w="9525">
            <a:noFill/>
            <a:miter lim="800000"/>
            <a:headEnd/>
            <a:tailEnd/>
          </a:ln>
        </p:spPr>
      </p:pic>
      <p:sp>
        <p:nvSpPr>
          <p:cNvPr id="14" name="Text Box 7"/>
          <p:cNvSpPr txBox="1">
            <a:spLocks noChangeArrowheads="1"/>
          </p:cNvSpPr>
          <p:nvPr/>
        </p:nvSpPr>
        <p:spPr bwMode="auto">
          <a:xfrm>
            <a:off x="7307580" y="646584"/>
            <a:ext cx="1836420" cy="230832"/>
          </a:xfrm>
          <a:prstGeom prst="rect">
            <a:avLst/>
          </a:prstGeom>
          <a:noFill/>
          <a:ln w="9525">
            <a:noFill/>
            <a:miter lim="800000"/>
            <a:headEnd/>
            <a:tailEnd/>
          </a:ln>
          <a:effectLst/>
        </p:spPr>
        <p:txBody>
          <a:bodyPr wrap="square">
            <a:spAutoFit/>
          </a:bodyPr>
          <a:lstStyle/>
          <a:p>
            <a:pPr algn="r" eaLnBrk="0" fontAlgn="base" hangingPunct="0">
              <a:spcBef>
                <a:spcPct val="50000"/>
              </a:spcBef>
              <a:spcAft>
                <a:spcPct val="0"/>
              </a:spcAft>
              <a:defRPr/>
            </a:pPr>
            <a:r>
              <a:rPr lang="en-US" sz="900" dirty="0">
                <a:solidFill>
                  <a:srgbClr val="333399"/>
                </a:solidFill>
                <a:latin typeface="Calibri" pitchFamily="34" charset="0"/>
                <a:cs typeface="Arial" charset="0"/>
              </a:rPr>
              <a:t>ExoPlanet Exploration Program</a:t>
            </a:r>
            <a:endParaRPr lang="en-US" sz="300" i="1" dirty="0">
              <a:solidFill>
                <a:srgbClr val="333399"/>
              </a:solidFill>
              <a:latin typeface="Calibri" pitchFamily="34" charset="0"/>
              <a:cs typeface="Arial" charset="0"/>
            </a:endParaRPr>
          </a:p>
        </p:txBody>
      </p:sp>
    </p:spTree>
    <p:extLst>
      <p:ext uri="{BB962C8B-B14F-4D97-AF65-F5344CB8AC3E}">
        <p14:creationId xmlns:p14="http://schemas.microsoft.com/office/powerpoint/2010/main" xmlns="" val="1586822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hdr="0" dt="0"/>
  <p:txStyles>
    <p:titleStyle>
      <a:lvl1pPr algn="ctr" rtl="0" eaLnBrk="1" fontAlgn="base" hangingPunct="1">
        <a:spcBef>
          <a:spcPct val="0"/>
        </a:spcBef>
        <a:spcAft>
          <a:spcPct val="0"/>
        </a:spcAft>
        <a:defRPr sz="3200">
          <a:solidFill>
            <a:srgbClr val="790015"/>
          </a:solidFill>
          <a:latin typeface="Calibri" pitchFamily="34" charset="0"/>
          <a:ea typeface="+mj-ea"/>
          <a:cs typeface="+mj-cs"/>
        </a:defRPr>
      </a:lvl1pPr>
      <a:lvl2pPr algn="r" rtl="0" eaLnBrk="1" fontAlgn="base" hangingPunct="1">
        <a:spcBef>
          <a:spcPct val="0"/>
        </a:spcBef>
        <a:spcAft>
          <a:spcPct val="0"/>
        </a:spcAft>
        <a:defRPr sz="3600">
          <a:solidFill>
            <a:srgbClr val="790015"/>
          </a:solidFill>
          <a:latin typeface="Calibri" pitchFamily="34" charset="0"/>
        </a:defRPr>
      </a:lvl2pPr>
      <a:lvl3pPr algn="r" rtl="0" eaLnBrk="1" fontAlgn="base" hangingPunct="1">
        <a:spcBef>
          <a:spcPct val="0"/>
        </a:spcBef>
        <a:spcAft>
          <a:spcPct val="0"/>
        </a:spcAft>
        <a:defRPr sz="3600">
          <a:solidFill>
            <a:srgbClr val="790015"/>
          </a:solidFill>
          <a:latin typeface="Calibri" pitchFamily="34" charset="0"/>
        </a:defRPr>
      </a:lvl3pPr>
      <a:lvl4pPr algn="r" rtl="0" eaLnBrk="1" fontAlgn="base" hangingPunct="1">
        <a:spcBef>
          <a:spcPct val="0"/>
        </a:spcBef>
        <a:spcAft>
          <a:spcPct val="0"/>
        </a:spcAft>
        <a:defRPr sz="3600">
          <a:solidFill>
            <a:srgbClr val="790015"/>
          </a:solidFill>
          <a:latin typeface="Calibri" pitchFamily="34" charset="0"/>
        </a:defRPr>
      </a:lvl4pPr>
      <a:lvl5pPr algn="r" rtl="0" eaLnBrk="1" fontAlgn="base" hangingPunct="1">
        <a:spcBef>
          <a:spcPct val="0"/>
        </a:spcBef>
        <a:spcAft>
          <a:spcPct val="0"/>
        </a:spcAft>
        <a:defRPr sz="3600">
          <a:solidFill>
            <a:srgbClr val="790015"/>
          </a:solidFill>
          <a:latin typeface="Calibri" pitchFamily="34" charset="0"/>
        </a:defRPr>
      </a:lvl5pPr>
      <a:lvl6pPr marL="457200" algn="r" rtl="0" eaLnBrk="1" fontAlgn="base" hangingPunct="1">
        <a:spcBef>
          <a:spcPct val="0"/>
        </a:spcBef>
        <a:spcAft>
          <a:spcPct val="0"/>
        </a:spcAft>
        <a:defRPr sz="3200">
          <a:solidFill>
            <a:srgbClr val="790015"/>
          </a:solidFill>
          <a:latin typeface="Garamond" pitchFamily="18" charset="0"/>
        </a:defRPr>
      </a:lvl6pPr>
      <a:lvl7pPr marL="914400" algn="r" rtl="0" eaLnBrk="1" fontAlgn="base" hangingPunct="1">
        <a:spcBef>
          <a:spcPct val="0"/>
        </a:spcBef>
        <a:spcAft>
          <a:spcPct val="0"/>
        </a:spcAft>
        <a:defRPr sz="3200">
          <a:solidFill>
            <a:srgbClr val="790015"/>
          </a:solidFill>
          <a:latin typeface="Garamond" pitchFamily="18" charset="0"/>
        </a:defRPr>
      </a:lvl7pPr>
      <a:lvl8pPr marL="1371600" algn="r" rtl="0" eaLnBrk="1" fontAlgn="base" hangingPunct="1">
        <a:spcBef>
          <a:spcPct val="0"/>
        </a:spcBef>
        <a:spcAft>
          <a:spcPct val="0"/>
        </a:spcAft>
        <a:defRPr sz="3200">
          <a:solidFill>
            <a:srgbClr val="790015"/>
          </a:solidFill>
          <a:latin typeface="Garamond" pitchFamily="18" charset="0"/>
        </a:defRPr>
      </a:lvl8pPr>
      <a:lvl9pPr marL="1828800" algn="r" rtl="0" eaLnBrk="1" fontAlgn="base" hangingPunct="1">
        <a:spcBef>
          <a:spcPct val="0"/>
        </a:spcBef>
        <a:spcAft>
          <a:spcPct val="0"/>
        </a:spcAft>
        <a:defRPr sz="3200">
          <a:solidFill>
            <a:srgbClr val="790015"/>
          </a:solidFill>
          <a:latin typeface="Garamond" pitchFamily="18" charset="0"/>
        </a:defRPr>
      </a:lvl9pPr>
    </p:titleStyle>
    <p:bodyStyle>
      <a:lvl1pPr marL="228600" indent="-228600" algn="l" rtl="0" eaLnBrk="1" fontAlgn="base" hangingPunct="1">
        <a:spcBef>
          <a:spcPts val="250"/>
        </a:spcBef>
        <a:spcAft>
          <a:spcPts val="250"/>
        </a:spcAft>
        <a:buChar char="•"/>
        <a:defRPr sz="2400">
          <a:solidFill>
            <a:srgbClr val="333399"/>
          </a:solidFill>
          <a:latin typeface="Calibri" pitchFamily="34" charset="0"/>
          <a:ea typeface="+mn-ea"/>
          <a:cs typeface="Calibri" pitchFamily="34" charset="0"/>
        </a:defRPr>
      </a:lvl1pPr>
      <a:lvl2pPr marL="457200" indent="-228600" algn="l" rtl="0" eaLnBrk="1" fontAlgn="base" hangingPunct="1">
        <a:spcBef>
          <a:spcPts val="250"/>
        </a:spcBef>
        <a:spcAft>
          <a:spcPts val="250"/>
        </a:spcAft>
        <a:buChar char="–"/>
        <a:defRPr sz="2200">
          <a:solidFill>
            <a:srgbClr val="333399"/>
          </a:solidFill>
          <a:latin typeface="Calibri" pitchFamily="34" charset="0"/>
          <a:cs typeface="Calibri" pitchFamily="34" charset="0"/>
        </a:defRPr>
      </a:lvl2pPr>
      <a:lvl3pPr marL="685800" indent="-228600" algn="l" rtl="0" eaLnBrk="1" fontAlgn="base" hangingPunct="1">
        <a:spcBef>
          <a:spcPts val="250"/>
        </a:spcBef>
        <a:spcAft>
          <a:spcPts val="250"/>
        </a:spcAft>
        <a:buChar char="•"/>
        <a:defRPr sz="2000">
          <a:solidFill>
            <a:srgbClr val="333399"/>
          </a:solidFill>
          <a:latin typeface="Calibri" pitchFamily="34" charset="0"/>
          <a:cs typeface="Calibri" pitchFamily="34" charset="0"/>
        </a:defRPr>
      </a:lvl3pPr>
      <a:lvl4pPr marL="914400" indent="-228600" algn="l" rtl="0" eaLnBrk="1" fontAlgn="base" hangingPunct="1">
        <a:spcBef>
          <a:spcPts val="200"/>
        </a:spcBef>
        <a:spcAft>
          <a:spcPts val="200"/>
        </a:spcAft>
        <a:buChar char="–"/>
        <a:defRPr>
          <a:solidFill>
            <a:srgbClr val="333399"/>
          </a:solidFill>
          <a:latin typeface="Calibri" pitchFamily="34" charset="0"/>
          <a:cs typeface="Calibri" pitchFamily="34" charset="0"/>
        </a:defRPr>
      </a:lvl4pPr>
      <a:lvl5pPr marL="1143000" indent="-228600" algn="l" rtl="0" eaLnBrk="1" fontAlgn="base" hangingPunct="1">
        <a:spcBef>
          <a:spcPts val="200"/>
        </a:spcBef>
        <a:spcAft>
          <a:spcPts val="200"/>
        </a:spcAft>
        <a:buChar char="»"/>
        <a:defRPr sz="1600">
          <a:solidFill>
            <a:srgbClr val="333399"/>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1600">
          <a:solidFill>
            <a:srgbClr val="333399"/>
          </a:solidFill>
          <a:latin typeface="+mn-lt"/>
        </a:defRPr>
      </a:lvl6pPr>
      <a:lvl7pPr marL="2971800" indent="-228600" algn="l" rtl="0" eaLnBrk="1" fontAlgn="base" hangingPunct="1">
        <a:spcBef>
          <a:spcPct val="20000"/>
        </a:spcBef>
        <a:spcAft>
          <a:spcPct val="0"/>
        </a:spcAft>
        <a:buChar char="»"/>
        <a:defRPr sz="1600">
          <a:solidFill>
            <a:srgbClr val="333399"/>
          </a:solidFill>
          <a:latin typeface="+mn-lt"/>
        </a:defRPr>
      </a:lvl7pPr>
      <a:lvl8pPr marL="3429000" indent="-228600" algn="l" rtl="0" eaLnBrk="1" fontAlgn="base" hangingPunct="1">
        <a:spcBef>
          <a:spcPct val="20000"/>
        </a:spcBef>
        <a:spcAft>
          <a:spcPct val="0"/>
        </a:spcAft>
        <a:buChar char="»"/>
        <a:defRPr sz="1600">
          <a:solidFill>
            <a:srgbClr val="333399"/>
          </a:solidFill>
          <a:latin typeface="+mn-lt"/>
        </a:defRPr>
      </a:lvl8pPr>
      <a:lvl9pPr marL="3886200" indent="-228600" algn="l" rtl="0" eaLnBrk="1" fontAlgn="base" hangingPunct="1">
        <a:spcBef>
          <a:spcPct val="20000"/>
        </a:spcBef>
        <a:spcAft>
          <a:spcPct val="0"/>
        </a:spcAft>
        <a:buChar char="»"/>
        <a:defRPr sz="1600">
          <a:solidFill>
            <a:srgbClr val="33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1"/>
            <a:ext cx="9144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990600"/>
            <a:ext cx="83058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First-level bullet 24 </a:t>
            </a:r>
            <a:r>
              <a:rPr lang="en-US" dirty="0" err="1" smtClean="0"/>
              <a:t>pt</a:t>
            </a:r>
            <a:r>
              <a:rPr lang="en-US" dirty="0" smtClean="0"/>
              <a:t>, on single line spacing, with 2.5 </a:t>
            </a:r>
            <a:r>
              <a:rPr lang="en-US" dirty="0" err="1" smtClean="0"/>
              <a:t>pts</a:t>
            </a:r>
            <a:r>
              <a:rPr lang="en-US" dirty="0" smtClean="0"/>
              <a:t> before &amp; after</a:t>
            </a:r>
          </a:p>
          <a:p>
            <a:pPr lvl="1"/>
            <a:r>
              <a:rPr lang="en-US" dirty="0" smtClean="0"/>
              <a:t>Second-level bullet 22 </a:t>
            </a:r>
            <a:r>
              <a:rPr lang="en-US" dirty="0" err="1" smtClean="0"/>
              <a:t>pt</a:t>
            </a:r>
            <a:r>
              <a:rPr lang="en-US" dirty="0" smtClean="0"/>
              <a:t>, on single line spacing, with 2.5 </a:t>
            </a:r>
            <a:r>
              <a:rPr lang="en-US" dirty="0" err="1" smtClean="0"/>
              <a:t>pts</a:t>
            </a:r>
            <a:r>
              <a:rPr lang="en-US" dirty="0" smtClean="0"/>
              <a:t> before &amp; after</a:t>
            </a:r>
          </a:p>
          <a:p>
            <a:pPr lvl="2"/>
            <a:r>
              <a:rPr lang="en-US" dirty="0" smtClean="0"/>
              <a:t>Third-level bullet 20 </a:t>
            </a:r>
            <a:r>
              <a:rPr lang="en-US" dirty="0" err="1" smtClean="0"/>
              <a:t>pt</a:t>
            </a:r>
            <a:r>
              <a:rPr lang="en-US" dirty="0" smtClean="0"/>
              <a:t>, on single line spacing, with 2.5 </a:t>
            </a:r>
            <a:r>
              <a:rPr lang="en-US" dirty="0" err="1" smtClean="0"/>
              <a:t>pts</a:t>
            </a:r>
            <a:r>
              <a:rPr lang="en-US" dirty="0" smtClean="0"/>
              <a:t> before &amp; after</a:t>
            </a:r>
          </a:p>
          <a:p>
            <a:pPr lvl="3"/>
            <a:r>
              <a:rPr lang="en-US" dirty="0" smtClean="0"/>
              <a:t>Fourth-level bullet 18 </a:t>
            </a:r>
            <a:r>
              <a:rPr lang="en-US" dirty="0" err="1" smtClean="0"/>
              <a:t>pt</a:t>
            </a:r>
            <a:r>
              <a:rPr lang="en-US" dirty="0" smtClean="0"/>
              <a:t>, on single line spacing, with 2 </a:t>
            </a:r>
            <a:r>
              <a:rPr lang="en-US" dirty="0" err="1" smtClean="0"/>
              <a:t>pts</a:t>
            </a:r>
            <a:r>
              <a:rPr lang="en-US" dirty="0" smtClean="0"/>
              <a:t> before &amp; after</a:t>
            </a:r>
          </a:p>
          <a:p>
            <a:pPr lvl="4"/>
            <a:r>
              <a:rPr lang="en-US" dirty="0" smtClean="0"/>
              <a:t>Fifth-level bullet 16-pt, on single line spacing, with 2 </a:t>
            </a:r>
            <a:r>
              <a:rPr lang="en-US" dirty="0" err="1" smtClean="0"/>
              <a:t>pts</a:t>
            </a:r>
            <a:r>
              <a:rPr lang="en-US" dirty="0" smtClean="0"/>
              <a:t> before &amp; after </a:t>
            </a:r>
          </a:p>
        </p:txBody>
      </p:sp>
      <p:sp>
        <p:nvSpPr>
          <p:cNvPr id="256005" name="Rectangle 5"/>
          <p:cNvSpPr>
            <a:spLocks noGrp="1" noChangeArrowheads="1"/>
          </p:cNvSpPr>
          <p:nvPr>
            <p:ph type="sldNum" sz="quarter" idx="4"/>
          </p:nvPr>
        </p:nvSpPr>
        <p:spPr bwMode="auto">
          <a:xfrm>
            <a:off x="8610600" y="6629400"/>
            <a:ext cx="533400" cy="228600"/>
          </a:xfrm>
          <a:prstGeom prst="rect">
            <a:avLst/>
          </a:prstGeom>
          <a:noFill/>
          <a:ln w="12700" algn="ctr">
            <a:noFill/>
            <a:miter lim="800000"/>
            <a:headEnd/>
            <a:tailEnd/>
          </a:ln>
          <a:effectLst/>
        </p:spPr>
        <p:txBody>
          <a:bodyPr vert="horz" wrap="square" lIns="91440" tIns="45720" rIns="91440" bIns="45720" numCol="1" anchor="t" anchorCtr="0" compatLnSpc="1">
            <a:prstTxWarp prst="textNoShape">
              <a:avLst/>
            </a:prstTxWarp>
          </a:bodyPr>
          <a:lstStyle>
            <a:lvl1pPr algn="r">
              <a:lnSpc>
                <a:spcPts val="900"/>
              </a:lnSpc>
              <a:defRPr sz="900">
                <a:solidFill>
                  <a:schemeClr val="bg1">
                    <a:lumMod val="50000"/>
                  </a:schemeClr>
                </a:solidFill>
                <a:latin typeface="Arial Narrow" pitchFamily="34" charset="0"/>
                <a:cs typeface="Arial Narrow" pitchFamily="34" charset="0"/>
              </a:defRPr>
            </a:lvl1pPr>
          </a:lstStyle>
          <a:p>
            <a:fld id="{66067FEF-5467-47EF-989C-A389AA1AA895}" type="slidenum">
              <a:rPr lang="en-US" smtClean="0"/>
              <a:pPr/>
              <a:t>‹#›</a:t>
            </a:fld>
            <a:endParaRPr lang="en-US"/>
          </a:p>
        </p:txBody>
      </p:sp>
      <p:pic>
        <p:nvPicPr>
          <p:cNvPr id="1034" name="Picture 10" descr="Untitled-1 copy"/>
          <p:cNvPicPr>
            <a:picLocks noChangeAspect="1" noChangeArrowheads="1"/>
          </p:cNvPicPr>
          <p:nvPr/>
        </p:nvPicPr>
        <p:blipFill>
          <a:blip r:embed="rId15" cstate="print"/>
          <a:srcRect/>
          <a:stretch>
            <a:fillRect/>
          </a:stretch>
        </p:blipFill>
        <p:spPr bwMode="auto">
          <a:xfrm>
            <a:off x="0" y="762000"/>
            <a:ext cx="9144000" cy="107950"/>
          </a:xfrm>
          <a:prstGeom prst="rect">
            <a:avLst/>
          </a:prstGeom>
          <a:noFill/>
          <a:ln w="9525">
            <a:noFill/>
            <a:miter lim="800000"/>
            <a:headEnd/>
            <a:tailEnd/>
          </a:ln>
        </p:spPr>
      </p:pic>
      <p:pic>
        <p:nvPicPr>
          <p:cNvPr id="1032" name="Picture 8"/>
          <p:cNvPicPr>
            <a:picLocks noChangeAspect="1" noChangeArrowheads="1"/>
          </p:cNvPicPr>
          <p:nvPr/>
        </p:nvPicPr>
        <p:blipFill>
          <a:blip r:embed="rId16" cstate="screen">
            <a:extLst>
              <a:ext uri="{28A0092B-C50C-407E-A947-70E740481C1C}">
                <a14:useLocalDpi xmlns:a14="http://schemas.microsoft.com/office/drawing/2010/main" xmlns=""/>
              </a:ext>
            </a:extLst>
          </a:blip>
          <a:stretch>
            <a:fillRect/>
          </a:stretch>
        </p:blipFill>
        <p:spPr bwMode="auto">
          <a:xfrm>
            <a:off x="8382284" y="39207"/>
            <a:ext cx="609032" cy="609032"/>
          </a:xfrm>
          <a:prstGeom prst="rect">
            <a:avLst/>
          </a:prstGeom>
          <a:noFill/>
          <a:ln w="9525">
            <a:noFill/>
            <a:miter lim="800000"/>
            <a:headEnd/>
            <a:tailEnd/>
          </a:ln>
        </p:spPr>
      </p:pic>
      <p:sp>
        <p:nvSpPr>
          <p:cNvPr id="14" name="Text Box 7"/>
          <p:cNvSpPr txBox="1">
            <a:spLocks noChangeArrowheads="1"/>
          </p:cNvSpPr>
          <p:nvPr/>
        </p:nvSpPr>
        <p:spPr bwMode="auto">
          <a:xfrm>
            <a:off x="7307580" y="646584"/>
            <a:ext cx="1836420" cy="230832"/>
          </a:xfrm>
          <a:prstGeom prst="rect">
            <a:avLst/>
          </a:prstGeom>
          <a:noFill/>
          <a:ln w="9525">
            <a:noFill/>
            <a:miter lim="800000"/>
            <a:headEnd/>
            <a:tailEnd/>
          </a:ln>
          <a:effectLst/>
        </p:spPr>
        <p:txBody>
          <a:bodyPr wrap="square">
            <a:spAutoFit/>
          </a:bodyPr>
          <a:lstStyle/>
          <a:p>
            <a:pPr algn="r" eaLnBrk="0" fontAlgn="base" hangingPunct="0">
              <a:spcBef>
                <a:spcPct val="50000"/>
              </a:spcBef>
              <a:spcAft>
                <a:spcPct val="0"/>
              </a:spcAft>
              <a:defRPr/>
            </a:pPr>
            <a:r>
              <a:rPr lang="en-US" sz="900" dirty="0">
                <a:solidFill>
                  <a:srgbClr val="333399"/>
                </a:solidFill>
                <a:latin typeface="Calibri" pitchFamily="34" charset="0"/>
                <a:cs typeface="Arial" charset="0"/>
              </a:rPr>
              <a:t>ExoPlanet Exploration Program</a:t>
            </a:r>
            <a:endParaRPr lang="en-US" sz="300" i="1" dirty="0">
              <a:solidFill>
                <a:srgbClr val="333399"/>
              </a:solidFill>
              <a:latin typeface="Calibri" pitchFamily="34" charset="0"/>
              <a:cs typeface="Arial" charset="0"/>
            </a:endParaRPr>
          </a:p>
        </p:txBody>
      </p:sp>
    </p:spTree>
    <p:extLst>
      <p:ext uri="{BB962C8B-B14F-4D97-AF65-F5344CB8AC3E}">
        <p14:creationId xmlns:p14="http://schemas.microsoft.com/office/powerpoint/2010/main" xmlns="" val="158682278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iming>
    <p:tnLst>
      <p:par>
        <p:cTn id="1" dur="indefinite" restart="never" nodeType="tmRoot"/>
      </p:par>
    </p:tnLst>
  </p:timing>
  <p:hf hdr="0" dt="0"/>
  <p:txStyles>
    <p:titleStyle>
      <a:lvl1pPr algn="ctr" rtl="0" eaLnBrk="1" fontAlgn="base" hangingPunct="1">
        <a:spcBef>
          <a:spcPct val="0"/>
        </a:spcBef>
        <a:spcAft>
          <a:spcPct val="0"/>
        </a:spcAft>
        <a:defRPr sz="3200">
          <a:solidFill>
            <a:srgbClr val="790015"/>
          </a:solidFill>
          <a:latin typeface="Calibri" pitchFamily="34" charset="0"/>
          <a:ea typeface="+mj-ea"/>
          <a:cs typeface="+mj-cs"/>
        </a:defRPr>
      </a:lvl1pPr>
      <a:lvl2pPr algn="r" rtl="0" eaLnBrk="1" fontAlgn="base" hangingPunct="1">
        <a:spcBef>
          <a:spcPct val="0"/>
        </a:spcBef>
        <a:spcAft>
          <a:spcPct val="0"/>
        </a:spcAft>
        <a:defRPr sz="3600">
          <a:solidFill>
            <a:srgbClr val="790015"/>
          </a:solidFill>
          <a:latin typeface="Calibri" pitchFamily="34" charset="0"/>
        </a:defRPr>
      </a:lvl2pPr>
      <a:lvl3pPr algn="r" rtl="0" eaLnBrk="1" fontAlgn="base" hangingPunct="1">
        <a:spcBef>
          <a:spcPct val="0"/>
        </a:spcBef>
        <a:spcAft>
          <a:spcPct val="0"/>
        </a:spcAft>
        <a:defRPr sz="3600">
          <a:solidFill>
            <a:srgbClr val="790015"/>
          </a:solidFill>
          <a:latin typeface="Calibri" pitchFamily="34" charset="0"/>
        </a:defRPr>
      </a:lvl3pPr>
      <a:lvl4pPr algn="r" rtl="0" eaLnBrk="1" fontAlgn="base" hangingPunct="1">
        <a:spcBef>
          <a:spcPct val="0"/>
        </a:spcBef>
        <a:spcAft>
          <a:spcPct val="0"/>
        </a:spcAft>
        <a:defRPr sz="3600">
          <a:solidFill>
            <a:srgbClr val="790015"/>
          </a:solidFill>
          <a:latin typeface="Calibri" pitchFamily="34" charset="0"/>
        </a:defRPr>
      </a:lvl4pPr>
      <a:lvl5pPr algn="r" rtl="0" eaLnBrk="1" fontAlgn="base" hangingPunct="1">
        <a:spcBef>
          <a:spcPct val="0"/>
        </a:spcBef>
        <a:spcAft>
          <a:spcPct val="0"/>
        </a:spcAft>
        <a:defRPr sz="3600">
          <a:solidFill>
            <a:srgbClr val="790015"/>
          </a:solidFill>
          <a:latin typeface="Calibri" pitchFamily="34" charset="0"/>
        </a:defRPr>
      </a:lvl5pPr>
      <a:lvl6pPr marL="457200" algn="r" rtl="0" eaLnBrk="1" fontAlgn="base" hangingPunct="1">
        <a:spcBef>
          <a:spcPct val="0"/>
        </a:spcBef>
        <a:spcAft>
          <a:spcPct val="0"/>
        </a:spcAft>
        <a:defRPr sz="3200">
          <a:solidFill>
            <a:srgbClr val="790015"/>
          </a:solidFill>
          <a:latin typeface="Garamond" pitchFamily="18" charset="0"/>
        </a:defRPr>
      </a:lvl6pPr>
      <a:lvl7pPr marL="914400" algn="r" rtl="0" eaLnBrk="1" fontAlgn="base" hangingPunct="1">
        <a:spcBef>
          <a:spcPct val="0"/>
        </a:spcBef>
        <a:spcAft>
          <a:spcPct val="0"/>
        </a:spcAft>
        <a:defRPr sz="3200">
          <a:solidFill>
            <a:srgbClr val="790015"/>
          </a:solidFill>
          <a:latin typeface="Garamond" pitchFamily="18" charset="0"/>
        </a:defRPr>
      </a:lvl7pPr>
      <a:lvl8pPr marL="1371600" algn="r" rtl="0" eaLnBrk="1" fontAlgn="base" hangingPunct="1">
        <a:spcBef>
          <a:spcPct val="0"/>
        </a:spcBef>
        <a:spcAft>
          <a:spcPct val="0"/>
        </a:spcAft>
        <a:defRPr sz="3200">
          <a:solidFill>
            <a:srgbClr val="790015"/>
          </a:solidFill>
          <a:latin typeface="Garamond" pitchFamily="18" charset="0"/>
        </a:defRPr>
      </a:lvl8pPr>
      <a:lvl9pPr marL="1828800" algn="r" rtl="0" eaLnBrk="1" fontAlgn="base" hangingPunct="1">
        <a:spcBef>
          <a:spcPct val="0"/>
        </a:spcBef>
        <a:spcAft>
          <a:spcPct val="0"/>
        </a:spcAft>
        <a:defRPr sz="3200">
          <a:solidFill>
            <a:srgbClr val="790015"/>
          </a:solidFill>
          <a:latin typeface="Garamond" pitchFamily="18" charset="0"/>
        </a:defRPr>
      </a:lvl9pPr>
    </p:titleStyle>
    <p:bodyStyle>
      <a:lvl1pPr marL="228600" indent="-228600" algn="l" rtl="0" eaLnBrk="1" fontAlgn="base" hangingPunct="1">
        <a:spcBef>
          <a:spcPts val="250"/>
        </a:spcBef>
        <a:spcAft>
          <a:spcPts val="250"/>
        </a:spcAft>
        <a:buChar char="•"/>
        <a:defRPr sz="2400">
          <a:solidFill>
            <a:srgbClr val="333399"/>
          </a:solidFill>
          <a:latin typeface="Calibri" pitchFamily="34" charset="0"/>
          <a:ea typeface="+mn-ea"/>
          <a:cs typeface="Calibri" pitchFamily="34" charset="0"/>
        </a:defRPr>
      </a:lvl1pPr>
      <a:lvl2pPr marL="457200" indent="-228600" algn="l" rtl="0" eaLnBrk="1" fontAlgn="base" hangingPunct="1">
        <a:spcBef>
          <a:spcPts val="250"/>
        </a:spcBef>
        <a:spcAft>
          <a:spcPts val="250"/>
        </a:spcAft>
        <a:buChar char="–"/>
        <a:defRPr sz="2200">
          <a:solidFill>
            <a:srgbClr val="333399"/>
          </a:solidFill>
          <a:latin typeface="Calibri" pitchFamily="34" charset="0"/>
          <a:cs typeface="Calibri" pitchFamily="34" charset="0"/>
        </a:defRPr>
      </a:lvl2pPr>
      <a:lvl3pPr marL="685800" indent="-228600" algn="l" rtl="0" eaLnBrk="1" fontAlgn="base" hangingPunct="1">
        <a:spcBef>
          <a:spcPts val="250"/>
        </a:spcBef>
        <a:spcAft>
          <a:spcPts val="250"/>
        </a:spcAft>
        <a:buChar char="•"/>
        <a:defRPr sz="2000">
          <a:solidFill>
            <a:srgbClr val="333399"/>
          </a:solidFill>
          <a:latin typeface="Calibri" pitchFamily="34" charset="0"/>
          <a:cs typeface="Calibri" pitchFamily="34" charset="0"/>
        </a:defRPr>
      </a:lvl3pPr>
      <a:lvl4pPr marL="914400" indent="-228600" algn="l" rtl="0" eaLnBrk="1" fontAlgn="base" hangingPunct="1">
        <a:spcBef>
          <a:spcPts val="200"/>
        </a:spcBef>
        <a:spcAft>
          <a:spcPts val="200"/>
        </a:spcAft>
        <a:buChar char="–"/>
        <a:defRPr>
          <a:solidFill>
            <a:srgbClr val="333399"/>
          </a:solidFill>
          <a:latin typeface="Calibri" pitchFamily="34" charset="0"/>
          <a:cs typeface="Calibri" pitchFamily="34" charset="0"/>
        </a:defRPr>
      </a:lvl4pPr>
      <a:lvl5pPr marL="1143000" indent="-228600" algn="l" rtl="0" eaLnBrk="1" fontAlgn="base" hangingPunct="1">
        <a:spcBef>
          <a:spcPts val="200"/>
        </a:spcBef>
        <a:spcAft>
          <a:spcPts val="200"/>
        </a:spcAft>
        <a:buChar char="»"/>
        <a:defRPr sz="1600">
          <a:solidFill>
            <a:srgbClr val="333399"/>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1600">
          <a:solidFill>
            <a:srgbClr val="333399"/>
          </a:solidFill>
          <a:latin typeface="+mn-lt"/>
        </a:defRPr>
      </a:lvl6pPr>
      <a:lvl7pPr marL="2971800" indent="-228600" algn="l" rtl="0" eaLnBrk="1" fontAlgn="base" hangingPunct="1">
        <a:spcBef>
          <a:spcPct val="20000"/>
        </a:spcBef>
        <a:spcAft>
          <a:spcPct val="0"/>
        </a:spcAft>
        <a:buChar char="»"/>
        <a:defRPr sz="1600">
          <a:solidFill>
            <a:srgbClr val="333399"/>
          </a:solidFill>
          <a:latin typeface="+mn-lt"/>
        </a:defRPr>
      </a:lvl7pPr>
      <a:lvl8pPr marL="3429000" indent="-228600" algn="l" rtl="0" eaLnBrk="1" fontAlgn="base" hangingPunct="1">
        <a:spcBef>
          <a:spcPct val="20000"/>
        </a:spcBef>
        <a:spcAft>
          <a:spcPct val="0"/>
        </a:spcAft>
        <a:buChar char="»"/>
        <a:defRPr sz="1600">
          <a:solidFill>
            <a:srgbClr val="333399"/>
          </a:solidFill>
          <a:latin typeface="+mn-lt"/>
        </a:defRPr>
      </a:lvl8pPr>
      <a:lvl9pPr marL="3886200" indent="-228600" algn="l" rtl="0" eaLnBrk="1" fontAlgn="base" hangingPunct="1">
        <a:spcBef>
          <a:spcPct val="20000"/>
        </a:spcBef>
        <a:spcAft>
          <a:spcPct val="0"/>
        </a:spcAft>
        <a:buChar char="»"/>
        <a:defRPr sz="1600">
          <a:solidFill>
            <a:srgbClr val="33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1"/>
            <a:ext cx="9144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990600"/>
            <a:ext cx="83058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First-level bullet 24 </a:t>
            </a:r>
            <a:r>
              <a:rPr lang="en-US" dirty="0" err="1" smtClean="0"/>
              <a:t>pt</a:t>
            </a:r>
            <a:r>
              <a:rPr lang="en-US" dirty="0" smtClean="0"/>
              <a:t>, on single line spacing, with 2.5 </a:t>
            </a:r>
            <a:r>
              <a:rPr lang="en-US" dirty="0" err="1" smtClean="0"/>
              <a:t>pts</a:t>
            </a:r>
            <a:r>
              <a:rPr lang="en-US" dirty="0" smtClean="0"/>
              <a:t> before &amp; after</a:t>
            </a:r>
          </a:p>
          <a:p>
            <a:pPr lvl="1"/>
            <a:r>
              <a:rPr lang="en-US" dirty="0" smtClean="0"/>
              <a:t>Second-level bullet 22 </a:t>
            </a:r>
            <a:r>
              <a:rPr lang="en-US" dirty="0" err="1" smtClean="0"/>
              <a:t>pt</a:t>
            </a:r>
            <a:r>
              <a:rPr lang="en-US" dirty="0" smtClean="0"/>
              <a:t>, on single line spacing, with 2.5 </a:t>
            </a:r>
            <a:r>
              <a:rPr lang="en-US" dirty="0" err="1" smtClean="0"/>
              <a:t>pts</a:t>
            </a:r>
            <a:r>
              <a:rPr lang="en-US" dirty="0" smtClean="0"/>
              <a:t> before &amp; after</a:t>
            </a:r>
          </a:p>
          <a:p>
            <a:pPr lvl="2"/>
            <a:r>
              <a:rPr lang="en-US" dirty="0" smtClean="0"/>
              <a:t>Third-level bullet 20 </a:t>
            </a:r>
            <a:r>
              <a:rPr lang="en-US" dirty="0" err="1" smtClean="0"/>
              <a:t>pt</a:t>
            </a:r>
            <a:r>
              <a:rPr lang="en-US" dirty="0" smtClean="0"/>
              <a:t>, on single line spacing, with 2.5 </a:t>
            </a:r>
            <a:r>
              <a:rPr lang="en-US" dirty="0" err="1" smtClean="0"/>
              <a:t>pts</a:t>
            </a:r>
            <a:r>
              <a:rPr lang="en-US" dirty="0" smtClean="0"/>
              <a:t> before &amp; after</a:t>
            </a:r>
          </a:p>
          <a:p>
            <a:pPr lvl="3"/>
            <a:r>
              <a:rPr lang="en-US" dirty="0" smtClean="0"/>
              <a:t>Fourth-level bullet 18 </a:t>
            </a:r>
            <a:r>
              <a:rPr lang="en-US" dirty="0" err="1" smtClean="0"/>
              <a:t>pt</a:t>
            </a:r>
            <a:r>
              <a:rPr lang="en-US" dirty="0" smtClean="0"/>
              <a:t>, on single line spacing, with 2 </a:t>
            </a:r>
            <a:r>
              <a:rPr lang="en-US" dirty="0" err="1" smtClean="0"/>
              <a:t>pts</a:t>
            </a:r>
            <a:r>
              <a:rPr lang="en-US" dirty="0" smtClean="0"/>
              <a:t> before &amp; after</a:t>
            </a:r>
          </a:p>
          <a:p>
            <a:pPr lvl="4"/>
            <a:r>
              <a:rPr lang="en-US" dirty="0" smtClean="0"/>
              <a:t>Fifth-level bullet 16-pt, on single line spacing, with 2 </a:t>
            </a:r>
            <a:r>
              <a:rPr lang="en-US" dirty="0" err="1" smtClean="0"/>
              <a:t>pts</a:t>
            </a:r>
            <a:r>
              <a:rPr lang="en-US" dirty="0" smtClean="0"/>
              <a:t> before &amp; after </a:t>
            </a:r>
          </a:p>
        </p:txBody>
      </p:sp>
      <p:sp>
        <p:nvSpPr>
          <p:cNvPr id="256005" name="Rectangle 5"/>
          <p:cNvSpPr>
            <a:spLocks noGrp="1" noChangeArrowheads="1"/>
          </p:cNvSpPr>
          <p:nvPr>
            <p:ph type="sldNum" sz="quarter" idx="4"/>
          </p:nvPr>
        </p:nvSpPr>
        <p:spPr bwMode="auto">
          <a:xfrm>
            <a:off x="8610600" y="6629400"/>
            <a:ext cx="533400" cy="228600"/>
          </a:xfrm>
          <a:prstGeom prst="rect">
            <a:avLst/>
          </a:prstGeom>
          <a:noFill/>
          <a:ln w="12700" algn="ctr">
            <a:noFill/>
            <a:miter lim="800000"/>
            <a:headEnd/>
            <a:tailEnd/>
          </a:ln>
          <a:effectLst/>
        </p:spPr>
        <p:txBody>
          <a:bodyPr vert="horz" wrap="square" lIns="91440" tIns="45720" rIns="91440" bIns="45720" numCol="1" anchor="t" anchorCtr="0" compatLnSpc="1">
            <a:prstTxWarp prst="textNoShape">
              <a:avLst/>
            </a:prstTxWarp>
          </a:bodyPr>
          <a:lstStyle>
            <a:lvl1pPr algn="r">
              <a:lnSpc>
                <a:spcPts val="900"/>
              </a:lnSpc>
              <a:defRPr sz="900">
                <a:solidFill>
                  <a:schemeClr val="bg1">
                    <a:lumMod val="50000"/>
                  </a:schemeClr>
                </a:solidFill>
                <a:latin typeface="Arial Narrow" pitchFamily="34" charset="0"/>
                <a:cs typeface="Arial Narrow" pitchFamily="34" charset="0"/>
              </a:defRPr>
            </a:lvl1pPr>
          </a:lstStyle>
          <a:p>
            <a:fld id="{66067FEF-5467-47EF-989C-A389AA1AA895}" type="slidenum">
              <a:rPr lang="en-US" smtClean="0"/>
              <a:pPr/>
              <a:t>‹#›</a:t>
            </a:fld>
            <a:endParaRPr lang="en-US"/>
          </a:p>
        </p:txBody>
      </p:sp>
      <p:pic>
        <p:nvPicPr>
          <p:cNvPr id="1034" name="Picture 10" descr="Untitled-1 copy"/>
          <p:cNvPicPr>
            <a:picLocks noChangeAspect="1" noChangeArrowheads="1"/>
          </p:cNvPicPr>
          <p:nvPr/>
        </p:nvPicPr>
        <p:blipFill>
          <a:blip r:embed="rId15" cstate="print"/>
          <a:srcRect/>
          <a:stretch>
            <a:fillRect/>
          </a:stretch>
        </p:blipFill>
        <p:spPr bwMode="auto">
          <a:xfrm>
            <a:off x="0" y="762000"/>
            <a:ext cx="9144000" cy="107950"/>
          </a:xfrm>
          <a:prstGeom prst="rect">
            <a:avLst/>
          </a:prstGeom>
          <a:noFill/>
          <a:ln w="9525">
            <a:noFill/>
            <a:miter lim="800000"/>
            <a:headEnd/>
            <a:tailEnd/>
          </a:ln>
        </p:spPr>
      </p:pic>
      <p:sp>
        <p:nvSpPr>
          <p:cNvPr id="256011" name="Rectangle 11"/>
          <p:cNvSpPr>
            <a:spLocks noGrp="1" noChangeArrowheads="1"/>
          </p:cNvSpPr>
          <p:nvPr>
            <p:ph type="ftr" sz="quarter" idx="3"/>
          </p:nvPr>
        </p:nvSpPr>
        <p:spPr bwMode="auto">
          <a:xfrm>
            <a:off x="914400" y="6629400"/>
            <a:ext cx="7315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ts val="900"/>
              </a:lnSpc>
              <a:defRPr sz="900" i="1">
                <a:solidFill>
                  <a:schemeClr val="bg1">
                    <a:lumMod val="50000"/>
                  </a:schemeClr>
                </a:solidFill>
                <a:latin typeface="Arial Narrow" pitchFamily="34" charset="0"/>
                <a:cs typeface="Arial" pitchFamily="34" charset="0"/>
              </a:defRPr>
            </a:lvl1pPr>
          </a:lstStyle>
          <a:p>
            <a:r>
              <a:rPr lang="en-US" smtClean="0"/>
              <a:t>The technical data in this document is controlled under the U.S. Export Regulations, release to foreign persons may require an export authorization.</a:t>
            </a:r>
            <a:endParaRPr lang="en-US"/>
          </a:p>
        </p:txBody>
      </p:sp>
      <p:pic>
        <p:nvPicPr>
          <p:cNvPr id="1032" name="Picture 8"/>
          <p:cNvPicPr>
            <a:picLocks noChangeAspect="1" noChangeArrowheads="1"/>
          </p:cNvPicPr>
          <p:nvPr/>
        </p:nvPicPr>
        <p:blipFill>
          <a:blip r:embed="rId16" cstate="screen">
            <a:extLst>
              <a:ext uri="{28A0092B-C50C-407E-A947-70E740481C1C}">
                <a14:useLocalDpi xmlns:a14="http://schemas.microsoft.com/office/drawing/2010/main" xmlns=""/>
              </a:ext>
            </a:extLst>
          </a:blip>
          <a:stretch>
            <a:fillRect/>
          </a:stretch>
        </p:blipFill>
        <p:spPr bwMode="auto">
          <a:xfrm>
            <a:off x="8382284" y="39207"/>
            <a:ext cx="609032" cy="609032"/>
          </a:xfrm>
          <a:prstGeom prst="rect">
            <a:avLst/>
          </a:prstGeom>
          <a:noFill/>
          <a:ln w="9525">
            <a:noFill/>
            <a:miter lim="800000"/>
            <a:headEnd/>
            <a:tailEnd/>
          </a:ln>
        </p:spPr>
      </p:pic>
      <p:sp>
        <p:nvSpPr>
          <p:cNvPr id="14" name="Text Box 7"/>
          <p:cNvSpPr txBox="1">
            <a:spLocks noChangeArrowheads="1"/>
          </p:cNvSpPr>
          <p:nvPr/>
        </p:nvSpPr>
        <p:spPr bwMode="auto">
          <a:xfrm>
            <a:off x="7307580" y="646584"/>
            <a:ext cx="1836420" cy="230832"/>
          </a:xfrm>
          <a:prstGeom prst="rect">
            <a:avLst/>
          </a:prstGeom>
          <a:noFill/>
          <a:ln w="9525">
            <a:noFill/>
            <a:miter lim="800000"/>
            <a:headEnd/>
            <a:tailEnd/>
          </a:ln>
          <a:effectLst/>
        </p:spPr>
        <p:txBody>
          <a:bodyPr wrap="square">
            <a:spAutoFit/>
          </a:bodyPr>
          <a:lstStyle/>
          <a:p>
            <a:pPr algn="r" eaLnBrk="0" fontAlgn="base" hangingPunct="0">
              <a:spcBef>
                <a:spcPct val="50000"/>
              </a:spcBef>
              <a:spcAft>
                <a:spcPct val="0"/>
              </a:spcAft>
              <a:defRPr/>
            </a:pPr>
            <a:r>
              <a:rPr lang="en-US" sz="900" dirty="0">
                <a:solidFill>
                  <a:srgbClr val="333399"/>
                </a:solidFill>
                <a:latin typeface="Calibri" pitchFamily="34" charset="0"/>
                <a:cs typeface="Arial" charset="0"/>
              </a:rPr>
              <a:t>ExoPlanet Exploration Program</a:t>
            </a:r>
            <a:endParaRPr lang="en-US" sz="300" i="1" dirty="0">
              <a:solidFill>
                <a:srgbClr val="333399"/>
              </a:solidFill>
              <a:latin typeface="Calibri" pitchFamily="34" charset="0"/>
              <a:cs typeface="Arial" charset="0"/>
            </a:endParaRPr>
          </a:p>
        </p:txBody>
      </p:sp>
    </p:spTree>
    <p:extLst>
      <p:ext uri="{BB962C8B-B14F-4D97-AF65-F5344CB8AC3E}">
        <p14:creationId xmlns:p14="http://schemas.microsoft.com/office/powerpoint/2010/main" xmlns="" val="158682278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iming>
    <p:tnLst>
      <p:par>
        <p:cTn id="1" dur="indefinite" restart="never" nodeType="tmRoot"/>
      </p:par>
    </p:tnLst>
  </p:timing>
  <p:hf hdr="0" dt="0"/>
  <p:txStyles>
    <p:titleStyle>
      <a:lvl1pPr algn="ctr" rtl="0" eaLnBrk="1" fontAlgn="base" hangingPunct="1">
        <a:spcBef>
          <a:spcPct val="0"/>
        </a:spcBef>
        <a:spcAft>
          <a:spcPct val="0"/>
        </a:spcAft>
        <a:defRPr sz="3200">
          <a:solidFill>
            <a:srgbClr val="790015"/>
          </a:solidFill>
          <a:latin typeface="Calibri" pitchFamily="34" charset="0"/>
          <a:ea typeface="+mj-ea"/>
          <a:cs typeface="+mj-cs"/>
        </a:defRPr>
      </a:lvl1pPr>
      <a:lvl2pPr algn="r" rtl="0" eaLnBrk="1" fontAlgn="base" hangingPunct="1">
        <a:spcBef>
          <a:spcPct val="0"/>
        </a:spcBef>
        <a:spcAft>
          <a:spcPct val="0"/>
        </a:spcAft>
        <a:defRPr sz="3600">
          <a:solidFill>
            <a:srgbClr val="790015"/>
          </a:solidFill>
          <a:latin typeface="Calibri" pitchFamily="34" charset="0"/>
        </a:defRPr>
      </a:lvl2pPr>
      <a:lvl3pPr algn="r" rtl="0" eaLnBrk="1" fontAlgn="base" hangingPunct="1">
        <a:spcBef>
          <a:spcPct val="0"/>
        </a:spcBef>
        <a:spcAft>
          <a:spcPct val="0"/>
        </a:spcAft>
        <a:defRPr sz="3600">
          <a:solidFill>
            <a:srgbClr val="790015"/>
          </a:solidFill>
          <a:latin typeface="Calibri" pitchFamily="34" charset="0"/>
        </a:defRPr>
      </a:lvl3pPr>
      <a:lvl4pPr algn="r" rtl="0" eaLnBrk="1" fontAlgn="base" hangingPunct="1">
        <a:spcBef>
          <a:spcPct val="0"/>
        </a:spcBef>
        <a:spcAft>
          <a:spcPct val="0"/>
        </a:spcAft>
        <a:defRPr sz="3600">
          <a:solidFill>
            <a:srgbClr val="790015"/>
          </a:solidFill>
          <a:latin typeface="Calibri" pitchFamily="34" charset="0"/>
        </a:defRPr>
      </a:lvl4pPr>
      <a:lvl5pPr algn="r" rtl="0" eaLnBrk="1" fontAlgn="base" hangingPunct="1">
        <a:spcBef>
          <a:spcPct val="0"/>
        </a:spcBef>
        <a:spcAft>
          <a:spcPct val="0"/>
        </a:spcAft>
        <a:defRPr sz="3600">
          <a:solidFill>
            <a:srgbClr val="790015"/>
          </a:solidFill>
          <a:latin typeface="Calibri" pitchFamily="34" charset="0"/>
        </a:defRPr>
      </a:lvl5pPr>
      <a:lvl6pPr marL="457200" algn="r" rtl="0" eaLnBrk="1" fontAlgn="base" hangingPunct="1">
        <a:spcBef>
          <a:spcPct val="0"/>
        </a:spcBef>
        <a:spcAft>
          <a:spcPct val="0"/>
        </a:spcAft>
        <a:defRPr sz="3200">
          <a:solidFill>
            <a:srgbClr val="790015"/>
          </a:solidFill>
          <a:latin typeface="Garamond" pitchFamily="18" charset="0"/>
        </a:defRPr>
      </a:lvl6pPr>
      <a:lvl7pPr marL="914400" algn="r" rtl="0" eaLnBrk="1" fontAlgn="base" hangingPunct="1">
        <a:spcBef>
          <a:spcPct val="0"/>
        </a:spcBef>
        <a:spcAft>
          <a:spcPct val="0"/>
        </a:spcAft>
        <a:defRPr sz="3200">
          <a:solidFill>
            <a:srgbClr val="790015"/>
          </a:solidFill>
          <a:latin typeface="Garamond" pitchFamily="18" charset="0"/>
        </a:defRPr>
      </a:lvl7pPr>
      <a:lvl8pPr marL="1371600" algn="r" rtl="0" eaLnBrk="1" fontAlgn="base" hangingPunct="1">
        <a:spcBef>
          <a:spcPct val="0"/>
        </a:spcBef>
        <a:spcAft>
          <a:spcPct val="0"/>
        </a:spcAft>
        <a:defRPr sz="3200">
          <a:solidFill>
            <a:srgbClr val="790015"/>
          </a:solidFill>
          <a:latin typeface="Garamond" pitchFamily="18" charset="0"/>
        </a:defRPr>
      </a:lvl8pPr>
      <a:lvl9pPr marL="1828800" algn="r" rtl="0" eaLnBrk="1" fontAlgn="base" hangingPunct="1">
        <a:spcBef>
          <a:spcPct val="0"/>
        </a:spcBef>
        <a:spcAft>
          <a:spcPct val="0"/>
        </a:spcAft>
        <a:defRPr sz="3200">
          <a:solidFill>
            <a:srgbClr val="790015"/>
          </a:solidFill>
          <a:latin typeface="Garamond" pitchFamily="18" charset="0"/>
        </a:defRPr>
      </a:lvl9pPr>
    </p:titleStyle>
    <p:bodyStyle>
      <a:lvl1pPr marL="228600" indent="-228600" algn="l" rtl="0" eaLnBrk="1" fontAlgn="base" hangingPunct="1">
        <a:spcBef>
          <a:spcPts val="250"/>
        </a:spcBef>
        <a:spcAft>
          <a:spcPts val="250"/>
        </a:spcAft>
        <a:buChar char="•"/>
        <a:defRPr sz="2400">
          <a:solidFill>
            <a:srgbClr val="333399"/>
          </a:solidFill>
          <a:latin typeface="Calibri" pitchFamily="34" charset="0"/>
          <a:ea typeface="+mn-ea"/>
          <a:cs typeface="Calibri" pitchFamily="34" charset="0"/>
        </a:defRPr>
      </a:lvl1pPr>
      <a:lvl2pPr marL="457200" indent="-228600" algn="l" rtl="0" eaLnBrk="1" fontAlgn="base" hangingPunct="1">
        <a:spcBef>
          <a:spcPts val="250"/>
        </a:spcBef>
        <a:spcAft>
          <a:spcPts val="250"/>
        </a:spcAft>
        <a:buChar char="–"/>
        <a:defRPr sz="2200">
          <a:solidFill>
            <a:srgbClr val="333399"/>
          </a:solidFill>
          <a:latin typeface="Calibri" pitchFamily="34" charset="0"/>
          <a:cs typeface="Calibri" pitchFamily="34" charset="0"/>
        </a:defRPr>
      </a:lvl2pPr>
      <a:lvl3pPr marL="685800" indent="-228600" algn="l" rtl="0" eaLnBrk="1" fontAlgn="base" hangingPunct="1">
        <a:spcBef>
          <a:spcPts val="250"/>
        </a:spcBef>
        <a:spcAft>
          <a:spcPts val="250"/>
        </a:spcAft>
        <a:buChar char="•"/>
        <a:defRPr sz="2000">
          <a:solidFill>
            <a:srgbClr val="333399"/>
          </a:solidFill>
          <a:latin typeface="Calibri" pitchFamily="34" charset="0"/>
          <a:cs typeface="Calibri" pitchFamily="34" charset="0"/>
        </a:defRPr>
      </a:lvl3pPr>
      <a:lvl4pPr marL="914400" indent="-228600" algn="l" rtl="0" eaLnBrk="1" fontAlgn="base" hangingPunct="1">
        <a:spcBef>
          <a:spcPts val="200"/>
        </a:spcBef>
        <a:spcAft>
          <a:spcPts val="200"/>
        </a:spcAft>
        <a:buChar char="–"/>
        <a:defRPr>
          <a:solidFill>
            <a:srgbClr val="333399"/>
          </a:solidFill>
          <a:latin typeface="Calibri" pitchFamily="34" charset="0"/>
          <a:cs typeface="Calibri" pitchFamily="34" charset="0"/>
        </a:defRPr>
      </a:lvl4pPr>
      <a:lvl5pPr marL="1143000" indent="-228600" algn="l" rtl="0" eaLnBrk="1" fontAlgn="base" hangingPunct="1">
        <a:spcBef>
          <a:spcPts val="200"/>
        </a:spcBef>
        <a:spcAft>
          <a:spcPts val="200"/>
        </a:spcAft>
        <a:buChar char="»"/>
        <a:defRPr sz="1600">
          <a:solidFill>
            <a:srgbClr val="333399"/>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1600">
          <a:solidFill>
            <a:srgbClr val="333399"/>
          </a:solidFill>
          <a:latin typeface="+mn-lt"/>
        </a:defRPr>
      </a:lvl6pPr>
      <a:lvl7pPr marL="2971800" indent="-228600" algn="l" rtl="0" eaLnBrk="1" fontAlgn="base" hangingPunct="1">
        <a:spcBef>
          <a:spcPct val="20000"/>
        </a:spcBef>
        <a:spcAft>
          <a:spcPct val="0"/>
        </a:spcAft>
        <a:buChar char="»"/>
        <a:defRPr sz="1600">
          <a:solidFill>
            <a:srgbClr val="333399"/>
          </a:solidFill>
          <a:latin typeface="+mn-lt"/>
        </a:defRPr>
      </a:lvl7pPr>
      <a:lvl8pPr marL="3429000" indent="-228600" algn="l" rtl="0" eaLnBrk="1" fontAlgn="base" hangingPunct="1">
        <a:spcBef>
          <a:spcPct val="20000"/>
        </a:spcBef>
        <a:spcAft>
          <a:spcPct val="0"/>
        </a:spcAft>
        <a:buChar char="»"/>
        <a:defRPr sz="1600">
          <a:solidFill>
            <a:srgbClr val="333399"/>
          </a:solidFill>
          <a:latin typeface="+mn-lt"/>
        </a:defRPr>
      </a:lvl8pPr>
      <a:lvl9pPr marL="3886200" indent="-228600" algn="l" rtl="0" eaLnBrk="1" fontAlgn="base" hangingPunct="1">
        <a:spcBef>
          <a:spcPct val="20000"/>
        </a:spcBef>
        <a:spcAft>
          <a:spcPct val="0"/>
        </a:spcAft>
        <a:buChar char="»"/>
        <a:defRPr sz="1600">
          <a:solidFill>
            <a:srgbClr val="33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8.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Exoplanet</a:t>
            </a:r>
            <a:r>
              <a:rPr lang="en-US" dirty="0"/>
              <a:t> Exploration Program Analysis </a:t>
            </a:r>
            <a:r>
              <a:rPr lang="en-US" dirty="0" smtClean="0"/>
              <a:t>Group #8</a:t>
            </a:r>
            <a:br>
              <a:rPr lang="en-US" dirty="0" smtClean="0"/>
            </a:br>
            <a:r>
              <a:rPr lang="en-US" dirty="0" smtClean="0"/>
              <a:t>Kepler Mission Status</a:t>
            </a:r>
            <a:endParaRPr lang="en-US" dirty="0"/>
          </a:p>
        </p:txBody>
      </p:sp>
      <p:sp>
        <p:nvSpPr>
          <p:cNvPr id="3" name="Subtitle 2"/>
          <p:cNvSpPr>
            <a:spLocks noGrp="1"/>
          </p:cNvSpPr>
          <p:nvPr>
            <p:ph type="subTitle" idx="1"/>
          </p:nvPr>
        </p:nvSpPr>
        <p:spPr>
          <a:xfrm>
            <a:off x="1371600" y="3962400"/>
            <a:ext cx="6400800" cy="1524000"/>
          </a:xfrm>
        </p:spPr>
        <p:txBody>
          <a:bodyPr/>
          <a:lstStyle/>
          <a:p>
            <a:r>
              <a:rPr lang="en-US" dirty="0" smtClean="0"/>
              <a:t>Kepler Mission Manager: Ingolf Heinrichsen</a:t>
            </a:r>
          </a:p>
          <a:p>
            <a:r>
              <a:rPr lang="en-US" dirty="0" smtClean="0"/>
              <a:t>Kepler Deputy Project Scientist: Nick Gautier</a:t>
            </a:r>
            <a:endParaRPr lang="en-US" dirty="0"/>
          </a:p>
        </p:txBody>
      </p:sp>
      <p:sp>
        <p:nvSpPr>
          <p:cNvPr id="4" name="Text Placeholder 3"/>
          <p:cNvSpPr>
            <a:spLocks noGrp="1"/>
          </p:cNvSpPr>
          <p:nvPr>
            <p:ph type="body" sz="quarter" idx="13"/>
          </p:nvPr>
        </p:nvSpPr>
        <p:spPr/>
        <p:txBody>
          <a:bodyPr/>
          <a:lstStyle/>
          <a:p>
            <a:r>
              <a:rPr lang="en-US" dirty="0" smtClean="0"/>
              <a:t>Oct 6, 2013</a:t>
            </a:r>
            <a:endParaRPr lang="en-US" dirty="0"/>
          </a:p>
        </p:txBody>
      </p:sp>
    </p:spTree>
    <p:extLst>
      <p:ext uri="{BB962C8B-B14F-4D97-AF65-F5344CB8AC3E}">
        <p14:creationId xmlns:p14="http://schemas.microsoft.com/office/powerpoint/2010/main" xmlns="" val="16667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Kepler Flight System Status</a:t>
            </a:r>
            <a:endParaRPr lang="en-US" dirty="0"/>
          </a:p>
        </p:txBody>
      </p:sp>
      <p:sp>
        <p:nvSpPr>
          <p:cNvPr id="3" name="Content Placeholder 2"/>
          <p:cNvSpPr>
            <a:spLocks noGrp="1"/>
          </p:cNvSpPr>
          <p:nvPr>
            <p:ph idx="1"/>
          </p:nvPr>
        </p:nvSpPr>
        <p:spPr/>
        <p:txBody>
          <a:bodyPr/>
          <a:lstStyle/>
          <a:p>
            <a:r>
              <a:rPr lang="en-US" sz="2000" dirty="0" smtClean="0"/>
              <a:t>Performed series of reaction wheel tests during the month of August to attempt reactivation of the damaged wheels. Final attempt to control flight system caused freeze-up of wheel and subsequently all attempts to resume the original Kepler mission were abandoned.</a:t>
            </a:r>
          </a:p>
          <a:p>
            <a:r>
              <a:rPr lang="en-US" sz="2000" dirty="0" smtClean="0"/>
              <a:t>Flight system was placed into safe “point rest” state, with low fuel consumption and remains stable. </a:t>
            </a:r>
          </a:p>
          <a:p>
            <a:r>
              <a:rPr lang="en-US" sz="2000" dirty="0" smtClean="0"/>
              <a:t>All data show good performance and low friction on two remaining wheels.</a:t>
            </a:r>
          </a:p>
          <a:p>
            <a:r>
              <a:rPr lang="en-US" sz="2000" dirty="0" smtClean="0"/>
              <a:t>BATC and the project developed pointing scheme using two wheels and thrusters</a:t>
            </a:r>
          </a:p>
          <a:p>
            <a:r>
              <a:rPr lang="en-US" sz="2000" dirty="0" smtClean="0"/>
              <a:t>In September started series of tests on the flight system to evaluate performance in 2-wheel mode:</a:t>
            </a:r>
          </a:p>
          <a:p>
            <a:pPr lvl="1"/>
            <a:r>
              <a:rPr lang="en-US" sz="2000" dirty="0" smtClean="0"/>
              <a:t>Completed initial pointing and maneuver tests successfully, results are encouraging</a:t>
            </a:r>
          </a:p>
          <a:p>
            <a:pPr lvl="1"/>
            <a:r>
              <a:rPr lang="en-US" sz="2000" dirty="0" smtClean="0"/>
              <a:t>Planning to perform </a:t>
            </a:r>
            <a:r>
              <a:rPr lang="en-US" sz="2000" dirty="0" err="1" smtClean="0"/>
              <a:t>Ka</a:t>
            </a:r>
            <a:r>
              <a:rPr lang="en-US" sz="2000" dirty="0" smtClean="0"/>
              <a:t>-downlink, ecliptic pointing test and photometric test in October</a:t>
            </a:r>
          </a:p>
        </p:txBody>
      </p:sp>
      <p:sp>
        <p:nvSpPr>
          <p:cNvPr id="4" name="Slide Number Placeholder 3"/>
          <p:cNvSpPr>
            <a:spLocks noGrp="1"/>
          </p:cNvSpPr>
          <p:nvPr>
            <p:ph type="sldNum" sz="quarter" idx="11"/>
          </p:nvPr>
        </p:nvSpPr>
        <p:spPr/>
        <p:txBody>
          <a:bodyPr/>
          <a:lstStyle/>
          <a:p>
            <a:fld id="{66067FEF-5467-47EF-989C-A389AA1AA895}" type="slidenum">
              <a:rPr lang="en-US" smtClean="0"/>
              <a:pPr/>
              <a:t>2</a:t>
            </a:fld>
            <a:endParaRPr lang="en-US"/>
          </a:p>
        </p:txBody>
      </p:sp>
    </p:spTree>
    <p:extLst>
      <p:ext uri="{BB962C8B-B14F-4D97-AF65-F5344CB8AC3E}">
        <p14:creationId xmlns:p14="http://schemas.microsoft.com/office/powerpoint/2010/main" xmlns="" val="27877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
          <p:cNvSpPr>
            <a:spLocks noChangeArrowheads="1"/>
          </p:cNvSpPr>
          <p:nvPr/>
        </p:nvSpPr>
        <p:spPr bwMode="auto">
          <a:xfrm>
            <a:off x="0" y="0"/>
            <a:ext cx="9144000" cy="762000"/>
          </a:xfrm>
          <a:prstGeom prst="rect">
            <a:avLst/>
          </a:prstGeom>
          <a:noFill/>
          <a:ln w="12700">
            <a:noFill/>
            <a:miter lim="800000"/>
            <a:headEnd/>
            <a:tailEnd/>
          </a:ln>
        </p:spPr>
        <p:txBody>
          <a:bodyPr lIns="90488" tIns="44450" rIns="90488" bIns="44450" anchor="ctr"/>
          <a:lstStyle/>
          <a:p>
            <a:pPr algn="ctr"/>
            <a:r>
              <a:rPr lang="en-US" sz="2400" b="1" dirty="0" smtClean="0">
                <a:solidFill>
                  <a:srgbClr val="790015"/>
                </a:solidFill>
                <a:latin typeface="Calibri" pitchFamily="34" charset="0"/>
                <a:cs typeface="Calibri" pitchFamily="34" charset="0"/>
              </a:rPr>
              <a:t>Status on Plans for Future Two-Wheel Mission</a:t>
            </a:r>
            <a:endParaRPr lang="en-US" sz="2400" b="1" dirty="0">
              <a:solidFill>
                <a:srgbClr val="790015"/>
              </a:solidFill>
              <a:latin typeface="Calibri" pitchFamily="34" charset="0"/>
              <a:cs typeface="Calibri" pitchFamily="34" charset="0"/>
            </a:endParaRPr>
          </a:p>
        </p:txBody>
      </p:sp>
      <p:sp>
        <p:nvSpPr>
          <p:cNvPr id="31" name="Content Placeholder 5"/>
          <p:cNvSpPr txBox="1">
            <a:spLocks/>
          </p:cNvSpPr>
          <p:nvPr/>
        </p:nvSpPr>
        <p:spPr>
          <a:xfrm>
            <a:off x="99060" y="900430"/>
            <a:ext cx="8816340" cy="6019800"/>
          </a:xfrm>
          <a:prstGeom prst="rect">
            <a:avLst/>
          </a:prstGeom>
        </p:spPr>
        <p:txBody>
          <a:bodyPr/>
          <a:lstStyle>
            <a:lvl1pPr marL="342900" indent="-342900" algn="l" rtl="0" eaLnBrk="1" fontAlgn="base" hangingPunct="1">
              <a:spcBef>
                <a:spcPct val="20000"/>
              </a:spcBef>
              <a:spcAft>
                <a:spcPct val="0"/>
              </a:spcAft>
              <a:buChar char="•"/>
              <a:defRPr sz="2400">
                <a:solidFill>
                  <a:srgbClr val="333399"/>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rgbClr val="333399"/>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a:solidFill>
                  <a:srgbClr val="333399"/>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a:solidFill>
                  <a:srgbClr val="333399"/>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1600">
                <a:solidFill>
                  <a:srgbClr val="333399"/>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1600">
                <a:solidFill>
                  <a:srgbClr val="333399"/>
                </a:solidFill>
                <a:latin typeface="+mn-lt"/>
              </a:defRPr>
            </a:lvl6pPr>
            <a:lvl7pPr marL="2971800" indent="-228600" algn="l" rtl="0" eaLnBrk="1" fontAlgn="base" hangingPunct="1">
              <a:spcBef>
                <a:spcPct val="20000"/>
              </a:spcBef>
              <a:spcAft>
                <a:spcPct val="0"/>
              </a:spcAft>
              <a:buChar char="»"/>
              <a:defRPr sz="1600">
                <a:solidFill>
                  <a:srgbClr val="333399"/>
                </a:solidFill>
                <a:latin typeface="+mn-lt"/>
              </a:defRPr>
            </a:lvl7pPr>
            <a:lvl8pPr marL="3429000" indent="-228600" algn="l" rtl="0" eaLnBrk="1" fontAlgn="base" hangingPunct="1">
              <a:spcBef>
                <a:spcPct val="20000"/>
              </a:spcBef>
              <a:spcAft>
                <a:spcPct val="0"/>
              </a:spcAft>
              <a:buChar char="»"/>
              <a:defRPr sz="1600">
                <a:solidFill>
                  <a:srgbClr val="333399"/>
                </a:solidFill>
                <a:latin typeface="+mn-lt"/>
              </a:defRPr>
            </a:lvl8pPr>
            <a:lvl9pPr marL="3886200" indent="-228600" algn="l" rtl="0" eaLnBrk="1" fontAlgn="base" hangingPunct="1">
              <a:spcBef>
                <a:spcPct val="20000"/>
              </a:spcBef>
              <a:spcAft>
                <a:spcPct val="0"/>
              </a:spcAft>
              <a:buChar char="»"/>
              <a:defRPr sz="1600">
                <a:solidFill>
                  <a:srgbClr val="333399"/>
                </a:solidFill>
                <a:latin typeface="+mn-lt"/>
              </a:defRPr>
            </a:lvl9pPr>
          </a:lstStyle>
          <a:p>
            <a:r>
              <a:rPr lang="en-US" sz="2000" dirty="0" smtClean="0"/>
              <a:t>The </a:t>
            </a:r>
            <a:r>
              <a:rPr lang="en-US" sz="2000" dirty="0"/>
              <a:t>project received direction from Director, Astrophysics Division, Paul Hertz dated 7/24/13 </a:t>
            </a:r>
            <a:r>
              <a:rPr lang="en-US" sz="2000" i="1" dirty="0"/>
              <a:t>“Timeline and deliverables for the development of a “two-wheel” Kepler mission”</a:t>
            </a:r>
            <a:r>
              <a:rPr lang="en-US" sz="2000" i="1" dirty="0" smtClean="0"/>
              <a:t>. </a:t>
            </a:r>
            <a:r>
              <a:rPr lang="en-US" sz="2000" dirty="0" smtClean="0"/>
              <a:t>The </a:t>
            </a:r>
            <a:r>
              <a:rPr lang="en-US" sz="2000" dirty="0"/>
              <a:t>memo requests three </a:t>
            </a:r>
            <a:r>
              <a:rPr lang="en-US" sz="2000" dirty="0" smtClean="0"/>
              <a:t>deliverables:</a:t>
            </a:r>
            <a:endParaRPr lang="en-US" sz="2000" dirty="0"/>
          </a:p>
          <a:p>
            <a:pPr marL="800100" lvl="2" indent="0">
              <a:buNone/>
            </a:pPr>
            <a:r>
              <a:rPr lang="en-US" sz="2000" dirty="0"/>
              <a:t>a</a:t>
            </a:r>
            <a:r>
              <a:rPr lang="en-US" sz="2000" dirty="0" smtClean="0"/>
              <a:t>) a </a:t>
            </a:r>
            <a:r>
              <a:rPr lang="en-US" sz="2000" dirty="0"/>
              <a:t>study of the engineering modifications that would be required to conduct science operations with the observatory using only the two remaining healthy reaction wheels for spacecraft attitude control</a:t>
            </a:r>
          </a:p>
          <a:p>
            <a:pPr marL="800100" lvl="2" indent="0">
              <a:buNone/>
            </a:pPr>
            <a:r>
              <a:rPr lang="en-US" sz="2000" dirty="0"/>
              <a:t>b</a:t>
            </a:r>
            <a:r>
              <a:rPr lang="en-US" sz="2000" dirty="0" smtClean="0"/>
              <a:t>) a </a:t>
            </a:r>
            <a:r>
              <a:rPr lang="en-US" sz="2000" dirty="0"/>
              <a:t>study of the science opportunities</a:t>
            </a:r>
            <a:r>
              <a:rPr lang="en-US" sz="2000" b="1" dirty="0"/>
              <a:t> </a:t>
            </a:r>
            <a:r>
              <a:rPr lang="en-US" sz="2000" dirty="0"/>
              <a:t>for a two-wheel Kepler mission</a:t>
            </a:r>
          </a:p>
          <a:p>
            <a:pPr marL="800100" lvl="2" indent="0">
              <a:buNone/>
            </a:pPr>
            <a:r>
              <a:rPr lang="en-US" sz="2000" dirty="0"/>
              <a:t>c</a:t>
            </a:r>
            <a:r>
              <a:rPr lang="en-US" sz="2000" dirty="0" smtClean="0"/>
              <a:t>) a </a:t>
            </a:r>
            <a:r>
              <a:rPr lang="en-US" sz="2000" dirty="0"/>
              <a:t>closeout plan</a:t>
            </a:r>
            <a:r>
              <a:rPr lang="en-US" sz="2000" b="1" dirty="0"/>
              <a:t> </a:t>
            </a:r>
            <a:r>
              <a:rPr lang="en-US" sz="2000" dirty="0"/>
              <a:t>for the mission</a:t>
            </a:r>
          </a:p>
          <a:p>
            <a:pPr marL="400050" lvl="1" indent="0">
              <a:buNone/>
            </a:pPr>
            <a:r>
              <a:rPr lang="en-US" dirty="0"/>
              <a:t>An interim report on item a) and b) is due on 9/27 the final report on all three items on 11/1</a:t>
            </a:r>
            <a:r>
              <a:rPr lang="en-US" dirty="0" smtClean="0"/>
              <a:t>.</a:t>
            </a:r>
            <a:endParaRPr lang="en-US" dirty="0"/>
          </a:p>
          <a:p>
            <a:pPr lvl="0">
              <a:spcBef>
                <a:spcPts val="600"/>
              </a:spcBef>
            </a:pPr>
            <a:r>
              <a:rPr lang="en-US" sz="1800" dirty="0" smtClean="0">
                <a:solidFill>
                  <a:srgbClr val="FF0000"/>
                </a:solidFill>
              </a:rPr>
              <a:t>Presentation of results to SMD was planned for 10/1, delayed due to government shutdown</a:t>
            </a:r>
          </a:p>
          <a:p>
            <a:pPr lvl="0">
              <a:spcBef>
                <a:spcPts val="600"/>
              </a:spcBef>
            </a:pPr>
            <a:r>
              <a:rPr lang="en-US" sz="1800" dirty="0" smtClean="0"/>
              <a:t>Released “Call for White Papers: Soliciting Community Input for Alternate Science Investigations for the Kepler Spacecraft” The purpose of this call for white papers is to solicit community input for alternate science investigations that may be performed using Kepler and are consistent with its probable two-wheel performance. </a:t>
            </a:r>
          </a:p>
          <a:p>
            <a:pPr marL="0" lvl="0" indent="0">
              <a:spcBef>
                <a:spcPts val="600"/>
              </a:spcBef>
              <a:buNone/>
            </a:pPr>
            <a:endParaRPr lang="en-US" sz="1200" dirty="0" smtClean="0"/>
          </a:p>
        </p:txBody>
      </p:sp>
      <p:sp>
        <p:nvSpPr>
          <p:cNvPr id="2" name="Slide Number Placeholder 1"/>
          <p:cNvSpPr>
            <a:spLocks noGrp="1"/>
          </p:cNvSpPr>
          <p:nvPr>
            <p:ph type="sldNum" sz="quarter" idx="11"/>
          </p:nvPr>
        </p:nvSpPr>
        <p:spPr/>
        <p:txBody>
          <a:bodyPr/>
          <a:lstStyle/>
          <a:p>
            <a:fld id="{66067FEF-5467-47EF-989C-A389AA1AA895}" type="slidenum">
              <a:rPr lang="en-US" smtClean="0"/>
              <a:pPr/>
              <a:t>3</a:t>
            </a:fld>
            <a:endParaRPr lang="en-US"/>
          </a:p>
        </p:txBody>
      </p:sp>
      <p:pic>
        <p:nvPicPr>
          <p:cNvPr id="27" name="Picture 10" descr="Untitled-1 copy"/>
          <p:cNvPicPr>
            <a:picLocks noChangeAspect="1" noChangeArrowheads="1"/>
          </p:cNvPicPr>
          <p:nvPr/>
        </p:nvPicPr>
        <p:blipFill>
          <a:blip r:embed="rId3" cstate="print"/>
          <a:srcRect/>
          <a:stretch>
            <a:fillRect/>
          </a:stretch>
        </p:blipFill>
        <p:spPr bwMode="auto">
          <a:xfrm>
            <a:off x="0" y="762000"/>
            <a:ext cx="9144000" cy="107950"/>
          </a:xfrm>
          <a:prstGeom prst="rect">
            <a:avLst/>
          </a:prstGeom>
          <a:noFill/>
          <a:ln w="9525">
            <a:noFill/>
            <a:miter lim="800000"/>
            <a:headEnd/>
            <a:tailEnd/>
          </a:ln>
        </p:spPr>
      </p:pic>
      <p:pic>
        <p:nvPicPr>
          <p:cNvPr id="28" name="Picture 8"/>
          <p:cNvPicPr>
            <a:picLocks noChangeAspect="1" noChangeArrowheads="1"/>
          </p:cNvPicPr>
          <p:nvPr/>
        </p:nvPicPr>
        <p:blipFill>
          <a:blip r:embed="rId4" cstate="print">
            <a:extLst>
              <a:ext uri="{28A0092B-C50C-407E-A947-70E740481C1C}">
                <a14:useLocalDpi xmlns:a14="http://schemas.microsoft.com/office/drawing/2010/main" xmlns="" val="0"/>
              </a:ext>
            </a:extLst>
          </a:blip>
          <a:stretch>
            <a:fillRect/>
          </a:stretch>
        </p:blipFill>
        <p:spPr bwMode="auto">
          <a:xfrm>
            <a:off x="8382284" y="39207"/>
            <a:ext cx="609032" cy="609032"/>
          </a:xfrm>
          <a:prstGeom prst="rect">
            <a:avLst/>
          </a:prstGeom>
          <a:noFill/>
          <a:ln w="9525">
            <a:noFill/>
            <a:miter lim="800000"/>
            <a:headEnd/>
            <a:tailEnd/>
          </a:ln>
        </p:spPr>
      </p:pic>
      <p:sp>
        <p:nvSpPr>
          <p:cNvPr id="30" name="Text Box 7"/>
          <p:cNvSpPr txBox="1">
            <a:spLocks noChangeArrowheads="1"/>
          </p:cNvSpPr>
          <p:nvPr/>
        </p:nvSpPr>
        <p:spPr bwMode="auto">
          <a:xfrm>
            <a:off x="7307580" y="646584"/>
            <a:ext cx="1836420" cy="230832"/>
          </a:xfrm>
          <a:prstGeom prst="rect">
            <a:avLst/>
          </a:prstGeom>
          <a:noFill/>
          <a:ln w="9525">
            <a:noFill/>
            <a:miter lim="800000"/>
            <a:headEnd/>
            <a:tailEnd/>
          </a:ln>
          <a:effectLst/>
        </p:spPr>
        <p:txBody>
          <a:bodyPr wrap="square">
            <a:spAutoFit/>
          </a:bodyPr>
          <a:lstStyle/>
          <a:p>
            <a:pPr algn="r" eaLnBrk="0" fontAlgn="base" hangingPunct="0">
              <a:spcBef>
                <a:spcPct val="50000"/>
              </a:spcBef>
              <a:spcAft>
                <a:spcPct val="0"/>
              </a:spcAft>
              <a:defRPr/>
            </a:pPr>
            <a:r>
              <a:rPr lang="en-US" sz="900" dirty="0">
                <a:solidFill>
                  <a:srgbClr val="333399"/>
                </a:solidFill>
                <a:latin typeface="Calibri" pitchFamily="34" charset="0"/>
                <a:cs typeface="Arial" charset="0"/>
              </a:rPr>
              <a:t>ExoPlanet Exploration Program</a:t>
            </a:r>
            <a:endParaRPr lang="en-US" sz="300" i="1" dirty="0">
              <a:solidFill>
                <a:srgbClr val="333399"/>
              </a:solidFill>
              <a:latin typeface="Calibri" pitchFamily="34" charset="0"/>
              <a:cs typeface="Arial" charset="0"/>
            </a:endParaRPr>
          </a:p>
        </p:txBody>
      </p:sp>
    </p:spTree>
    <p:extLst>
      <p:ext uri="{BB962C8B-B14F-4D97-AF65-F5344CB8AC3E}">
        <p14:creationId xmlns:p14="http://schemas.microsoft.com/office/powerpoint/2010/main" xmlns="" val="3995886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Papers</a:t>
            </a:r>
            <a:endParaRPr lang="en-US" dirty="0"/>
          </a:p>
        </p:txBody>
      </p:sp>
      <p:sp>
        <p:nvSpPr>
          <p:cNvPr id="3" name="Content Placeholder 2"/>
          <p:cNvSpPr>
            <a:spLocks noGrp="1"/>
          </p:cNvSpPr>
          <p:nvPr>
            <p:ph idx="1"/>
          </p:nvPr>
        </p:nvSpPr>
        <p:spPr>
          <a:xfrm>
            <a:off x="457200" y="1143000"/>
            <a:ext cx="8229600" cy="4928128"/>
          </a:xfrm>
        </p:spPr>
        <p:txBody>
          <a:bodyPr>
            <a:normAutofit fontScale="92500" lnSpcReduction="20000"/>
          </a:bodyPr>
          <a:lstStyle/>
          <a:p>
            <a:r>
              <a:rPr lang="en-US" sz="2400" dirty="0" smtClean="0"/>
              <a:t>42 white papers submitted, WPs are not proprietary – all public (available at NASA SMD)</a:t>
            </a:r>
          </a:p>
          <a:p>
            <a:r>
              <a:rPr lang="en-US" sz="2400" dirty="0"/>
              <a:t>S</a:t>
            </a:r>
            <a:r>
              <a:rPr lang="en-US" sz="2400" dirty="0" smtClean="0"/>
              <a:t>everal placed in secondary category:</a:t>
            </a:r>
          </a:p>
          <a:p>
            <a:pPr lvl="1"/>
            <a:r>
              <a:rPr lang="en-US" sz="2000" dirty="0" smtClean="0"/>
              <a:t>Not relevant</a:t>
            </a:r>
          </a:p>
          <a:p>
            <a:pPr lvl="1"/>
            <a:r>
              <a:rPr lang="en-US" sz="2000" dirty="0" smtClean="0"/>
              <a:t>Spacecraft operation ideas</a:t>
            </a:r>
          </a:p>
          <a:p>
            <a:pPr lvl="1"/>
            <a:r>
              <a:rPr lang="en-US" sz="2000" dirty="0" smtClean="0"/>
              <a:t>Solar System in nature</a:t>
            </a:r>
          </a:p>
          <a:p>
            <a:pPr lvl="1"/>
            <a:r>
              <a:rPr lang="en-US" sz="2000" dirty="0" smtClean="0"/>
              <a:t>Focal plane / enhance photometry (technical assessment)</a:t>
            </a:r>
          </a:p>
          <a:p>
            <a:pPr lvl="1"/>
            <a:r>
              <a:rPr lang="en-US" sz="2000" dirty="0" smtClean="0"/>
              <a:t>Four papers required outside expert review (Neptune and 3 Extra-Galactic)</a:t>
            </a:r>
          </a:p>
          <a:p>
            <a:r>
              <a:rPr lang="en-US" dirty="0" smtClean="0"/>
              <a:t>Demography</a:t>
            </a:r>
          </a:p>
          <a:p>
            <a:pPr lvl="1"/>
            <a:r>
              <a:rPr lang="en-US" dirty="0"/>
              <a:t>Observed Fields:</a:t>
            </a:r>
          </a:p>
          <a:p>
            <a:pPr lvl="2"/>
            <a:r>
              <a:rPr lang="en-US" sz="1800" dirty="0"/>
              <a:t>Observe the nominal Kepler field of view</a:t>
            </a:r>
          </a:p>
          <a:p>
            <a:pPr lvl="2"/>
            <a:r>
              <a:rPr lang="en-US" sz="1800" dirty="0"/>
              <a:t>Observe in the Ecliptic</a:t>
            </a:r>
          </a:p>
          <a:p>
            <a:pPr lvl="2"/>
            <a:r>
              <a:rPr lang="en-US" sz="1800" dirty="0"/>
              <a:t>Observe elsewhere – either single target(s) or many (single) </a:t>
            </a:r>
            <a:r>
              <a:rPr lang="en-US" sz="1800" dirty="0" smtClean="0"/>
              <a:t>targets</a:t>
            </a:r>
            <a:endParaRPr lang="en-US" sz="1800" dirty="0"/>
          </a:p>
          <a:p>
            <a:pPr lvl="1"/>
            <a:r>
              <a:rPr lang="en-US" dirty="0"/>
              <a:t>Major Themes: </a:t>
            </a:r>
          </a:p>
          <a:p>
            <a:pPr lvl="2"/>
            <a:r>
              <a:rPr lang="en-US" sz="1800" dirty="0" err="1"/>
              <a:t>Exoplanets</a:t>
            </a:r>
            <a:r>
              <a:rPr lang="en-US" sz="1800" dirty="0"/>
              <a:t> – Star Clusters – Seismology  – Stellar Age (Young stars)  – Low-Mass, cool stars - Extra-Gal </a:t>
            </a:r>
          </a:p>
          <a:p>
            <a:endParaRPr lang="en-US" sz="2400" dirty="0"/>
          </a:p>
        </p:txBody>
      </p:sp>
    </p:spTree>
    <p:extLst>
      <p:ext uri="{BB962C8B-B14F-4D97-AF65-F5344CB8AC3E}">
        <p14:creationId xmlns:p14="http://schemas.microsoft.com/office/powerpoint/2010/main" xmlns="" val="2589137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Process</a:t>
            </a:r>
            <a:endParaRPr lang="en-US" dirty="0"/>
          </a:p>
        </p:txBody>
      </p:sp>
      <p:sp>
        <p:nvSpPr>
          <p:cNvPr id="3" name="Content Placeholder 2"/>
          <p:cNvSpPr>
            <a:spLocks noGrp="1"/>
          </p:cNvSpPr>
          <p:nvPr>
            <p:ph idx="1"/>
          </p:nvPr>
        </p:nvSpPr>
        <p:spPr>
          <a:xfrm>
            <a:off x="304800" y="914400"/>
            <a:ext cx="8458200" cy="5334000"/>
          </a:xfrm>
        </p:spPr>
        <p:txBody>
          <a:bodyPr/>
          <a:lstStyle/>
          <a:p>
            <a:pPr>
              <a:lnSpc>
                <a:spcPct val="90000"/>
              </a:lnSpc>
            </a:pPr>
            <a:r>
              <a:rPr lang="en-US" sz="2000" dirty="0"/>
              <a:t>Two White Paper Assessment </a:t>
            </a:r>
            <a:r>
              <a:rPr lang="en-US" sz="2000" dirty="0" smtClean="0"/>
              <a:t>Teams</a:t>
            </a:r>
            <a:endParaRPr lang="en-US" sz="2000" dirty="0"/>
          </a:p>
          <a:p>
            <a:pPr lvl="1">
              <a:lnSpc>
                <a:spcPct val="90000"/>
              </a:lnSpc>
            </a:pPr>
            <a:r>
              <a:rPr lang="en-US" sz="1800" dirty="0"/>
              <a:t>Science Assessment Team (Lead, Howell ex-officio)</a:t>
            </a:r>
          </a:p>
          <a:p>
            <a:pPr lvl="2">
              <a:lnSpc>
                <a:spcPct val="90000"/>
              </a:lnSpc>
            </a:pPr>
            <a:r>
              <a:rPr lang="en-US" sz="1600" dirty="0"/>
              <a:t>Alex Brown, Steve </a:t>
            </a:r>
            <a:r>
              <a:rPr lang="en-US" sz="1600" dirty="0" err="1"/>
              <a:t>Kawaler</a:t>
            </a:r>
            <a:r>
              <a:rPr lang="en-US" sz="1600" dirty="0"/>
              <a:t>, Chas </a:t>
            </a:r>
            <a:r>
              <a:rPr lang="en-US" sz="1600" dirty="0" err="1"/>
              <a:t>Beichman</a:t>
            </a:r>
            <a:r>
              <a:rPr lang="en-US" sz="1600" dirty="0"/>
              <a:t>, Bill Cochran, Bill Chaplin, Martin Still, Nick Gautier, Michael Haas, Jason </a:t>
            </a:r>
            <a:r>
              <a:rPr lang="en-US" sz="1600" dirty="0" smtClean="0"/>
              <a:t>Rowe</a:t>
            </a:r>
            <a:endParaRPr lang="en-US" sz="1600" dirty="0"/>
          </a:p>
          <a:p>
            <a:pPr lvl="1">
              <a:lnSpc>
                <a:spcPct val="90000"/>
              </a:lnSpc>
            </a:pPr>
            <a:r>
              <a:rPr lang="en-US" sz="1800" dirty="0"/>
              <a:t>Technical Assessment Team (Lead, </a:t>
            </a:r>
            <a:r>
              <a:rPr lang="en-US" sz="1800" dirty="0" err="1"/>
              <a:t>Sobeck</a:t>
            </a:r>
            <a:r>
              <a:rPr lang="en-US" sz="1800" dirty="0"/>
              <a:t> ex-officio)</a:t>
            </a:r>
          </a:p>
          <a:p>
            <a:pPr lvl="2">
              <a:lnSpc>
                <a:spcPct val="90000"/>
              </a:lnSpc>
            </a:pPr>
            <a:r>
              <a:rPr lang="en-US" sz="1600" dirty="0"/>
              <a:t>Marcie Smith, Rob </a:t>
            </a:r>
            <a:r>
              <a:rPr lang="en-US" sz="1600" dirty="0" err="1"/>
              <a:t>Nevitt</a:t>
            </a:r>
            <a:r>
              <a:rPr lang="en-US" sz="1600" dirty="0"/>
              <a:t>, Jon Jenkins, Doug Caldwell, Dwight </a:t>
            </a:r>
            <a:r>
              <a:rPr lang="en-US" sz="1600" dirty="0" err="1"/>
              <a:t>Sanderfer</a:t>
            </a:r>
            <a:r>
              <a:rPr lang="en-US" sz="1600" dirty="0"/>
              <a:t>, John </a:t>
            </a:r>
            <a:r>
              <a:rPr lang="en-US" sz="1600" dirty="0" err="1"/>
              <a:t>Troeltzsch</a:t>
            </a:r>
            <a:r>
              <a:rPr lang="en-US" sz="1600" dirty="0"/>
              <a:t>, Dennis </a:t>
            </a:r>
            <a:r>
              <a:rPr lang="en-US" sz="1600" dirty="0" err="1"/>
              <a:t>Ebbets</a:t>
            </a:r>
            <a:r>
              <a:rPr lang="en-US" sz="1600" dirty="0"/>
              <a:t>, Neil </a:t>
            </a:r>
            <a:r>
              <a:rPr lang="en-US" sz="1600" dirty="0" err="1"/>
              <a:t>Dennehy</a:t>
            </a:r>
            <a:r>
              <a:rPr lang="en-US" sz="1600" dirty="0"/>
              <a:t>, Ken </a:t>
            </a:r>
            <a:r>
              <a:rPr lang="en-US" sz="1600" dirty="0" err="1"/>
              <a:t>Lebsock</a:t>
            </a:r>
            <a:endParaRPr lang="en-US" sz="1600" dirty="0"/>
          </a:p>
          <a:p>
            <a:pPr>
              <a:lnSpc>
                <a:spcPct val="90000"/>
              </a:lnSpc>
            </a:pPr>
            <a:r>
              <a:rPr lang="en-US" sz="2000" dirty="0" smtClean="0"/>
              <a:t>Assessment </a:t>
            </a:r>
            <a:r>
              <a:rPr lang="en-US" sz="2000" dirty="0"/>
              <a:t>Team </a:t>
            </a:r>
            <a:r>
              <a:rPr lang="en-US" sz="2000" dirty="0" smtClean="0"/>
              <a:t>Criteria</a:t>
            </a:r>
            <a:endParaRPr lang="en-US" sz="2000" dirty="0"/>
          </a:p>
          <a:p>
            <a:pPr lvl="1">
              <a:lnSpc>
                <a:spcPct val="90000"/>
              </a:lnSpc>
            </a:pPr>
            <a:r>
              <a:rPr lang="en-US" sz="1800" dirty="0" smtClean="0"/>
              <a:t>Science Assessment Team</a:t>
            </a:r>
          </a:p>
          <a:p>
            <a:pPr lvl="2">
              <a:lnSpc>
                <a:spcPct val="90000"/>
              </a:lnSpc>
            </a:pPr>
            <a:r>
              <a:rPr lang="en-US" sz="1600" dirty="0" smtClean="0"/>
              <a:t>Hi-Impact Science</a:t>
            </a:r>
          </a:p>
          <a:p>
            <a:pPr lvl="2">
              <a:lnSpc>
                <a:spcPct val="90000"/>
              </a:lnSpc>
            </a:pPr>
            <a:r>
              <a:rPr lang="en-US" sz="1600" dirty="0" smtClean="0"/>
              <a:t>Community readiness / data products</a:t>
            </a:r>
          </a:p>
          <a:p>
            <a:pPr lvl="2">
              <a:lnSpc>
                <a:spcPct val="90000"/>
              </a:lnSpc>
            </a:pPr>
            <a:r>
              <a:rPr lang="en-US" sz="1600" dirty="0" smtClean="0"/>
              <a:t>SMD astrophysics</a:t>
            </a:r>
          </a:p>
          <a:p>
            <a:pPr lvl="1">
              <a:lnSpc>
                <a:spcPct val="90000"/>
              </a:lnSpc>
            </a:pPr>
            <a:r>
              <a:rPr lang="en-US" sz="1800" dirty="0" smtClean="0"/>
              <a:t>Technical Assessment Team</a:t>
            </a:r>
          </a:p>
          <a:p>
            <a:pPr lvl="2">
              <a:lnSpc>
                <a:spcPct val="90000"/>
              </a:lnSpc>
            </a:pPr>
            <a:r>
              <a:rPr lang="en-US" sz="1600" dirty="0" smtClean="0"/>
              <a:t>Likelihood of success</a:t>
            </a:r>
          </a:p>
          <a:p>
            <a:pPr lvl="2">
              <a:lnSpc>
                <a:spcPct val="90000"/>
              </a:lnSpc>
            </a:pPr>
            <a:r>
              <a:rPr lang="en-US" sz="1600" dirty="0" smtClean="0"/>
              <a:t>Operational Complexity</a:t>
            </a:r>
          </a:p>
          <a:p>
            <a:pPr lvl="2">
              <a:lnSpc>
                <a:spcPct val="90000"/>
              </a:lnSpc>
            </a:pPr>
            <a:r>
              <a:rPr lang="en-US" sz="1600" dirty="0" smtClean="0"/>
              <a:t>Cost</a:t>
            </a:r>
            <a:endParaRPr lang="en-US" sz="1600" dirty="0"/>
          </a:p>
          <a:p>
            <a:pPr>
              <a:lnSpc>
                <a:spcPct val="90000"/>
              </a:lnSpc>
              <a:spcBef>
                <a:spcPts val="1200"/>
              </a:spcBef>
            </a:pPr>
            <a:r>
              <a:rPr lang="en-US" sz="1800" dirty="0"/>
              <a:t>Review was intended to broadly discriminate among </a:t>
            </a:r>
            <a:r>
              <a:rPr lang="en-US" sz="1800" dirty="0" smtClean="0"/>
              <a:t>options, not to pick a “winner”, but find mission strategy that maximizes overall science, while meeting technical and programmatic constraints. - Coarse </a:t>
            </a:r>
            <a:r>
              <a:rPr lang="en-US" sz="1800" dirty="0"/>
              <a:t>binning: Easy, Medium, </a:t>
            </a:r>
            <a:r>
              <a:rPr lang="en-US" sz="1800" dirty="0" smtClean="0"/>
              <a:t>Hard</a:t>
            </a:r>
          </a:p>
        </p:txBody>
      </p:sp>
    </p:spTree>
    <p:extLst>
      <p:ext uri="{BB962C8B-B14F-4D97-AF65-F5344CB8AC3E}">
        <p14:creationId xmlns:p14="http://schemas.microsoft.com/office/powerpoint/2010/main" xmlns="" val="198679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Two-wheel Mission Design</a:t>
            </a:r>
            <a:endParaRPr lang="en-US" dirty="0"/>
          </a:p>
        </p:txBody>
      </p:sp>
      <p:sp>
        <p:nvSpPr>
          <p:cNvPr id="3" name="Content Placeholder 2"/>
          <p:cNvSpPr>
            <a:spLocks noGrp="1"/>
          </p:cNvSpPr>
          <p:nvPr>
            <p:ph idx="1"/>
          </p:nvPr>
        </p:nvSpPr>
        <p:spPr/>
        <p:txBody>
          <a:bodyPr/>
          <a:lstStyle/>
          <a:p>
            <a:r>
              <a:rPr lang="en-US" dirty="0" smtClean="0"/>
              <a:t>Technical review has found no show stoppers for implementation of a two-wheel mission</a:t>
            </a:r>
          </a:p>
          <a:p>
            <a:pPr lvl="1"/>
            <a:r>
              <a:rPr lang="en-US" dirty="0" smtClean="0"/>
              <a:t>Two-wheel pointing system modifications promise adequate performance for high quality science</a:t>
            </a:r>
          </a:p>
          <a:p>
            <a:pPr lvl="1"/>
            <a:r>
              <a:rPr lang="en-US" dirty="0" smtClean="0"/>
              <a:t>Need to be careful with observation design to not drive planning and data reduction costs</a:t>
            </a:r>
          </a:p>
          <a:p>
            <a:r>
              <a:rPr lang="en-US" dirty="0" smtClean="0"/>
              <a:t>The Kepler Project will recommend the results of the decision process to SMD</a:t>
            </a:r>
          </a:p>
          <a:p>
            <a:pPr lvl="1"/>
            <a:r>
              <a:rPr lang="en-US" dirty="0" smtClean="0"/>
              <a:t>Final </a:t>
            </a:r>
            <a:r>
              <a:rPr lang="en-US" dirty="0"/>
              <a:t>mission scheme is expected to contain </a:t>
            </a:r>
            <a:r>
              <a:rPr lang="en-US" dirty="0" smtClean="0"/>
              <a:t>a scientifically solid core mission and broad </a:t>
            </a:r>
            <a:r>
              <a:rPr lang="en-US" dirty="0"/>
              <a:t>open time component to allow </a:t>
            </a:r>
            <a:r>
              <a:rPr lang="en-US" dirty="0" smtClean="0"/>
              <a:t>white paper submitters and the whole community to </a:t>
            </a:r>
            <a:r>
              <a:rPr lang="en-US" dirty="0"/>
              <a:t>participate in science </a:t>
            </a:r>
            <a:r>
              <a:rPr lang="en-US" dirty="0" smtClean="0"/>
              <a:t>return</a:t>
            </a:r>
          </a:p>
          <a:p>
            <a:pPr lvl="1"/>
            <a:r>
              <a:rPr lang="en-US" dirty="0" smtClean="0"/>
              <a:t>SMD will decide whether or not to direct the Kepler Project to propose a two-wheel mission to the Senior Review of Operating Missions next year.</a:t>
            </a:r>
            <a:endParaRPr lang="en-US" dirty="0"/>
          </a:p>
          <a:p>
            <a:endParaRPr lang="en-US" dirty="0"/>
          </a:p>
        </p:txBody>
      </p:sp>
      <p:sp>
        <p:nvSpPr>
          <p:cNvPr id="4" name="Slide Number Placeholder 3"/>
          <p:cNvSpPr>
            <a:spLocks noGrp="1"/>
          </p:cNvSpPr>
          <p:nvPr>
            <p:ph type="sldNum" sz="quarter" idx="11"/>
          </p:nvPr>
        </p:nvSpPr>
        <p:spPr/>
        <p:txBody>
          <a:bodyPr/>
          <a:lstStyle/>
          <a:p>
            <a:fld id="{66067FEF-5467-47EF-989C-A389AA1AA895}" type="slidenum">
              <a:rPr lang="en-US" smtClean="0"/>
              <a:pPr/>
              <a:t>6</a:t>
            </a:fld>
            <a:endParaRPr lang="en-US"/>
          </a:p>
        </p:txBody>
      </p:sp>
    </p:spTree>
    <p:extLst>
      <p:ext uri="{BB962C8B-B14F-4D97-AF65-F5344CB8AC3E}">
        <p14:creationId xmlns:p14="http://schemas.microsoft.com/office/powerpoint/2010/main" xmlns="" val="157385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Plans for Close-out of Original Kepler Mission and Heritage Archive </a:t>
            </a:r>
            <a:endParaRPr lang="en-US" sz="2000" dirty="0"/>
          </a:p>
        </p:txBody>
      </p:sp>
      <p:sp>
        <p:nvSpPr>
          <p:cNvPr id="3" name="Content Placeholder 2"/>
          <p:cNvSpPr>
            <a:spLocks noGrp="1"/>
          </p:cNvSpPr>
          <p:nvPr>
            <p:ph idx="1"/>
          </p:nvPr>
        </p:nvSpPr>
        <p:spPr>
          <a:xfrm>
            <a:off x="152400" y="914400"/>
            <a:ext cx="8686800" cy="5562600"/>
          </a:xfrm>
        </p:spPr>
        <p:txBody>
          <a:bodyPr/>
          <a:lstStyle/>
          <a:p>
            <a:r>
              <a:rPr lang="en-US" sz="2000" dirty="0" smtClean="0"/>
              <a:t>The original Kepler mission is not over, lots remains to be done!</a:t>
            </a:r>
          </a:p>
          <a:p>
            <a:endParaRPr lang="en-US" sz="2000" dirty="0"/>
          </a:p>
          <a:p>
            <a:r>
              <a:rPr lang="en-US" sz="2000" dirty="0" smtClean="0"/>
              <a:t>The project is in the process to define the scope and budget for the close-out mission, either stand-alone or in parallel with potential 2-wheel extended mission, including:</a:t>
            </a:r>
          </a:p>
          <a:p>
            <a:endParaRPr lang="en-US" sz="2000" dirty="0"/>
          </a:p>
          <a:p>
            <a:pPr lvl="1"/>
            <a:r>
              <a:rPr lang="en-US" sz="1800" dirty="0" smtClean="0"/>
              <a:t>Finish pipeline development, decide on final upgrades</a:t>
            </a:r>
          </a:p>
          <a:p>
            <a:pPr lvl="1"/>
            <a:r>
              <a:rPr lang="en-US" sz="1800" dirty="0" smtClean="0"/>
              <a:t>Define final processing schedule and related efforts</a:t>
            </a:r>
          </a:p>
          <a:p>
            <a:pPr lvl="1"/>
            <a:r>
              <a:rPr lang="en-US" sz="1800" dirty="0" smtClean="0"/>
              <a:t>Define set of heritage products for the Kepler mission to allow maximum scientific exploitation for both </a:t>
            </a:r>
            <a:r>
              <a:rPr lang="en-US" sz="1800" dirty="0" err="1" smtClean="0"/>
              <a:t>exo</a:t>
            </a:r>
            <a:r>
              <a:rPr lang="en-US" sz="1800" dirty="0" smtClean="0"/>
              <a:t>-planets and astrophysics research</a:t>
            </a:r>
          </a:p>
          <a:p>
            <a:pPr lvl="1"/>
            <a:r>
              <a:rPr lang="en-US" sz="1800" dirty="0" smtClean="0"/>
              <a:t>Release and document best and final calibration data for the mission</a:t>
            </a:r>
          </a:p>
          <a:p>
            <a:pPr lvl="1"/>
            <a:r>
              <a:rPr lang="en-US" sz="1800" dirty="0" smtClean="0"/>
              <a:t>Prepare and maintain the archive sites at MAST and </a:t>
            </a:r>
            <a:r>
              <a:rPr lang="en-US" sz="1800" dirty="0" err="1" smtClean="0"/>
              <a:t>NExScI</a:t>
            </a:r>
            <a:endParaRPr lang="en-US" sz="1800" dirty="0" smtClean="0"/>
          </a:p>
          <a:p>
            <a:pPr marL="228600" lvl="1" indent="0">
              <a:buNone/>
            </a:pPr>
            <a:endParaRPr lang="en-US" sz="1400" dirty="0"/>
          </a:p>
        </p:txBody>
      </p:sp>
      <p:sp>
        <p:nvSpPr>
          <p:cNvPr id="4" name="Slide Number Placeholder 3"/>
          <p:cNvSpPr>
            <a:spLocks noGrp="1"/>
          </p:cNvSpPr>
          <p:nvPr>
            <p:ph type="sldNum" sz="quarter" idx="11"/>
          </p:nvPr>
        </p:nvSpPr>
        <p:spPr/>
        <p:txBody>
          <a:bodyPr/>
          <a:lstStyle/>
          <a:p>
            <a:pPr>
              <a:defRPr/>
            </a:pPr>
            <a:fld id="{1CC15F70-C0AE-4DAC-85E2-A0B43E763A5F}" type="slidenum">
              <a:rPr lang="en-US" smtClean="0">
                <a:solidFill>
                  <a:srgbClr val="FFFFFF">
                    <a:lumMod val="50000"/>
                  </a:srgbClr>
                </a:solidFill>
              </a:rPr>
              <a:pPr>
                <a:defRPr/>
              </a:pPr>
              <a:t>7</a:t>
            </a:fld>
            <a:endParaRPr lang="en-US" dirty="0">
              <a:solidFill>
                <a:srgbClr val="FFFFFF">
                  <a:lumMod val="50000"/>
                </a:srgbClr>
              </a:solidFill>
            </a:endParaRPr>
          </a:p>
        </p:txBody>
      </p:sp>
    </p:spTree>
    <p:extLst>
      <p:ext uri="{BB962C8B-B14F-4D97-AF65-F5344CB8AC3E}">
        <p14:creationId xmlns:p14="http://schemas.microsoft.com/office/powerpoint/2010/main" xmlns="" val="1303287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Kepler Science Conference II</a:t>
            </a:r>
            <a:endParaRPr lang="en-US" dirty="0"/>
          </a:p>
        </p:txBody>
      </p:sp>
      <p:sp>
        <p:nvSpPr>
          <p:cNvPr id="4" name="Slide Number Placeholder 3"/>
          <p:cNvSpPr>
            <a:spLocks noGrp="1"/>
          </p:cNvSpPr>
          <p:nvPr>
            <p:ph type="sldNum" sz="quarter" idx="11"/>
          </p:nvPr>
        </p:nvSpPr>
        <p:spPr/>
        <p:txBody>
          <a:bodyPr/>
          <a:lstStyle/>
          <a:p>
            <a:fld id="{66067FEF-5467-47EF-989C-A389AA1AA895}" type="slidenum">
              <a:rPr lang="en-US" smtClean="0"/>
              <a:pPr/>
              <a:t>8</a:t>
            </a:fld>
            <a:endParaRPr lang="en-US"/>
          </a:p>
        </p:txBody>
      </p:sp>
      <p:pic>
        <p:nvPicPr>
          <p:cNvPr id="8" name="Picture 7" descr="Screen shot 2013-10-01 at 15.12.19.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87156"/>
            <a:ext cx="9144000" cy="4293898"/>
          </a:xfrm>
          <a:prstGeom prst="rect">
            <a:avLst/>
          </a:prstGeom>
        </p:spPr>
      </p:pic>
      <p:sp>
        <p:nvSpPr>
          <p:cNvPr id="10" name="TextBox 9"/>
          <p:cNvSpPr txBox="1"/>
          <p:nvPr/>
        </p:nvSpPr>
        <p:spPr>
          <a:xfrm>
            <a:off x="152400" y="4800600"/>
            <a:ext cx="8686800" cy="1815882"/>
          </a:xfrm>
          <a:prstGeom prst="rect">
            <a:avLst/>
          </a:prstGeom>
          <a:noFill/>
        </p:spPr>
        <p:txBody>
          <a:bodyPr wrap="square" rtlCol="0">
            <a:spAutoFit/>
          </a:bodyPr>
          <a:lstStyle/>
          <a:p>
            <a:pPr marL="285750" indent="-285750">
              <a:buFont typeface="Arial"/>
              <a:buChar char="•"/>
            </a:pPr>
            <a:r>
              <a:rPr lang="en-US" dirty="0" smtClean="0"/>
              <a:t>Conference was threatened by NASA rules for conferences under sequestration. </a:t>
            </a:r>
            <a:r>
              <a:rPr lang="en-US" dirty="0"/>
              <a:t>A</a:t>
            </a:r>
            <a:r>
              <a:rPr lang="en-US" dirty="0" smtClean="0"/>
              <a:t> </a:t>
            </a:r>
            <a:r>
              <a:rPr lang="en-US" dirty="0"/>
              <a:t>waiver for the Kepler Science Conference was granted by NASA </a:t>
            </a:r>
            <a:r>
              <a:rPr lang="en-US" dirty="0" smtClean="0"/>
              <a:t>OCFO in August. </a:t>
            </a:r>
          </a:p>
          <a:p>
            <a:pPr marL="285750" indent="-285750">
              <a:buFont typeface="Arial"/>
              <a:buChar char="•"/>
            </a:pPr>
            <a:r>
              <a:rPr lang="en-US" dirty="0" smtClean="0"/>
              <a:t>Reminder: </a:t>
            </a:r>
            <a:r>
              <a:rPr lang="en-US" dirty="0"/>
              <a:t>R</a:t>
            </a:r>
            <a:r>
              <a:rPr lang="en-US" dirty="0" smtClean="0"/>
              <a:t>egistration </a:t>
            </a:r>
            <a:r>
              <a:rPr lang="en-US" dirty="0"/>
              <a:t>will close on Oct. </a:t>
            </a:r>
            <a:r>
              <a:rPr lang="en-US" dirty="0" smtClean="0"/>
              <a:t>18</a:t>
            </a:r>
            <a:r>
              <a:rPr lang="en-US" baseline="30000" dirty="0" smtClean="0"/>
              <a:t>th</a:t>
            </a:r>
          </a:p>
          <a:p>
            <a:pPr marL="285750" indent="-285750">
              <a:buFont typeface="Arial"/>
              <a:buChar char="•"/>
            </a:pPr>
            <a:endParaRPr lang="en-US" baseline="30000" dirty="0"/>
          </a:p>
          <a:p>
            <a:pPr algn="ctr"/>
            <a:r>
              <a:rPr lang="en-US" sz="2400" dirty="0" smtClean="0"/>
              <a:t>Hope to see you all there!</a:t>
            </a:r>
            <a:endParaRPr lang="en-US" sz="2400" dirty="0"/>
          </a:p>
        </p:txBody>
      </p:sp>
    </p:spTree>
    <p:extLst>
      <p:ext uri="{BB962C8B-B14F-4D97-AF65-F5344CB8AC3E}">
        <p14:creationId xmlns:p14="http://schemas.microsoft.com/office/powerpoint/2010/main" xmlns="" val="3915288003"/>
      </p:ext>
    </p:extLst>
  </p:cSld>
  <p:clrMapOvr>
    <a:masterClrMapping/>
  </p:clrMapOvr>
</p:sld>
</file>

<file path=ppt/theme/theme1.xml><?xml version="1.0" encoding="utf-8"?>
<a:theme xmlns:a="http://schemas.openxmlformats.org/drawingml/2006/main" name="ExEP template_print">
  <a:themeElements>
    <a:clrScheme name="NP template_pr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P template_print">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NP template_pr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P template_pr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P template_pr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P template_pr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P template_pr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P template_pr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P template_prin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P template_pr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P template_pr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P template_pr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P template_pr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P template_pr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xEP template_print">
  <a:themeElements>
    <a:clrScheme name="NP template_pr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P template_print">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NP template_pr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P template_pr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P template_pr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P template_pr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P template_pr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P template_pr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P template_prin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P template_pr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P template_pr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P template_pr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P template_pr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P template_pr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ExEP template_print">
  <a:themeElements>
    <a:clrScheme name="NP template_pr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P template_print">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NP template_pr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P template_pr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P template_pr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P template_pr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P template_pr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P template_pr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P template_prin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P template_pr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P template_pr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P template_pr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P template_pr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P template_pr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ExEP_general_template_simple</Template>
  <TotalTime>3338</TotalTime>
  <Words>817</Words>
  <Application>Microsoft Office PowerPoint</Application>
  <PresentationFormat>On-screen Show (4:3)</PresentationFormat>
  <Paragraphs>82</Paragraphs>
  <Slides>8</Slides>
  <Notes>1</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ExEP template_print</vt:lpstr>
      <vt:lpstr>1_ExEP template_print</vt:lpstr>
      <vt:lpstr>2_ExEP template_print</vt:lpstr>
      <vt:lpstr>Exoplanet Exploration Program Analysis Group #8 Kepler Mission Status</vt:lpstr>
      <vt:lpstr>Kepler Flight System Status</vt:lpstr>
      <vt:lpstr>Slide 3</vt:lpstr>
      <vt:lpstr>White Papers</vt:lpstr>
      <vt:lpstr>Decision Process</vt:lpstr>
      <vt:lpstr>Two-wheel Mission Design</vt:lpstr>
      <vt:lpstr>Plans for Close-out of Original Kepler Mission and Heritage Archive </vt:lpstr>
      <vt:lpstr>Kepler Science Conference II</vt:lpstr>
    </vt:vector>
  </TitlesOfParts>
  <Company>JPL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Exoplanet Exploration Program (ExEP) Quarterly Overview</dc:title>
  <dc:creator>JPL</dc:creator>
  <cp:lastModifiedBy>Staff AAS</cp:lastModifiedBy>
  <cp:revision>132</cp:revision>
  <cp:lastPrinted>2013-07-11T20:59:16Z</cp:lastPrinted>
  <dcterms:created xsi:type="dcterms:W3CDTF">2013-05-07T21:40:17Z</dcterms:created>
  <dcterms:modified xsi:type="dcterms:W3CDTF">2013-10-06T13:57:58Z</dcterms:modified>
</cp:coreProperties>
</file>