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81" r:id="rId3"/>
    <p:sldId id="279" r:id="rId4"/>
    <p:sldId id="276" r:id="rId5"/>
    <p:sldId id="277" r:id="rId6"/>
    <p:sldId id="257" r:id="rId7"/>
    <p:sldId id="258" r:id="rId8"/>
    <p:sldId id="259" r:id="rId9"/>
    <p:sldId id="260" r:id="rId10"/>
    <p:sldId id="283" r:id="rId11"/>
    <p:sldId id="261" r:id="rId12"/>
    <p:sldId id="262" r:id="rId13"/>
    <p:sldId id="263" r:id="rId14"/>
    <p:sldId id="267" r:id="rId15"/>
    <p:sldId id="284" r:id="rId16"/>
    <p:sldId id="280" r:id="rId17"/>
    <p:sldId id="268" r:id="rId18"/>
    <p:sldId id="269" r:id="rId19"/>
    <p:sldId id="271" r:id="rId20"/>
    <p:sldId id="272" r:id="rId21"/>
    <p:sldId id="278" r:id="rId22"/>
    <p:sldId id="273" r:id="rId23"/>
    <p:sldId id="290" r:id="rId24"/>
    <p:sldId id="288" r:id="rId25"/>
    <p:sldId id="289" r:id="rId26"/>
    <p:sldId id="282" r:id="rId27"/>
    <p:sldId id="287" r:id="rId28"/>
    <p:sldId id="286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126" d="100"/>
          <a:sy n="126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DF2191-6C35-1541-BD17-F48B4CB5238F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37AD5-4DB0-F740-ADFC-64202FFE12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853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12F40-7273-8541-8E81-18F014B0F620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C65FD-DDE0-7E44-AB79-904D4CBB81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763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2EE88B-DF0A-C743-822A-2325C491F1C9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6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C0A51C-C502-3B47-8909-9F35BF5E199E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7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731938-D1FD-114B-9548-A68FC003C8BB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12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473C0A-9318-F041-BBC1-2B31B3D1D8BA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13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690025-21C2-194F-9E1B-71CC7F4581FD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18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14,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What's the Weather Like on Exoplanets?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4888F-E622-1848-BF60-100C85FD63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14,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What's the Weather Like on Exoplanets?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4888F-E622-1848-BF60-100C85FD63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14,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What's the Weather Like on Exoplanets?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4888F-E622-1848-BF60-100C85FD63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14, 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What's the Weather Like on Exoplanets?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36D44-6A01-044C-986B-B4709B1D5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14, 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What's the Weather Like on Exoplanets?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23363-A119-1242-9FEE-5FDA8F298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14,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What's the Weather Like on Exoplanets?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4888F-E622-1848-BF60-100C85FD63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14,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What's the Weather Like on Exoplanets?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4888F-E622-1848-BF60-100C85FD63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14,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What's the Weather Like on Exoplanets?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4888F-E622-1848-BF60-100C85FD63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14, 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What's the Weather Like on Exoplanets?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4888F-E622-1848-BF60-100C85FD63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14,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What's the Weather Like on Exoplanets?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4888F-E622-1848-BF60-100C85FD63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14,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What's the Weather Like on Exoplanets?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4888F-E622-1848-BF60-100C85FD63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14,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What's the Weather Like on Exoplanets?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4888F-E622-1848-BF60-100C85FD63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14,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What's the Weather Like on Exoplanets?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4888F-E622-1848-BF60-100C85FD63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March 14,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What's the Weather Like on Exoplanets?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4888F-E622-1848-BF60-100C85FD637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video" Target="file:///\\localhost\Users\blackmac\Dropbox\DPS_2013\secondary_eclipse.mov" TargetMode="Externa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video" Target="file:///\\localhost\Users\blackmac\Dropbox\DPS_2013\fire_and_ice.mov" TargetMode="Externa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mailto:n-cowan@northwestern.edu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\\localhost\Users\blackmac\Dropbox\DPS_2013\venus_transit.mov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0"/>
            <a:ext cx="857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6455" y="237265"/>
            <a:ext cx="7772400" cy="2387601"/>
          </a:xfrm>
        </p:spPr>
        <p:txBody>
          <a:bodyPr>
            <a:normAutofit fontScale="90000"/>
          </a:bodyPr>
          <a:lstStyle/>
          <a:p>
            <a:pPr algn="r"/>
            <a:r>
              <a:rPr lang="en-US" sz="8000" dirty="0" smtClean="0"/>
              <a:t>SAG X</a:t>
            </a:r>
            <a:br>
              <a:rPr lang="en-US" sz="8000" dirty="0" smtClean="0"/>
            </a:br>
            <a:r>
              <a:rPr lang="en-US" sz="4889" dirty="0" smtClean="0"/>
              <a:t>Giant </a:t>
            </a:r>
            <a:r>
              <a:rPr lang="en-US" sz="4889" dirty="0" err="1" smtClean="0"/>
              <a:t>Exoplanet</a:t>
            </a:r>
            <a:r>
              <a:rPr lang="en-US" sz="4889" dirty="0" smtClean="0"/>
              <a:t> Climate; </a:t>
            </a:r>
            <a:br>
              <a:rPr lang="en-US" sz="4889" dirty="0" smtClean="0"/>
            </a:br>
            <a:r>
              <a:rPr lang="en-US" sz="4889" dirty="0" smtClean="0"/>
              <a:t>What NASA Can Do About It </a:t>
            </a:r>
            <a:endParaRPr lang="en-US" sz="4889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1477" y="5105400"/>
            <a:ext cx="4022522" cy="175260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Nick Cowan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(Northwestern)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Wavelength Coverage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1949" y="4478062"/>
            <a:ext cx="2647279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90"/>
                </a:solidFill>
              </a:rPr>
              <a:t>UV </a:t>
            </a:r>
          </a:p>
          <a:p>
            <a:pPr algn="ctr"/>
            <a:r>
              <a:rPr lang="en-US" sz="4000" dirty="0" smtClean="0">
                <a:solidFill>
                  <a:srgbClr val="000090"/>
                </a:solidFill>
              </a:rPr>
              <a:t>(Exosphere)</a:t>
            </a:r>
          </a:p>
          <a:p>
            <a:pPr algn="ctr"/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7990" y="5070890"/>
            <a:ext cx="170802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Optical </a:t>
            </a:r>
          </a:p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(Hazes)</a:t>
            </a:r>
          </a:p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1782" y="4478062"/>
            <a:ext cx="248222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IR 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(Molecules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&amp; Heat)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912" y="1143000"/>
            <a:ext cx="4134460" cy="3103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2562" y="2073690"/>
            <a:ext cx="22860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68563" y="1644505"/>
            <a:ext cx="2847796" cy="2833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275" y="131763"/>
            <a:ext cx="5486400" cy="637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651" name="Text Placeholder 3"/>
          <p:cNvSpPr>
            <a:spLocks noGrp="1"/>
          </p:cNvSpPr>
          <p:nvPr>
            <p:ph type="body" sz="half" idx="2"/>
          </p:nvPr>
        </p:nvSpPr>
        <p:spPr>
          <a:xfrm>
            <a:off x="5654674" y="1828800"/>
            <a:ext cx="3260725" cy="2247014"/>
          </a:xfrm>
        </p:spPr>
        <p:txBody>
          <a:bodyPr>
            <a:normAutofit/>
          </a:bodyPr>
          <a:lstStyle/>
          <a:p>
            <a:pPr eaLnBrk="1" hangingPunct="1">
              <a:buNone/>
            </a:pPr>
            <a:r>
              <a:rPr lang="en-US" dirty="0" smtClean="0">
                <a:solidFill>
                  <a:srgbClr val="FFFFFF"/>
                </a:solidFill>
              </a:rPr>
              <a:t>Doppler Shift</a:t>
            </a:r>
            <a:r>
              <a:rPr lang="en-US" dirty="0">
                <a:solidFill>
                  <a:srgbClr val="FFFFFF"/>
                </a:solidFill>
              </a:rPr>
              <a:t>:</a:t>
            </a:r>
            <a:endParaRPr lang="en-US" dirty="0" smtClean="0">
              <a:solidFill>
                <a:srgbClr val="FFFFFF"/>
              </a:solidFill>
            </a:endParaRPr>
          </a:p>
          <a:p>
            <a:pPr marL="571500" indent="-514350">
              <a:buFontTx/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Planet’s orbit</a:t>
            </a:r>
          </a:p>
          <a:p>
            <a:pPr marL="571500" indent="-514350">
              <a:buFontTx/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High Altitude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FFFF"/>
                </a:solidFill>
              </a:rPr>
              <a:t>Eclipse</a:t>
            </a:r>
          </a:p>
        </p:txBody>
      </p:sp>
      <p:pic>
        <p:nvPicPr>
          <p:cNvPr id="28678" name="Picture 6" descr="/Users/blackmac/Documents/Planets/planets movies/secondary_eclipse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447800" y="1333500"/>
            <a:ext cx="63246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0" fill="hold"/>
                                        <p:tgtEl>
                                          <p:spTgt spid="286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67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6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6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Infrared Light Curve</a:t>
            </a:r>
          </a:p>
        </p:txBody>
      </p:sp>
      <p:sp>
        <p:nvSpPr>
          <p:cNvPr id="30726" name="Line 3"/>
          <p:cNvSpPr>
            <a:spLocks noChangeShapeType="1"/>
          </p:cNvSpPr>
          <p:nvPr/>
        </p:nvSpPr>
        <p:spPr bwMode="auto">
          <a:xfrm flipV="1">
            <a:off x="1219200" y="1828800"/>
            <a:ext cx="0" cy="28956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7" name="Rectangle 4"/>
          <p:cNvSpPr>
            <a:spLocks noChangeArrowheads="1"/>
          </p:cNvSpPr>
          <p:nvPr/>
        </p:nvSpPr>
        <p:spPr bwMode="auto">
          <a:xfrm>
            <a:off x="304800" y="1371600"/>
            <a:ext cx="162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Brightness</a:t>
            </a:r>
          </a:p>
        </p:txBody>
      </p:sp>
      <p:sp>
        <p:nvSpPr>
          <p:cNvPr id="30728" name="Line 5"/>
          <p:cNvSpPr>
            <a:spLocks noChangeShapeType="1"/>
          </p:cNvSpPr>
          <p:nvPr/>
        </p:nvSpPr>
        <p:spPr bwMode="auto">
          <a:xfrm flipV="1">
            <a:off x="1219200" y="5943600"/>
            <a:ext cx="7086600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9" name="Rectangle 6"/>
          <p:cNvSpPr>
            <a:spLocks noChangeArrowheads="1"/>
          </p:cNvSpPr>
          <p:nvPr/>
        </p:nvSpPr>
        <p:spPr bwMode="auto">
          <a:xfrm>
            <a:off x="7391400" y="6019800"/>
            <a:ext cx="862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Time</a:t>
            </a:r>
          </a:p>
        </p:txBody>
      </p:sp>
      <p:sp>
        <p:nvSpPr>
          <p:cNvPr id="30730" name="Rectangle 7"/>
          <p:cNvSpPr>
            <a:spLocks noChangeArrowheads="1"/>
          </p:cNvSpPr>
          <p:nvPr/>
        </p:nvSpPr>
        <p:spPr bwMode="auto">
          <a:xfrm>
            <a:off x="0" y="27432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100.3%</a:t>
            </a:r>
          </a:p>
        </p:txBody>
      </p:sp>
      <p:sp>
        <p:nvSpPr>
          <p:cNvPr id="30731" name="Line 8"/>
          <p:cNvSpPr>
            <a:spLocks noChangeShapeType="1"/>
          </p:cNvSpPr>
          <p:nvPr/>
        </p:nvSpPr>
        <p:spPr bwMode="auto">
          <a:xfrm flipV="1">
            <a:off x="1219200" y="5029200"/>
            <a:ext cx="0" cy="9144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32" name="Line 9"/>
          <p:cNvSpPr>
            <a:spLocks noChangeShapeType="1"/>
          </p:cNvSpPr>
          <p:nvPr/>
        </p:nvSpPr>
        <p:spPr bwMode="auto">
          <a:xfrm flipV="1">
            <a:off x="1066800" y="4724400"/>
            <a:ext cx="304800" cy="1524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33" name="Line 10"/>
          <p:cNvSpPr>
            <a:spLocks noChangeShapeType="1"/>
          </p:cNvSpPr>
          <p:nvPr/>
        </p:nvSpPr>
        <p:spPr bwMode="auto">
          <a:xfrm flipV="1">
            <a:off x="1066800" y="4876800"/>
            <a:ext cx="304800" cy="1524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34" name="Rectangle 11"/>
          <p:cNvSpPr>
            <a:spLocks noChangeArrowheads="1"/>
          </p:cNvSpPr>
          <p:nvPr/>
        </p:nvSpPr>
        <p:spPr bwMode="auto">
          <a:xfrm>
            <a:off x="304800" y="44196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99%</a:t>
            </a:r>
          </a:p>
        </p:txBody>
      </p:sp>
      <p:sp>
        <p:nvSpPr>
          <p:cNvPr id="30735" name="Line 12"/>
          <p:cNvSpPr>
            <a:spLocks noChangeShapeType="1"/>
          </p:cNvSpPr>
          <p:nvPr/>
        </p:nvSpPr>
        <p:spPr bwMode="auto">
          <a:xfrm>
            <a:off x="1295400" y="3124200"/>
            <a:ext cx="762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36" name="Line 13"/>
          <p:cNvSpPr>
            <a:spLocks noChangeShapeType="1"/>
          </p:cNvSpPr>
          <p:nvPr/>
        </p:nvSpPr>
        <p:spPr bwMode="auto">
          <a:xfrm>
            <a:off x="2057400" y="3124200"/>
            <a:ext cx="304800" cy="1676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37" name="Line 14"/>
          <p:cNvSpPr>
            <a:spLocks noChangeShapeType="1"/>
          </p:cNvSpPr>
          <p:nvPr/>
        </p:nvSpPr>
        <p:spPr bwMode="auto">
          <a:xfrm flipH="1">
            <a:off x="2362200" y="4800600"/>
            <a:ext cx="914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38" name="Line 15"/>
          <p:cNvSpPr>
            <a:spLocks noChangeShapeType="1"/>
          </p:cNvSpPr>
          <p:nvPr/>
        </p:nvSpPr>
        <p:spPr bwMode="auto">
          <a:xfrm flipH="1">
            <a:off x="3276600" y="3124200"/>
            <a:ext cx="304800" cy="1676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39" name="Line 16"/>
          <p:cNvSpPr>
            <a:spLocks noChangeShapeType="1"/>
          </p:cNvSpPr>
          <p:nvPr/>
        </p:nvSpPr>
        <p:spPr bwMode="auto">
          <a:xfrm>
            <a:off x="3581400" y="3124200"/>
            <a:ext cx="3048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40" name="Rectangle 17"/>
          <p:cNvSpPr>
            <a:spLocks noChangeArrowheads="1"/>
          </p:cNvSpPr>
          <p:nvPr/>
        </p:nvSpPr>
        <p:spPr bwMode="auto">
          <a:xfrm>
            <a:off x="2286000" y="4876800"/>
            <a:ext cx="1116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Transit</a:t>
            </a:r>
          </a:p>
        </p:txBody>
      </p:sp>
      <p:sp>
        <p:nvSpPr>
          <p:cNvPr id="30741" name="Line 18"/>
          <p:cNvSpPr>
            <a:spLocks noChangeShapeType="1"/>
          </p:cNvSpPr>
          <p:nvPr/>
        </p:nvSpPr>
        <p:spPr bwMode="auto">
          <a:xfrm flipH="1" flipV="1">
            <a:off x="6629400" y="3124200"/>
            <a:ext cx="152400" cy="304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42" name="Line 19"/>
          <p:cNvSpPr>
            <a:spLocks noChangeShapeType="1"/>
          </p:cNvSpPr>
          <p:nvPr/>
        </p:nvSpPr>
        <p:spPr bwMode="auto">
          <a:xfrm flipH="1">
            <a:off x="6781800" y="3429000"/>
            <a:ext cx="838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43" name="Line 20"/>
          <p:cNvSpPr>
            <a:spLocks noChangeShapeType="1"/>
          </p:cNvSpPr>
          <p:nvPr/>
        </p:nvSpPr>
        <p:spPr bwMode="auto">
          <a:xfrm flipH="1">
            <a:off x="7620000" y="3124200"/>
            <a:ext cx="152400" cy="304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44" name="Line 21"/>
          <p:cNvSpPr>
            <a:spLocks noChangeShapeType="1"/>
          </p:cNvSpPr>
          <p:nvPr/>
        </p:nvSpPr>
        <p:spPr bwMode="auto">
          <a:xfrm flipH="1" flipV="1">
            <a:off x="7772400" y="3124200"/>
            <a:ext cx="990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45" name="Rectangle 22"/>
          <p:cNvSpPr>
            <a:spLocks noChangeArrowheads="1"/>
          </p:cNvSpPr>
          <p:nvPr/>
        </p:nvSpPr>
        <p:spPr bwMode="auto">
          <a:xfrm>
            <a:off x="6629400" y="3581400"/>
            <a:ext cx="1166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Eclipse</a:t>
            </a:r>
          </a:p>
        </p:txBody>
      </p:sp>
      <p:sp>
        <p:nvSpPr>
          <p:cNvPr id="30746" name="Rectangle 23"/>
          <p:cNvSpPr>
            <a:spLocks noChangeArrowheads="1"/>
          </p:cNvSpPr>
          <p:nvPr/>
        </p:nvSpPr>
        <p:spPr bwMode="auto">
          <a:xfrm>
            <a:off x="152400" y="3200400"/>
            <a:ext cx="963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100%</a:t>
            </a:r>
          </a:p>
        </p:txBody>
      </p:sp>
      <p:sp>
        <p:nvSpPr>
          <p:cNvPr id="256024" name="Rectangle 24"/>
          <p:cNvSpPr>
            <a:spLocks noChangeArrowheads="1"/>
          </p:cNvSpPr>
          <p:nvPr/>
        </p:nvSpPr>
        <p:spPr bwMode="auto">
          <a:xfrm>
            <a:off x="3581943" y="4191000"/>
            <a:ext cx="502811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Eclipse Depth = </a:t>
            </a:r>
            <a:r>
              <a:rPr lang="en-US" sz="2800" u="sng" dirty="0"/>
              <a:t>Planet Brightness</a:t>
            </a:r>
          </a:p>
          <a:p>
            <a:r>
              <a:rPr lang="en-US" sz="2800" dirty="0"/>
              <a:t>		      </a:t>
            </a:r>
            <a:r>
              <a:rPr lang="en-US" sz="2800" dirty="0" smtClean="0"/>
              <a:t>           Star </a:t>
            </a:r>
            <a:r>
              <a:rPr lang="en-US" sz="2800" dirty="0"/>
              <a:t>Brightness</a:t>
            </a:r>
          </a:p>
        </p:txBody>
      </p:sp>
      <p:sp>
        <p:nvSpPr>
          <p:cNvPr id="30748" name="Line 25"/>
          <p:cNvSpPr>
            <a:spLocks noChangeShapeType="1"/>
          </p:cNvSpPr>
          <p:nvPr/>
        </p:nvSpPr>
        <p:spPr bwMode="auto">
          <a:xfrm>
            <a:off x="1295400" y="3429000"/>
            <a:ext cx="762000" cy="0"/>
          </a:xfrm>
          <a:prstGeom prst="line">
            <a:avLst/>
          </a:prstGeom>
          <a:noFill/>
          <a:ln w="38100">
            <a:solidFill>
              <a:srgbClr val="FF161C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49" name="Line 26"/>
          <p:cNvSpPr>
            <a:spLocks noChangeShapeType="1"/>
          </p:cNvSpPr>
          <p:nvPr/>
        </p:nvSpPr>
        <p:spPr bwMode="auto">
          <a:xfrm>
            <a:off x="3581400" y="3429000"/>
            <a:ext cx="3124200" cy="0"/>
          </a:xfrm>
          <a:prstGeom prst="line">
            <a:avLst/>
          </a:prstGeom>
          <a:noFill/>
          <a:ln w="38100">
            <a:solidFill>
              <a:srgbClr val="FF161C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0" name="Line 27"/>
          <p:cNvSpPr>
            <a:spLocks noChangeShapeType="1"/>
          </p:cNvSpPr>
          <p:nvPr/>
        </p:nvSpPr>
        <p:spPr bwMode="auto">
          <a:xfrm>
            <a:off x="7696200" y="3429000"/>
            <a:ext cx="1066800" cy="0"/>
          </a:xfrm>
          <a:prstGeom prst="line">
            <a:avLst/>
          </a:prstGeom>
          <a:noFill/>
          <a:ln w="38100">
            <a:solidFill>
              <a:srgbClr val="FF161C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096000" y="1752600"/>
            <a:ext cx="2792413" cy="822325"/>
            <a:chOff x="3840" y="1104"/>
            <a:chExt cx="1759" cy="518"/>
          </a:xfrm>
        </p:grpSpPr>
        <p:sp>
          <p:nvSpPr>
            <p:cNvPr id="30752" name="Line 29"/>
            <p:cNvSpPr>
              <a:spLocks noChangeShapeType="1"/>
            </p:cNvSpPr>
            <p:nvPr/>
          </p:nvSpPr>
          <p:spPr bwMode="auto">
            <a:xfrm flipV="1">
              <a:off x="3840" y="1248"/>
              <a:ext cx="48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53" name="Line 30"/>
            <p:cNvSpPr>
              <a:spLocks noChangeShapeType="1"/>
            </p:cNvSpPr>
            <p:nvPr/>
          </p:nvSpPr>
          <p:spPr bwMode="auto">
            <a:xfrm>
              <a:off x="3840" y="1488"/>
              <a:ext cx="480" cy="0"/>
            </a:xfrm>
            <a:prstGeom prst="line">
              <a:avLst/>
            </a:prstGeom>
            <a:noFill/>
            <a:ln w="38100">
              <a:solidFill>
                <a:srgbClr val="FF161C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54" name="Rectangle 31"/>
            <p:cNvSpPr>
              <a:spLocks noChangeArrowheads="1"/>
            </p:cNvSpPr>
            <p:nvPr/>
          </p:nvSpPr>
          <p:spPr bwMode="auto">
            <a:xfrm>
              <a:off x="4368" y="1104"/>
              <a:ext cx="1231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Star + Planet</a:t>
              </a:r>
            </a:p>
            <a:p>
              <a:r>
                <a:rPr lang="en-US"/>
                <a:t>Star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1409700" y="91558"/>
            <a:ext cx="6324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Thermal Spectrum</a:t>
            </a:r>
          </a:p>
        </p:txBody>
      </p:sp>
      <p:pic>
        <p:nvPicPr>
          <p:cNvPr id="368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403350"/>
            <a:ext cx="6629400" cy="512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2945"/>
          </a:xfrm>
        </p:spPr>
        <p:txBody>
          <a:bodyPr/>
          <a:lstStyle/>
          <a:p>
            <a:r>
              <a:rPr lang="en-US" dirty="0" smtClean="0"/>
              <a:t>Repeatability is Key</a:t>
            </a:r>
            <a:endParaRPr lang="en-US" dirty="0"/>
          </a:p>
        </p:txBody>
      </p:sp>
      <p:pic>
        <p:nvPicPr>
          <p:cNvPr id="3" name="Picture 2" descr="Screen shot 2013-10-04 at 11.24.1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006" y="852912"/>
            <a:ext cx="5869988" cy="58699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0759" y="3895792"/>
            <a:ext cx="2506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Knutson+(2009)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 </a:t>
            </a:r>
            <a:r>
              <a:rPr lang="en-US" dirty="0" err="1" smtClean="0"/>
              <a:t>Jupiters</a:t>
            </a:r>
            <a:r>
              <a:rPr lang="en-US" dirty="0" smtClean="0"/>
              <a:t>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Earth Analogs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222744" y="6019209"/>
            <a:ext cx="6958419" cy="29535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544465" y="6137349"/>
            <a:ext cx="1756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Separation</a:t>
            </a:r>
            <a:endParaRPr lang="en-US" sz="2800" dirty="0"/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-856511" y="3939954"/>
            <a:ext cx="4158511" cy="1588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3903" y="3557320"/>
            <a:ext cx="744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Size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553535" y="1975891"/>
            <a:ext cx="21769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Hot </a:t>
            </a:r>
            <a:r>
              <a:rPr lang="en-US" sz="3200" dirty="0" err="1" smtClean="0"/>
              <a:t>Jupiters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5819867" y="5121364"/>
            <a:ext cx="24775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Earth Analogs</a:t>
            </a:r>
            <a:endParaRPr lang="en-US" sz="32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730533" y="2333255"/>
            <a:ext cx="1295634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026167" y="1640757"/>
            <a:ext cx="39444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More SED Separation (T</a:t>
            </a:r>
            <a:r>
              <a:rPr lang="en-US" sz="2800" baseline="30000" dirty="0" smtClean="0">
                <a:solidFill>
                  <a:srgbClr val="008000"/>
                </a:solidFill>
              </a:rPr>
              <a:t>-1</a:t>
            </a:r>
            <a:r>
              <a:rPr lang="en-US" sz="2800" dirty="0" smtClean="0">
                <a:solidFill>
                  <a:srgbClr val="008000"/>
                </a:solidFill>
              </a:rPr>
              <a:t>)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Less Flux (T</a:t>
            </a:r>
            <a:r>
              <a:rPr lang="en-US" sz="2800" baseline="30000" dirty="0" smtClean="0">
                <a:solidFill>
                  <a:srgbClr val="FF0000"/>
                </a:solidFill>
              </a:rPr>
              <a:t>1-5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Smaller Scale Height (T)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53535" y="4428866"/>
            <a:ext cx="30374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Less Flux (R</a:t>
            </a:r>
            <a:r>
              <a:rPr lang="en-US" sz="2800" baseline="30000" dirty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Smaller Annulus (R)</a:t>
            </a:r>
          </a:p>
        </p:txBody>
      </p:sp>
      <p:cxnSp>
        <p:nvCxnSpPr>
          <p:cNvPr id="21" name="Straight Arrow Connector 20"/>
          <p:cNvCxnSpPr>
            <a:stCxn id="12" idx="2"/>
          </p:cNvCxnSpPr>
          <p:nvPr/>
        </p:nvCxnSpPr>
        <p:spPr>
          <a:xfrm rot="5400000">
            <a:off x="1707935" y="3494766"/>
            <a:ext cx="1868199" cy="1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H="1">
            <a:off x="3562035" y="2729165"/>
            <a:ext cx="2560697" cy="2223700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000000"/>
                </a:solidFill>
              </a:rPr>
              <a:t>Eclipse Mapping</a:t>
            </a:r>
          </a:p>
        </p:txBody>
      </p:sp>
      <p:pic>
        <p:nvPicPr>
          <p:cNvPr id="37894" name="Picture 10" descr="Screen shot 2012-03-13 at 9.09.59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225550"/>
            <a:ext cx="8991600" cy="440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318905" y="6065978"/>
            <a:ext cx="2413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Majeau+(2012)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Thermal Phase Variations</a:t>
            </a:r>
          </a:p>
        </p:txBody>
      </p:sp>
      <p:pic>
        <p:nvPicPr>
          <p:cNvPr id="38918" name="Picture 6" descr="/Users/blackmac/Documents/Presentations &amp; Posters/fire_and_ice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447800" y="1381125"/>
            <a:ext cx="61722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66" fill="hold"/>
                                        <p:tgtEl>
                                          <p:spTgt spid="389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89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9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89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1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228601"/>
            <a:ext cx="9144001" cy="731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4800" dirty="0" smtClean="0"/>
              <a:t>Where this SAG Fits In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 smtClean="0"/>
              <a:t>Hot Jupiter Characterization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 smtClean="0"/>
              <a:t>Outstanding Questions </a:t>
            </a:r>
          </a:p>
          <a:p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000000"/>
                </a:solidFill>
              </a:rPr>
              <a:t>Phase + Eclipse Mapping</a:t>
            </a:r>
          </a:p>
        </p:txBody>
      </p:sp>
      <p:pic>
        <p:nvPicPr>
          <p:cNvPr id="44038" name="Picture 7" descr="Screen shot 2012-03-13 at 9.11.49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600200"/>
            <a:ext cx="8991600" cy="44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318905" y="6065978"/>
            <a:ext cx="2413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Majeau+(2012)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8190"/>
            <a:ext cx="9144000" cy="6579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819253" y="6065978"/>
            <a:ext cx="2474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Demory+(2013)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000000"/>
                </a:solidFill>
              </a:rPr>
              <a:t>Eccentricity Seasons</a:t>
            </a:r>
          </a:p>
        </p:txBody>
      </p:sp>
      <p:pic>
        <p:nvPicPr>
          <p:cNvPr id="450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4165791">
            <a:off x="2073275" y="-1066800"/>
            <a:ext cx="4997450" cy="899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Weather</a:t>
            </a:r>
            <a:endParaRPr lang="en-US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 l="3851" t="45686"/>
          <a:stretch>
            <a:fillRect/>
          </a:stretch>
        </p:blipFill>
        <p:spPr bwMode="auto">
          <a:xfrm>
            <a:off x="1284739" y="1691375"/>
            <a:ext cx="6848817" cy="492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 rot="16200000">
            <a:off x="-841255" y="3539613"/>
            <a:ext cx="3394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Relative Eclipse Depth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7277813" y="3408181"/>
            <a:ext cx="2649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Rauscher+(2007)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JWST Methods Summary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5540" y="1143000"/>
            <a:ext cx="7552920" cy="536880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Transmission Spectroscopy (at transit)</a:t>
            </a:r>
          </a:p>
          <a:p>
            <a:pPr lvl="1"/>
            <a:r>
              <a:rPr lang="en-US" dirty="0" smtClean="0"/>
              <a:t>Atmospheric Opacity &amp; Scale Height</a:t>
            </a:r>
          </a:p>
          <a:p>
            <a:pPr lvl="1"/>
            <a:r>
              <a:rPr lang="en-US" dirty="0" smtClean="0"/>
              <a:t>Low pressures near terminator </a:t>
            </a:r>
          </a:p>
          <a:p>
            <a:pPr lvl="1"/>
            <a:r>
              <a:rPr lang="en-US" dirty="0" smtClean="0"/>
              <a:t>East vs. West terminator</a:t>
            </a:r>
          </a:p>
          <a:p>
            <a:r>
              <a:rPr lang="en-US" dirty="0" smtClean="0"/>
              <a:t>Emission Spectroscopy (throughout orbit)</a:t>
            </a:r>
          </a:p>
          <a:p>
            <a:pPr lvl="1"/>
            <a:r>
              <a:rPr lang="en-US" dirty="0" smtClean="0"/>
              <a:t>Brightness Temperature (Opacity &amp; T-P profile)</a:t>
            </a:r>
          </a:p>
          <a:p>
            <a:pPr lvl="1"/>
            <a:r>
              <a:rPr lang="en-US" dirty="0" smtClean="0"/>
              <a:t>Modest pressures at tropical latitudes</a:t>
            </a:r>
          </a:p>
          <a:p>
            <a:pPr lvl="1"/>
            <a:r>
              <a:rPr lang="en-US" dirty="0" smtClean="0"/>
              <a:t>2D dayside, 1D </a:t>
            </a:r>
            <a:r>
              <a:rPr lang="en-US" dirty="0" err="1" smtClean="0"/>
              <a:t>nightside</a:t>
            </a:r>
            <a:r>
              <a:rPr lang="en-US" dirty="0" smtClean="0"/>
              <a:t> map</a:t>
            </a:r>
          </a:p>
          <a:p>
            <a:r>
              <a:rPr lang="en-US" dirty="0" smtClean="0"/>
              <a:t>Variability</a:t>
            </a:r>
          </a:p>
          <a:p>
            <a:pPr lvl="1"/>
            <a:r>
              <a:rPr lang="en-US" dirty="0" smtClean="0"/>
              <a:t>Seasons</a:t>
            </a:r>
          </a:p>
          <a:p>
            <a:pPr lvl="1"/>
            <a:r>
              <a:rPr lang="en-US" dirty="0" smtClean="0"/>
              <a:t>Weather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9140"/>
            <a:ext cx="9144000" cy="14320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If Exoplanets Are Cloudy/Hazy </a:t>
            </a:r>
            <a:br>
              <a:rPr lang="en-US" dirty="0" smtClean="0"/>
            </a:br>
            <a:r>
              <a:rPr lang="en-US" dirty="0" smtClean="0"/>
              <a:t>Then Also Need: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5582" y="1981200"/>
            <a:ext cx="7782618" cy="4114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UV-Vis Reflectance Spectrum (at all phases)</a:t>
            </a:r>
          </a:p>
          <a:p>
            <a:pPr lvl="1"/>
            <a:r>
              <a:rPr lang="en-US" dirty="0" smtClean="0"/>
              <a:t>Characterize cloud morphology</a:t>
            </a:r>
          </a:p>
          <a:p>
            <a:pPr lvl="1"/>
            <a:r>
              <a:rPr lang="en-US" dirty="0" smtClean="0"/>
              <a:t>Identify cloud particles</a:t>
            </a:r>
          </a:p>
          <a:p>
            <a:r>
              <a:rPr lang="en-US" dirty="0" smtClean="0"/>
              <a:t>High-Res IR Spectroscopy (at all phases)</a:t>
            </a:r>
          </a:p>
          <a:p>
            <a:pPr lvl="1"/>
            <a:r>
              <a:rPr lang="en-US" dirty="0" smtClean="0"/>
              <a:t>Line cores probe low-pressures above clouds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algn="ctr">
              <a:buNone/>
            </a:pPr>
            <a:r>
              <a:rPr lang="en-US" dirty="0" smtClean="0"/>
              <a:t>(JWST Can’t Deliver these things)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499607"/>
          </a:xfrm>
        </p:spPr>
        <p:txBody>
          <a:bodyPr>
            <a:normAutofit/>
          </a:bodyPr>
          <a:lstStyle/>
          <a:p>
            <a:r>
              <a:rPr lang="en-US" dirty="0" smtClean="0"/>
              <a:t>Outstanding Questions</a:t>
            </a:r>
            <a:br>
              <a:rPr lang="en-US" dirty="0" smtClean="0"/>
            </a:br>
            <a:r>
              <a:rPr lang="en-US" dirty="0" smtClean="0"/>
              <a:t>(what SAG X will ponder)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467" y="1981200"/>
            <a:ext cx="7867066" cy="4114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Quantify JWST transiting planet capabilities</a:t>
            </a:r>
          </a:p>
          <a:p>
            <a:r>
              <a:rPr lang="en-US" dirty="0" smtClean="0"/>
              <a:t>Will it have enough time to do it right?</a:t>
            </a:r>
          </a:p>
          <a:p>
            <a:r>
              <a:rPr lang="en-US" dirty="0" smtClean="0"/>
              <a:t>What Can’t JWST Do?</a:t>
            </a:r>
          </a:p>
          <a:p>
            <a:pPr lvl="1"/>
            <a:r>
              <a:rPr lang="en-US" dirty="0" smtClean="0"/>
              <a:t>High-Res Spectroscopy</a:t>
            </a:r>
          </a:p>
          <a:p>
            <a:pPr lvl="1"/>
            <a:r>
              <a:rPr lang="en-US" dirty="0" smtClean="0"/>
              <a:t>UV-Vis transit/eclipse/phase</a:t>
            </a:r>
          </a:p>
          <a:p>
            <a:r>
              <a:rPr lang="en-US" dirty="0" smtClean="0"/>
              <a:t>What Else Should NASA be Considering?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(Formalize this in a SAG X Charter by November)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SAG X Plans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3098" y="1981200"/>
            <a:ext cx="7417804" cy="4114800"/>
          </a:xfrm>
        </p:spPr>
        <p:txBody>
          <a:bodyPr/>
          <a:lstStyle/>
          <a:p>
            <a:r>
              <a:rPr lang="en-US" dirty="0" err="1" smtClean="0"/>
              <a:t>ExoPAG</a:t>
            </a:r>
            <a:r>
              <a:rPr lang="en-US" dirty="0" smtClean="0"/>
              <a:t> 9 (at 2014 AAS meeting in DC)</a:t>
            </a:r>
          </a:p>
          <a:p>
            <a:pPr lvl="1"/>
            <a:r>
              <a:rPr lang="en-US" dirty="0" smtClean="0"/>
              <a:t>Presentations from JWST instrument teams</a:t>
            </a:r>
          </a:p>
          <a:p>
            <a:pPr lvl="1"/>
            <a:r>
              <a:rPr lang="en-US" dirty="0" smtClean="0"/>
              <a:t>Presentation from </a:t>
            </a:r>
            <a:r>
              <a:rPr lang="en-US" dirty="0" err="1" smtClean="0"/>
              <a:t>EChO</a:t>
            </a:r>
            <a:r>
              <a:rPr lang="en-US" dirty="0" smtClean="0"/>
              <a:t> team?</a:t>
            </a:r>
          </a:p>
          <a:p>
            <a:r>
              <a:rPr lang="en-US" dirty="0" smtClean="0"/>
              <a:t>10-15 page report by mid-2014</a:t>
            </a:r>
          </a:p>
          <a:p>
            <a:pPr lvl="1"/>
            <a:r>
              <a:rPr lang="en-US" dirty="0" smtClean="0"/>
              <a:t>In time for mid-decadal review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2815"/>
          </a:xfrm>
        </p:spPr>
        <p:txBody>
          <a:bodyPr/>
          <a:lstStyle/>
          <a:p>
            <a:r>
              <a:rPr lang="en-US" dirty="0" smtClean="0"/>
              <a:t>SAG X Needs You!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5497" y="4992599"/>
            <a:ext cx="7553005" cy="186540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Talk to Nick (don’t worry: no commitment!)</a:t>
            </a:r>
          </a:p>
          <a:p>
            <a:r>
              <a:rPr lang="en-US" dirty="0" smtClean="0">
                <a:hlinkClick r:id="rId2"/>
              </a:rPr>
              <a:t>n-cowan@northwestern.edu</a:t>
            </a:r>
            <a:endParaRPr lang="en-US" dirty="0" smtClean="0"/>
          </a:p>
          <a:p>
            <a:r>
              <a:rPr lang="en-US" dirty="0" err="1" smtClean="0"/>
              <a:t>www.nickcowan.com</a:t>
            </a:r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3719" y="1002815"/>
            <a:ext cx="5296561" cy="3989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Cares About Gas/Ice Giants?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“JWST is </a:t>
            </a:r>
            <a:r>
              <a:rPr lang="en-US" dirty="0" err="1" smtClean="0"/>
              <a:t>gonna</a:t>
            </a:r>
            <a:r>
              <a:rPr lang="en-US" dirty="0" smtClean="0"/>
              <a:t> spend all its [</a:t>
            </a:r>
            <a:r>
              <a:rPr lang="en-US" dirty="0" err="1" smtClean="0"/>
              <a:t>exoplanet</a:t>
            </a:r>
            <a:r>
              <a:rPr lang="en-US" dirty="0" smtClean="0"/>
              <a:t>] time hammering on habitable super-Earths orbiting nearby M-Dwarfs!” -NBC</a:t>
            </a:r>
          </a:p>
          <a:p>
            <a:r>
              <a:rPr lang="en-US" dirty="0" smtClean="0"/>
              <a:t>It hasn’t been demonstrated that JWST can do compelling HZ science (SAG 4 should tell us)</a:t>
            </a:r>
          </a:p>
          <a:p>
            <a:r>
              <a:rPr lang="en-US" dirty="0" smtClean="0"/>
              <a:t>We </a:t>
            </a:r>
            <a:r>
              <a:rPr lang="en-US" i="1" dirty="0" smtClean="0"/>
              <a:t>know</a:t>
            </a:r>
            <a:r>
              <a:rPr lang="en-US" dirty="0" smtClean="0"/>
              <a:t> we’ll be able to do giant planet science, and learn about their atmospheres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6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Direct Imaging 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(covered by SAG 9, WFIRST/AFTA, 2xSTDT)</a:t>
            </a:r>
          </a:p>
        </p:txBody>
      </p:sp>
      <p:pic>
        <p:nvPicPr>
          <p:cNvPr id="481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5193" y="1676400"/>
            <a:ext cx="731361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10-02 at 2.45.1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58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Transit</a:t>
            </a:r>
          </a:p>
        </p:txBody>
      </p:sp>
      <p:pic>
        <p:nvPicPr>
          <p:cNvPr id="21510" name="Picture 6" descr="/Users/blackmac/Documents/Presentations &amp; Posters/venus_transit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752600" y="1524000"/>
            <a:ext cx="5638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80" fill="hold"/>
                                        <p:tgtEl>
                                          <p:spTgt spid="215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5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5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5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“Light Curve” = brightness vs. time</a:t>
            </a:r>
          </a:p>
        </p:txBody>
      </p:sp>
      <p:sp>
        <p:nvSpPr>
          <p:cNvPr id="23558" name="Line 3"/>
          <p:cNvSpPr>
            <a:spLocks noChangeShapeType="1"/>
          </p:cNvSpPr>
          <p:nvPr/>
        </p:nvSpPr>
        <p:spPr bwMode="auto">
          <a:xfrm flipV="1">
            <a:off x="1219200" y="1828800"/>
            <a:ext cx="0" cy="28956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304800" y="1371600"/>
            <a:ext cx="17103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Brightness</a:t>
            </a:r>
          </a:p>
        </p:txBody>
      </p:sp>
      <p:sp>
        <p:nvSpPr>
          <p:cNvPr id="23560" name="Line 5"/>
          <p:cNvSpPr>
            <a:spLocks noChangeShapeType="1"/>
          </p:cNvSpPr>
          <p:nvPr/>
        </p:nvSpPr>
        <p:spPr bwMode="auto">
          <a:xfrm flipV="1">
            <a:off x="1219200" y="5943600"/>
            <a:ext cx="7086600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7391400" y="6019800"/>
            <a:ext cx="9075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Time</a:t>
            </a: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152400" y="2895600"/>
            <a:ext cx="99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100%</a:t>
            </a:r>
          </a:p>
        </p:txBody>
      </p:sp>
      <p:sp>
        <p:nvSpPr>
          <p:cNvPr id="23563" name="Line 8"/>
          <p:cNvSpPr>
            <a:spLocks noChangeShapeType="1"/>
          </p:cNvSpPr>
          <p:nvPr/>
        </p:nvSpPr>
        <p:spPr bwMode="auto">
          <a:xfrm flipV="1">
            <a:off x="1219200" y="5029200"/>
            <a:ext cx="0" cy="9144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4" name="Line 9"/>
          <p:cNvSpPr>
            <a:spLocks noChangeShapeType="1"/>
          </p:cNvSpPr>
          <p:nvPr/>
        </p:nvSpPr>
        <p:spPr bwMode="auto">
          <a:xfrm flipV="1">
            <a:off x="1066800" y="4724400"/>
            <a:ext cx="304800" cy="1524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5" name="Line 10"/>
          <p:cNvSpPr>
            <a:spLocks noChangeShapeType="1"/>
          </p:cNvSpPr>
          <p:nvPr/>
        </p:nvSpPr>
        <p:spPr bwMode="auto">
          <a:xfrm flipV="1">
            <a:off x="1066800" y="4876800"/>
            <a:ext cx="304800" cy="1524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304800" y="3676650"/>
            <a:ext cx="8053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99%</a:t>
            </a:r>
          </a:p>
        </p:txBody>
      </p:sp>
      <p:sp>
        <p:nvSpPr>
          <p:cNvPr id="23567" name="Line 12"/>
          <p:cNvSpPr>
            <a:spLocks noChangeShapeType="1"/>
          </p:cNvSpPr>
          <p:nvPr/>
        </p:nvSpPr>
        <p:spPr bwMode="auto">
          <a:xfrm>
            <a:off x="1295400" y="3124200"/>
            <a:ext cx="762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8" name="Line 13"/>
          <p:cNvSpPr>
            <a:spLocks noChangeShapeType="1"/>
          </p:cNvSpPr>
          <p:nvPr/>
        </p:nvSpPr>
        <p:spPr bwMode="auto">
          <a:xfrm>
            <a:off x="2057400" y="3124200"/>
            <a:ext cx="304800" cy="838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9" name="Line 14"/>
          <p:cNvSpPr>
            <a:spLocks noChangeShapeType="1"/>
          </p:cNvSpPr>
          <p:nvPr/>
        </p:nvSpPr>
        <p:spPr bwMode="auto">
          <a:xfrm flipH="1">
            <a:off x="2362200" y="3962400"/>
            <a:ext cx="914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0" name="Line 15"/>
          <p:cNvSpPr>
            <a:spLocks noChangeShapeType="1"/>
          </p:cNvSpPr>
          <p:nvPr/>
        </p:nvSpPr>
        <p:spPr bwMode="auto">
          <a:xfrm flipH="1">
            <a:off x="3276600" y="3124200"/>
            <a:ext cx="304800" cy="838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1" name="Line 16"/>
          <p:cNvSpPr>
            <a:spLocks noChangeShapeType="1"/>
          </p:cNvSpPr>
          <p:nvPr/>
        </p:nvSpPr>
        <p:spPr bwMode="auto">
          <a:xfrm>
            <a:off x="3581400" y="3124200"/>
            <a:ext cx="4343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2209800" y="2905780"/>
            <a:ext cx="11592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/>
              <a:t>Transit</a:t>
            </a:r>
          </a:p>
        </p:txBody>
      </p:sp>
      <p:sp>
        <p:nvSpPr>
          <p:cNvPr id="22546" name="Rectangle 18"/>
          <p:cNvSpPr>
            <a:spLocks noChangeArrowheads="1"/>
          </p:cNvSpPr>
          <p:nvPr/>
        </p:nvSpPr>
        <p:spPr bwMode="auto">
          <a:xfrm>
            <a:off x="3581400" y="1510605"/>
            <a:ext cx="525639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Transit Depth = fraction of starlight </a:t>
            </a:r>
          </a:p>
          <a:p>
            <a:r>
              <a:rPr lang="en-US" sz="2800" dirty="0"/>
              <a:t>		   </a:t>
            </a:r>
            <a:r>
              <a:rPr lang="en-US" sz="2800" dirty="0" smtClean="0"/>
              <a:t> 			blocked </a:t>
            </a:r>
            <a:r>
              <a:rPr lang="en-US" sz="2800" dirty="0"/>
              <a:t>by planet </a:t>
            </a:r>
          </a:p>
          <a:p>
            <a:r>
              <a:rPr lang="en-US" sz="2800" dirty="0"/>
              <a:t>		</a:t>
            </a:r>
            <a:r>
              <a:rPr lang="en-US" sz="2800" dirty="0" smtClean="0"/>
              <a:t> 		  = </a:t>
            </a:r>
            <a:r>
              <a:rPr lang="en-US" sz="2800" dirty="0"/>
              <a:t>(</a:t>
            </a:r>
            <a:r>
              <a:rPr lang="en-US" sz="2800" dirty="0" err="1"/>
              <a:t>R</a:t>
            </a:r>
            <a:r>
              <a:rPr lang="en-US" sz="2800" baseline="-25000" dirty="0" err="1"/>
              <a:t>p</a:t>
            </a:r>
            <a:r>
              <a:rPr lang="en-US" sz="2800" dirty="0"/>
              <a:t>/R</a:t>
            </a:r>
            <a:r>
              <a:rPr lang="en-US" sz="2800" baseline="-25000" dirty="0"/>
              <a:t>*</a:t>
            </a:r>
            <a:r>
              <a:rPr lang="en-US" sz="2800" dirty="0"/>
              <a:t>)</a:t>
            </a:r>
            <a:r>
              <a:rPr lang="en-US" sz="2800" baseline="30000" dirty="0"/>
              <a:t>2</a:t>
            </a:r>
            <a:endParaRPr lang="en-US" sz="2800" dirty="0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2057400" y="3124200"/>
            <a:ext cx="1524000" cy="609600"/>
            <a:chOff x="2209800" y="3276600"/>
            <a:chExt cx="1524000" cy="838200"/>
          </a:xfrm>
        </p:grpSpPr>
        <p:sp>
          <p:nvSpPr>
            <p:cNvPr id="23584" name="Line 13"/>
            <p:cNvSpPr>
              <a:spLocks noChangeShapeType="1"/>
            </p:cNvSpPr>
            <p:nvPr/>
          </p:nvSpPr>
          <p:spPr bwMode="auto">
            <a:xfrm>
              <a:off x="2209800" y="3276600"/>
              <a:ext cx="304800" cy="8382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85" name="Line 14"/>
            <p:cNvSpPr>
              <a:spLocks noChangeShapeType="1"/>
            </p:cNvSpPr>
            <p:nvPr/>
          </p:nvSpPr>
          <p:spPr bwMode="auto">
            <a:xfrm flipH="1">
              <a:off x="2514600" y="4114800"/>
              <a:ext cx="914400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86" name="Line 15"/>
            <p:cNvSpPr>
              <a:spLocks noChangeShapeType="1"/>
            </p:cNvSpPr>
            <p:nvPr/>
          </p:nvSpPr>
          <p:spPr bwMode="auto">
            <a:xfrm flipH="1">
              <a:off x="3429000" y="3276600"/>
              <a:ext cx="304800" cy="8382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2057400" y="3124200"/>
            <a:ext cx="1524000" cy="1143000"/>
            <a:chOff x="2209800" y="3276600"/>
            <a:chExt cx="1524000" cy="838200"/>
          </a:xfrm>
        </p:grpSpPr>
        <p:sp>
          <p:nvSpPr>
            <p:cNvPr id="23581" name="Line 13"/>
            <p:cNvSpPr>
              <a:spLocks noChangeShapeType="1"/>
            </p:cNvSpPr>
            <p:nvPr/>
          </p:nvSpPr>
          <p:spPr bwMode="auto">
            <a:xfrm>
              <a:off x="2209800" y="3276600"/>
              <a:ext cx="304800" cy="83820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82" name="Line 14"/>
            <p:cNvSpPr>
              <a:spLocks noChangeShapeType="1"/>
            </p:cNvSpPr>
            <p:nvPr/>
          </p:nvSpPr>
          <p:spPr bwMode="auto">
            <a:xfrm flipH="1">
              <a:off x="2514600" y="4114800"/>
              <a:ext cx="914400" cy="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83" name="Line 15"/>
            <p:cNvSpPr>
              <a:spLocks noChangeShapeType="1"/>
            </p:cNvSpPr>
            <p:nvPr/>
          </p:nvSpPr>
          <p:spPr bwMode="auto">
            <a:xfrm flipH="1">
              <a:off x="3429000" y="3276600"/>
              <a:ext cx="304800" cy="83820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905000" y="4495800"/>
            <a:ext cx="374365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Transit depth is different </a:t>
            </a:r>
            <a:endParaRPr lang="en-US" sz="2800" dirty="0" smtClean="0"/>
          </a:p>
          <a:p>
            <a:r>
              <a:rPr lang="en-US" sz="2800" dirty="0" smtClean="0"/>
              <a:t>at </a:t>
            </a:r>
            <a:r>
              <a:rPr lang="en-US" sz="2800" dirty="0"/>
              <a:t>different</a:t>
            </a:r>
            <a:r>
              <a:rPr lang="en-US" sz="2800" dirty="0" smtClean="0"/>
              <a:t> wavelengths</a:t>
            </a:r>
            <a:endParaRPr lang="en-US" sz="2800" dirty="0"/>
          </a:p>
        </p:txBody>
      </p: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2209800" y="1676400"/>
            <a:ext cx="1143000" cy="1143000"/>
            <a:chOff x="2209800" y="1676400"/>
            <a:chExt cx="1143000" cy="1143000"/>
          </a:xfrm>
        </p:grpSpPr>
        <p:sp>
          <p:nvSpPr>
            <p:cNvPr id="23578" name="Oval 30"/>
            <p:cNvSpPr>
              <a:spLocks noChangeArrowheads="1"/>
            </p:cNvSpPr>
            <p:nvPr/>
          </p:nvSpPr>
          <p:spPr bwMode="auto">
            <a:xfrm>
              <a:off x="2209800" y="1676400"/>
              <a:ext cx="1143000" cy="114300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79" name="Oval 31"/>
            <p:cNvSpPr>
              <a:spLocks noChangeArrowheads="1"/>
            </p:cNvSpPr>
            <p:nvPr/>
          </p:nvSpPr>
          <p:spPr bwMode="auto">
            <a:xfrm>
              <a:off x="2362200" y="1828800"/>
              <a:ext cx="838200" cy="838200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80" name="Oval 32"/>
            <p:cNvSpPr>
              <a:spLocks noChangeArrowheads="1"/>
            </p:cNvSpPr>
            <p:nvPr/>
          </p:nvSpPr>
          <p:spPr bwMode="auto">
            <a:xfrm>
              <a:off x="2514600" y="1981200"/>
              <a:ext cx="533400" cy="53340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6" grpId="0"/>
      <p:bldP spid="22546" grpId="1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Transit Spectroscopy</a:t>
            </a:r>
          </a:p>
        </p:txBody>
      </p:sp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0" y="1143000"/>
            <a:ext cx="66675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343400" y="4800600"/>
            <a:ext cx="45720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2400" b="1" dirty="0" smtClean="0"/>
              <a:t>Hazes &amp; Clouds:</a:t>
            </a:r>
            <a:br>
              <a:rPr lang="en-US" sz="2400" b="1" dirty="0" smtClean="0"/>
            </a:br>
            <a:r>
              <a:rPr lang="en-US" sz="2400" b="1" dirty="0" smtClean="0"/>
              <a:t>- Light gets blocked by clouds</a:t>
            </a:r>
            <a:br>
              <a:rPr lang="en-US" sz="2400" b="1" dirty="0" smtClean="0"/>
            </a:br>
            <a:r>
              <a:rPr lang="en-US" sz="2400" b="1" dirty="0" smtClean="0"/>
              <a:t>- No water features in spectrum</a:t>
            </a:r>
          </a:p>
        </p:txBody>
      </p:sp>
      <p:pic>
        <p:nvPicPr>
          <p:cNvPr id="266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"/>
            <a:ext cx="4059238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343400" y="2533650"/>
            <a:ext cx="45720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kern="0" dirty="0">
                <a:latin typeface="+mj-lt"/>
                <a:ea typeface="+mj-ea"/>
                <a:cs typeface="+mj-cs"/>
              </a:rPr>
              <a:t>Compact Atmosphere:</a:t>
            </a:r>
          </a:p>
          <a:p>
            <a:pPr eaLnBrk="1" hangingPunct="1">
              <a:buFontTx/>
              <a:buChar char="-"/>
              <a:defRPr/>
            </a:pPr>
            <a:r>
              <a:rPr lang="en-US" kern="0" dirty="0">
                <a:latin typeface="+mj-lt"/>
                <a:ea typeface="+mj-ea"/>
                <a:cs typeface="+mj-cs"/>
              </a:rPr>
              <a:t> Not much light passes through water vapor</a:t>
            </a:r>
          </a:p>
          <a:p>
            <a:pPr eaLnBrk="1" hangingPunct="1">
              <a:buFontTx/>
              <a:buChar char="-"/>
              <a:defRPr/>
            </a:pPr>
            <a:r>
              <a:rPr lang="en-US" kern="0" dirty="0">
                <a:latin typeface="+mj-lt"/>
                <a:ea typeface="+mj-ea"/>
                <a:cs typeface="+mj-cs"/>
              </a:rPr>
              <a:t> No water features in spectrum</a:t>
            </a:r>
          </a:p>
          <a:p>
            <a:pPr eaLnBrk="1" hangingPunct="1">
              <a:defRPr/>
            </a:pPr>
            <a:endParaRPr lang="en-US" kern="0" dirty="0">
              <a:solidFill>
                <a:srgbClr val="BBE0E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343400" y="381000"/>
            <a:ext cx="4800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2400" kern="0" dirty="0">
                <a:latin typeface="+mj-lt"/>
                <a:ea typeface="+mj-ea"/>
                <a:cs typeface="+mj-cs"/>
              </a:rPr>
              <a:t>Puffy Atmosphere:</a:t>
            </a:r>
          </a:p>
          <a:p>
            <a:pPr eaLnBrk="1" hangingPunct="1">
              <a:buFontTx/>
              <a:buChar char="-"/>
              <a:defRPr/>
            </a:pPr>
            <a:r>
              <a:rPr lang="en-US" sz="2400" kern="0" dirty="0">
                <a:latin typeface="+mj-lt"/>
                <a:ea typeface="+mj-ea"/>
                <a:cs typeface="+mj-cs"/>
              </a:rPr>
              <a:t> Light Interacts with Water Vapor</a:t>
            </a:r>
          </a:p>
          <a:p>
            <a:pPr eaLnBrk="1" hangingPunct="1">
              <a:buFontTx/>
              <a:buChar char="-"/>
              <a:defRPr/>
            </a:pPr>
            <a:r>
              <a:rPr lang="en-US" sz="2400" kern="0" dirty="0">
                <a:latin typeface="+mj-lt"/>
                <a:ea typeface="+mj-ea"/>
                <a:cs typeface="+mj-cs"/>
              </a:rPr>
              <a:t> Water Absorption Lines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1229</TotalTime>
  <Words>462</Words>
  <Application>Microsoft Office PowerPoint</Application>
  <PresentationFormat>On-screen Show (4:3)</PresentationFormat>
  <Paragraphs>124</Paragraphs>
  <Slides>28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SAG X Giant Exoplanet Climate;  What NASA Can Do About It </vt:lpstr>
      <vt:lpstr>Game Plan</vt:lpstr>
      <vt:lpstr>Who Cares About Gas/Ice Giants?</vt:lpstr>
      <vt:lpstr>Direct Imaging  (covered by SAG 9, WFIRST/AFTA, 2xSTDT)</vt:lpstr>
      <vt:lpstr>PowerPoint Presentation</vt:lpstr>
      <vt:lpstr>Transit</vt:lpstr>
      <vt:lpstr>“Light Curve” = brightness vs. time</vt:lpstr>
      <vt:lpstr>Transit Spectroscopy</vt:lpstr>
      <vt:lpstr>Hazes &amp; Clouds: - Light gets blocked by clouds - No water features in spectrum</vt:lpstr>
      <vt:lpstr>Wavelength Coverage</vt:lpstr>
      <vt:lpstr>PowerPoint Presentation</vt:lpstr>
      <vt:lpstr>Eclipse</vt:lpstr>
      <vt:lpstr>Infrared Light Curve</vt:lpstr>
      <vt:lpstr>Thermal Spectrum</vt:lpstr>
      <vt:lpstr>Repeatability is Key</vt:lpstr>
      <vt:lpstr>Hot Jupiters  Earth Analogs</vt:lpstr>
      <vt:lpstr>Eclipse Mapping</vt:lpstr>
      <vt:lpstr>Thermal Phase Variations</vt:lpstr>
      <vt:lpstr>PowerPoint Presentation</vt:lpstr>
      <vt:lpstr>Phase + Eclipse Mapping</vt:lpstr>
      <vt:lpstr>PowerPoint Presentation</vt:lpstr>
      <vt:lpstr>Eccentricity Seasons</vt:lpstr>
      <vt:lpstr>Weather</vt:lpstr>
      <vt:lpstr>JWST Methods Summary</vt:lpstr>
      <vt:lpstr>If Exoplanets Are Cloudy/Hazy  Then Also Need:</vt:lpstr>
      <vt:lpstr>Outstanding Questions (what SAG X will ponder)</vt:lpstr>
      <vt:lpstr>SAG X Plans</vt:lpstr>
      <vt:lpstr>SAG X Needs You!</vt:lpstr>
    </vt:vector>
  </TitlesOfParts>
  <Company>Northwestern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SAG X Characterizing Exoplanet Climate &amp; What NASA Should Do About It</dc:title>
  <dc:creator>Nick Cowan</dc:creator>
  <cp:lastModifiedBy>Pananyan, Ozhen (7200)</cp:lastModifiedBy>
  <cp:revision>56</cp:revision>
  <dcterms:created xsi:type="dcterms:W3CDTF">2013-10-05T20:56:38Z</dcterms:created>
  <dcterms:modified xsi:type="dcterms:W3CDTF">2013-10-24T17:27:13Z</dcterms:modified>
</cp:coreProperties>
</file>