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74" r:id="rId4"/>
    <p:sldId id="275" r:id="rId5"/>
    <p:sldId id="257" r:id="rId6"/>
    <p:sldId id="263" r:id="rId7"/>
    <p:sldId id="265" r:id="rId8"/>
    <p:sldId id="266" r:id="rId9"/>
    <p:sldId id="264" r:id="rId10"/>
    <p:sldId id="267" r:id="rId11"/>
    <p:sldId id="268" r:id="rId12"/>
    <p:sldId id="26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2E0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286A0-5044-8D40-8A2F-DA2964059B8E}" type="datetimeFigureOut">
              <a:rPr lang="en-US" smtClean="0"/>
              <a:pPr/>
              <a:t>10/5/13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045AA-8168-F34B-A0BF-B797A1C58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Inner</a:t>
            </a:r>
            <a:r>
              <a:rPr lang="en-US" baseline="0" dirty="0" smtClean="0"/>
              <a:t> Working Angle for tenth-nearest G-star.</a:t>
            </a:r>
          </a:p>
          <a:p>
            <a:r>
              <a:rPr lang="en-US" baseline="0" dirty="0" smtClean="0"/>
              <a:t>Temperatures are Emitting temperatures for 30% Albedo</a:t>
            </a:r>
          </a:p>
          <a:p>
            <a:r>
              <a:rPr lang="en-US" baseline="0" dirty="0" smtClean="0"/>
              <a:t>Contrast Ratios Assuming median M-R relation and 30% Albedo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045AA-8168-F34B-A0BF-B797A1C58FB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176C-FA7F-A444-966F-8D805809B777}" type="datetimeFigureOut">
              <a:rPr lang="en-US" smtClean="0"/>
              <a:pPr/>
              <a:t>10/5/13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3E1B-F461-F642-993D-3985656D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176C-FA7F-A444-966F-8D805809B777}" type="datetimeFigureOut">
              <a:rPr lang="en-US" smtClean="0"/>
              <a:pPr/>
              <a:t>10/5/13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3E1B-F461-F642-993D-3985656D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176C-FA7F-A444-966F-8D805809B777}" type="datetimeFigureOut">
              <a:rPr lang="en-US" smtClean="0"/>
              <a:pPr/>
              <a:t>10/5/13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3E1B-F461-F642-993D-3985656D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176C-FA7F-A444-966F-8D805809B777}" type="datetimeFigureOut">
              <a:rPr lang="en-US" smtClean="0"/>
              <a:pPr/>
              <a:t>10/5/13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3E1B-F461-F642-993D-3985656D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176C-FA7F-A444-966F-8D805809B777}" type="datetimeFigureOut">
              <a:rPr lang="en-US" smtClean="0"/>
              <a:pPr/>
              <a:t>10/5/13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3E1B-F461-F642-993D-3985656D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176C-FA7F-A444-966F-8D805809B777}" type="datetimeFigureOut">
              <a:rPr lang="en-US" smtClean="0"/>
              <a:pPr/>
              <a:t>10/5/13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3E1B-F461-F642-993D-3985656D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176C-FA7F-A444-966F-8D805809B777}" type="datetimeFigureOut">
              <a:rPr lang="en-US" smtClean="0"/>
              <a:pPr/>
              <a:t>10/5/13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3E1B-F461-F642-993D-3985656D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176C-FA7F-A444-966F-8D805809B777}" type="datetimeFigureOut">
              <a:rPr lang="en-US" smtClean="0"/>
              <a:pPr/>
              <a:t>10/5/13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3E1B-F461-F642-993D-3985656D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176C-FA7F-A444-966F-8D805809B777}" type="datetimeFigureOut">
              <a:rPr lang="en-US" smtClean="0"/>
              <a:pPr/>
              <a:t>10/5/13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3E1B-F461-F642-993D-3985656D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176C-FA7F-A444-966F-8D805809B777}" type="datetimeFigureOut">
              <a:rPr lang="en-US" smtClean="0"/>
              <a:pPr/>
              <a:t>10/5/13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3E1B-F461-F642-993D-3985656D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176C-FA7F-A444-966F-8D805809B777}" type="datetimeFigureOut">
              <a:rPr lang="en-US" smtClean="0"/>
              <a:pPr/>
              <a:t>10/5/13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3E1B-F461-F642-993D-3985656D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7176C-FA7F-A444-966F-8D805809B777}" type="datetimeFigureOut">
              <a:rPr lang="en-US" smtClean="0"/>
              <a:pPr/>
              <a:t>10/5/13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A3E1B-F461-F642-993D-3985656D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4067"/>
            <a:ext cx="7772400" cy="1470025"/>
          </a:xfrm>
        </p:spPr>
        <p:txBody>
          <a:bodyPr/>
          <a:lstStyle/>
          <a:p>
            <a:r>
              <a:rPr lang="en-US" dirty="0" smtClean="0"/>
              <a:t>Overlap of Direct Imaging and Radial Velocity Searches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67867"/>
            <a:ext cx="6400800" cy="1227666"/>
          </a:xfrm>
        </p:spPr>
        <p:txBody>
          <a:bodyPr/>
          <a:lstStyle/>
          <a:p>
            <a:r>
              <a:rPr lang="en-US" dirty="0" smtClean="0"/>
              <a:t>Nick Cowan, SAG 9</a:t>
            </a:r>
          </a:p>
          <a:p>
            <a:r>
              <a:rPr lang="en-US" sz="2800" dirty="0" smtClean="0"/>
              <a:t>(Northwestern University)</a:t>
            </a:r>
            <a:endParaRPr lang="en-US" sz="2800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2506133" y="2286000"/>
            <a:ext cx="2743200" cy="2743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106333" y="2286000"/>
            <a:ext cx="2743200" cy="2743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2858" y="4043809"/>
            <a:ext cx="3541142" cy="273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un 3"/>
          <p:cNvSpPr/>
          <p:nvPr/>
        </p:nvSpPr>
        <p:spPr>
          <a:xfrm>
            <a:off x="4114800" y="2985386"/>
            <a:ext cx="914400" cy="914400"/>
          </a:xfrm>
          <a:prstGeom prst="sun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5400000">
            <a:off x="4645542" y="440365"/>
            <a:ext cx="1503916" cy="6004442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6653029" y="2540000"/>
            <a:ext cx="4572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>
            <a:spLocks noChangeAspect="1"/>
          </p:cNvSpPr>
          <p:nvPr/>
        </p:nvSpPr>
        <p:spPr>
          <a:xfrm>
            <a:off x="1372331" y="229331"/>
            <a:ext cx="6399337" cy="6399337"/>
          </a:xfrm>
          <a:prstGeom prst="donut">
            <a:avLst>
              <a:gd name="adj" fmla="val 250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1070"/>
          </a:xfrm>
        </p:spPr>
        <p:txBody>
          <a:bodyPr/>
          <a:lstStyle/>
          <a:p>
            <a:r>
              <a:rPr lang="en-US" dirty="0" smtClean="0"/>
              <a:t>Knowing When/Where to Look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8424" y="5551450"/>
            <a:ext cx="3766376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Non-Zero Eccentricity </a:t>
            </a:r>
          </a:p>
          <a:p>
            <a:r>
              <a:rPr lang="en-US" sz="3200" dirty="0" err="1" smtClean="0"/>
              <a:t>Unkown</a:t>
            </a:r>
            <a:r>
              <a:rPr lang="en-US" sz="3200" dirty="0" smtClean="0"/>
              <a:t> Inclination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News: we know </a:t>
            </a:r>
            <a:r>
              <a:rPr lang="en-US" i="1" dirty="0" err="1" smtClean="0"/>
              <a:t>e</a:t>
            </a:r>
            <a:r>
              <a:rPr lang="en-US" dirty="0" smtClean="0"/>
              <a:t> and </a:t>
            </a:r>
            <a:r>
              <a:rPr lang="en-US" dirty="0" err="1" smtClean="0"/>
              <a:t>ω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61116" y="5930605"/>
            <a:ext cx="6302744" cy="23628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8777" y="3284279"/>
            <a:ext cx="1427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|</a:t>
            </a:r>
            <a:r>
              <a:rPr lang="en-US" sz="2400" i="1" dirty="0" err="1" smtClean="0"/>
              <a:t>e</a:t>
            </a:r>
            <a:r>
              <a:rPr lang="en-US" sz="2400" dirty="0" err="1" smtClean="0"/>
              <a:t>sin(ω</a:t>
            </a:r>
            <a:r>
              <a:rPr lang="en-US" sz="2400" dirty="0" smtClean="0"/>
              <a:t>)|</a:t>
            </a:r>
            <a:endParaRPr lang="en-US" sz="2400" i="1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-101986" y="3854099"/>
            <a:ext cx="4198679" cy="1588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85447" y="6054651"/>
            <a:ext cx="1485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|</a:t>
            </a:r>
            <a:r>
              <a:rPr lang="en-US" sz="2400" i="1" dirty="0" err="1" smtClean="0"/>
              <a:t>e</a:t>
            </a:r>
            <a:r>
              <a:rPr lang="en-US" sz="2400" dirty="0" err="1" smtClean="0"/>
              <a:t>cos(ω</a:t>
            </a:r>
            <a:r>
              <a:rPr lang="en-US" sz="2400" dirty="0" smtClean="0"/>
              <a:t>)|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167861" y="5065240"/>
            <a:ext cx="21653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No Problem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3535" y="5065240"/>
            <a:ext cx="35832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Only One Max-</a:t>
            </a:r>
            <a:r>
              <a:rPr lang="en-US" sz="3200" dirty="0" err="1" smtClean="0">
                <a:solidFill>
                  <a:srgbClr val="FF6600"/>
                </a:solidFill>
              </a:rPr>
              <a:t>Elong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5241" y="2699503"/>
            <a:ext cx="22357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Blind Search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ss_radiu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02 at 12.03.0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" y="0"/>
            <a:ext cx="90424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6223" y="5537645"/>
            <a:ext cx="2489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Demory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Seager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(2011)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 </a:t>
            </a:r>
            <a:r>
              <a:rPr lang="en-US" i="1" dirty="0" smtClean="0"/>
              <a:t>is</a:t>
            </a:r>
            <a:r>
              <a:rPr lang="en-US" dirty="0" smtClean="0"/>
              <a:t> a GOOD 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16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Pros: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Know which stars to observe </a:t>
            </a:r>
          </a:p>
          <a:p>
            <a:pPr lvl="1">
              <a:buNone/>
            </a:pPr>
            <a:r>
              <a:rPr lang="en-US" dirty="0" smtClean="0"/>
              <a:t>(5x improvement)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Know where and when to observe stars</a:t>
            </a:r>
          </a:p>
          <a:p>
            <a:pPr lvl="1">
              <a:buNone/>
            </a:pPr>
            <a:r>
              <a:rPr lang="en-US" dirty="0" smtClean="0"/>
              <a:t>(roughly 2x improvement)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Know planetary mass</a:t>
            </a:r>
          </a:p>
          <a:p>
            <a:pPr lvl="1">
              <a:buNone/>
            </a:pPr>
            <a:r>
              <a:rPr lang="en-US" i="1" dirty="0" smtClean="0"/>
              <a:t>(convert brightness to albedo)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dirty="0" smtClean="0"/>
              <a:t>10x improvement in efficiency of </a:t>
            </a:r>
            <a:r>
              <a:rPr lang="en-US" i="1" dirty="0" smtClean="0"/>
              <a:t>finding</a:t>
            </a:r>
            <a:r>
              <a:rPr lang="en-US" dirty="0" smtClean="0"/>
              <a:t> planets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02 at 12.13.1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150"/>
            <a:ext cx="9144000" cy="44577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1249362"/>
            <a:ext cx="9144001" cy="5147152"/>
            <a:chOff x="-1" y="1249362"/>
            <a:chExt cx="9144001" cy="5147152"/>
          </a:xfrm>
        </p:grpSpPr>
        <p:pic>
          <p:nvPicPr>
            <p:cNvPr id="5" name="Picture 4" descr="Screen shot 2013-10-02 at 12.16.30 P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1249362"/>
              <a:ext cx="9144001" cy="4359275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646999" y="2336422"/>
              <a:ext cx="1809173" cy="1767294"/>
            </a:xfrm>
            <a:prstGeom prst="roundRect">
              <a:avLst/>
            </a:prstGeom>
            <a:noFill/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95291" y="6027182"/>
              <a:ext cx="2196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R. Brown (pers. com.)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</a:t>
            </a:r>
            <a:r>
              <a:rPr lang="en-US" i="1" dirty="0" smtClean="0"/>
              <a:t>Known </a:t>
            </a:r>
            <a:r>
              <a:rPr lang="en-US" dirty="0" smtClean="0"/>
              <a:t>RV Planets could a Notional DI Mission Detect?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02 at 9.25.1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050"/>
            <a:ext cx="9144000" cy="65659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4937667"/>
            <a:ext cx="1794934" cy="582600"/>
            <a:chOff x="0" y="4937667"/>
            <a:chExt cx="1794934" cy="582600"/>
          </a:xfrm>
        </p:grpSpPr>
        <p:sp>
          <p:nvSpPr>
            <p:cNvPr id="5" name="TextBox 4"/>
            <p:cNvSpPr txBox="1"/>
            <p:nvPr/>
          </p:nvSpPr>
          <p:spPr>
            <a:xfrm>
              <a:off x="0" y="4937667"/>
              <a:ext cx="1185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RV = 1 </a:t>
              </a:r>
              <a:r>
                <a:rPr lang="en-US" dirty="0" err="1" smtClean="0">
                  <a:solidFill>
                    <a:srgbClr val="FF0000"/>
                  </a:solidFill>
                </a:rPr>
                <a:t>m/s</a:t>
              </a:r>
              <a:endParaRPr lang="en-US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1185766" y="5122333"/>
              <a:ext cx="609168" cy="397934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835252" y="1110566"/>
            <a:ext cx="2091911" cy="1202267"/>
            <a:chOff x="-184548" y="4956033"/>
            <a:chExt cx="2091911" cy="1202267"/>
          </a:xfrm>
        </p:grpSpPr>
        <p:sp>
          <p:nvSpPr>
            <p:cNvPr id="10" name="TextBox 9"/>
            <p:cNvSpPr txBox="1"/>
            <p:nvPr/>
          </p:nvSpPr>
          <p:spPr>
            <a:xfrm>
              <a:off x="-184548" y="4956033"/>
              <a:ext cx="1555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Contrast = 10</a:t>
              </a:r>
              <a:r>
                <a:rPr lang="en-US" baseline="30000" dirty="0" smtClean="0">
                  <a:solidFill>
                    <a:srgbClr val="0000FF"/>
                  </a:solidFill>
                </a:rPr>
                <a:t>-9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0" idx="3"/>
            </p:cNvCxnSpPr>
            <p:nvPr/>
          </p:nvCxnSpPr>
          <p:spPr>
            <a:xfrm>
              <a:off x="1371136" y="5140699"/>
              <a:ext cx="536227" cy="1017601"/>
            </a:xfrm>
            <a:prstGeom prst="straightConnector1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771295" y="1092200"/>
            <a:ext cx="2521356" cy="973666"/>
            <a:chOff x="-615372" y="4753001"/>
            <a:chExt cx="2521356" cy="973666"/>
          </a:xfrm>
        </p:grpSpPr>
        <p:sp>
          <p:nvSpPr>
            <p:cNvPr id="14" name="TextBox 13"/>
            <p:cNvSpPr txBox="1"/>
            <p:nvPr/>
          </p:nvSpPr>
          <p:spPr>
            <a:xfrm>
              <a:off x="-615372" y="4753001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IWA = 100 </a:t>
              </a:r>
              <a:r>
                <a:rPr lang="en-US" dirty="0" err="1" smtClean="0">
                  <a:solidFill>
                    <a:srgbClr val="0000FF"/>
                  </a:solidFill>
                </a:rPr>
                <a:t>mas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4" idx="3"/>
            </p:cNvCxnSpPr>
            <p:nvPr/>
          </p:nvCxnSpPr>
          <p:spPr>
            <a:xfrm>
              <a:off x="967112" y="4937667"/>
              <a:ext cx="938872" cy="789000"/>
            </a:xfrm>
            <a:prstGeom prst="straightConnector1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03199" y="1989667"/>
            <a:ext cx="2023533" cy="778933"/>
            <a:chOff x="-127000" y="4778402"/>
            <a:chExt cx="2023533" cy="778933"/>
          </a:xfrm>
        </p:grpSpPr>
        <p:sp>
          <p:nvSpPr>
            <p:cNvPr id="18" name="TextBox 17"/>
            <p:cNvSpPr txBox="1"/>
            <p:nvPr/>
          </p:nvSpPr>
          <p:spPr>
            <a:xfrm>
              <a:off x="-127000" y="4778402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known</a:t>
              </a:r>
            </a:p>
            <a:p>
              <a:r>
                <a:rPr lang="en-US" dirty="0" smtClean="0"/>
                <a:t>planets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>
              <a:off x="750163" y="5101568"/>
              <a:ext cx="1146370" cy="455767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588996" y="5969000"/>
            <a:ext cx="5249514" cy="742950"/>
            <a:chOff x="2588996" y="5969000"/>
            <a:chExt cx="5249514" cy="742950"/>
          </a:xfrm>
        </p:grpSpPr>
        <p:sp>
          <p:nvSpPr>
            <p:cNvPr id="21" name="TextBox 20"/>
            <p:cNvSpPr txBox="1"/>
            <p:nvPr/>
          </p:nvSpPr>
          <p:spPr>
            <a:xfrm>
              <a:off x="6798930" y="5969000"/>
              <a:ext cx="1039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2E028"/>
                  </a:solidFill>
                </a:rPr>
                <a:t>T = 140 K</a:t>
              </a:r>
              <a:endParaRPr lang="en-US" dirty="0">
                <a:solidFill>
                  <a:srgbClr val="32E02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88996" y="6342618"/>
              <a:ext cx="1156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2E028"/>
                  </a:solidFill>
                </a:rPr>
                <a:t>T = 1000 K</a:t>
              </a:r>
              <a:endParaRPr lang="en-US" dirty="0">
                <a:solidFill>
                  <a:srgbClr val="32E028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88419" y="6342618"/>
              <a:ext cx="1039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2E028"/>
                  </a:solidFill>
                </a:rPr>
                <a:t>T = 255 K</a:t>
              </a:r>
              <a:endParaRPr lang="en-US" dirty="0">
                <a:solidFill>
                  <a:srgbClr val="32E028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02 at 12.22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50"/>
            <a:ext cx="9144000" cy="65659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140047" y="1701209"/>
            <a:ext cx="7578651" cy="2274186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02 at 12.22.2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"/>
            <a:ext cx="9144001" cy="6578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127256" y="4294372"/>
            <a:ext cx="1447209" cy="1671675"/>
            <a:chOff x="5127256" y="4294372"/>
            <a:chExt cx="1447209" cy="1671675"/>
          </a:xfrm>
        </p:grpSpPr>
        <p:sp>
          <p:nvSpPr>
            <p:cNvPr id="5" name="Freeform 4"/>
            <p:cNvSpPr/>
            <p:nvPr/>
          </p:nvSpPr>
          <p:spPr>
            <a:xfrm>
              <a:off x="5127256" y="4294372"/>
              <a:ext cx="1447209" cy="1671675"/>
            </a:xfrm>
            <a:custGeom>
              <a:avLst/>
              <a:gdLst>
                <a:gd name="connsiteX0" fmla="*/ 5907 w 1447209"/>
                <a:gd name="connsiteY0" fmla="*/ 460744 h 1671675"/>
                <a:gd name="connsiteX1" fmla="*/ 1447209 w 1447209"/>
                <a:gd name="connsiteY1" fmla="*/ 0 h 1671675"/>
                <a:gd name="connsiteX2" fmla="*/ 218558 w 1447209"/>
                <a:gd name="connsiteY2" fmla="*/ 1665768 h 1671675"/>
                <a:gd name="connsiteX3" fmla="*/ 0 w 1447209"/>
                <a:gd name="connsiteY3" fmla="*/ 1671675 h 1671675"/>
                <a:gd name="connsiteX4" fmla="*/ 5907 w 1447209"/>
                <a:gd name="connsiteY4" fmla="*/ 460744 h 16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209" h="1671675">
                  <a:moveTo>
                    <a:pt x="5907" y="460744"/>
                  </a:moveTo>
                  <a:lnTo>
                    <a:pt x="1447209" y="0"/>
                  </a:lnTo>
                  <a:lnTo>
                    <a:pt x="218558" y="1665768"/>
                  </a:lnTo>
                  <a:lnTo>
                    <a:pt x="0" y="1671675"/>
                  </a:lnTo>
                  <a:lnTo>
                    <a:pt x="5907" y="460744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20514356">
              <a:off x="5127256" y="4528837"/>
              <a:ext cx="10100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Virgin Territory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Overlap a GOOD 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Pros:</a:t>
            </a:r>
          </a:p>
          <a:p>
            <a:r>
              <a:rPr lang="en-US" dirty="0" smtClean="0"/>
              <a:t>Know which stars to observe</a:t>
            </a:r>
          </a:p>
          <a:p>
            <a:r>
              <a:rPr lang="en-US" dirty="0" smtClean="0"/>
              <a:t>Know where and when to observe given stars</a:t>
            </a:r>
          </a:p>
          <a:p>
            <a:r>
              <a:rPr lang="en-US" dirty="0" smtClean="0"/>
              <a:t>Know planetary mass</a:t>
            </a:r>
            <a:endParaRPr lang="en-US" i="1" dirty="0" smtClean="0"/>
          </a:p>
          <a:p>
            <a:endParaRPr lang="en-US" i="1" dirty="0" smtClean="0"/>
          </a:p>
          <a:p>
            <a:pPr>
              <a:buNone/>
            </a:pPr>
            <a:r>
              <a:rPr lang="en-US" dirty="0" smtClean="0"/>
              <a:t>Cons:</a:t>
            </a:r>
          </a:p>
          <a:p>
            <a:r>
              <a:rPr lang="en-US" dirty="0" smtClean="0"/>
              <a:t>Not probing new parameter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20% of FGK Stars Have Gas Giant within 20 AU</a:t>
            </a:r>
            <a:br>
              <a:rPr lang="en-US" sz="3200" dirty="0" smtClean="0"/>
            </a:br>
            <a:r>
              <a:rPr lang="en-US" sz="3200" dirty="0" smtClean="0"/>
              <a:t>(better odds for smaller planets)</a:t>
            </a:r>
            <a:endParaRPr lang="en-US" sz="3200" dirty="0"/>
          </a:p>
        </p:txBody>
      </p:sp>
      <p:pic>
        <p:nvPicPr>
          <p:cNvPr id="7" name="Picture 6" descr="Screen shot 2013-10-02 at 10.32.4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423" y="1112236"/>
            <a:ext cx="6035712" cy="5745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9850" y="3851349"/>
            <a:ext cx="180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Cumming+(2008)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213024" y="3657599"/>
            <a:ext cx="3175000" cy="3029672"/>
            <a:chOff x="5213024" y="3657599"/>
            <a:chExt cx="3175000" cy="3029672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13024" y="4312371"/>
              <a:ext cx="3175000" cy="237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Straight Connector 8"/>
            <p:cNvCxnSpPr>
              <a:stCxn id="6" idx="4"/>
            </p:cNvCxnSpPr>
            <p:nvPr/>
          </p:nvCxnSpPr>
          <p:spPr>
            <a:xfrm rot="5400000">
              <a:off x="5365644" y="5039883"/>
              <a:ext cx="2765361" cy="794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6424265" y="5374054"/>
              <a:ext cx="2099403" cy="1588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5067562" y="5372465"/>
              <a:ext cx="2099403" cy="1588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7068443" y="5380046"/>
              <a:ext cx="2099403" cy="1588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1070"/>
          </a:xfrm>
        </p:spPr>
        <p:txBody>
          <a:bodyPr/>
          <a:lstStyle/>
          <a:p>
            <a:r>
              <a:rPr lang="en-US" dirty="0" smtClean="0"/>
              <a:t>Knowing When/Where to Look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395279" y="2690628"/>
            <a:ext cx="4582042" cy="1503916"/>
            <a:chOff x="2395279" y="2677042"/>
            <a:chExt cx="4582042" cy="1503916"/>
          </a:xfrm>
        </p:grpSpPr>
        <p:sp>
          <p:nvSpPr>
            <p:cNvPr id="22" name="Oval 21"/>
            <p:cNvSpPr/>
            <p:nvPr/>
          </p:nvSpPr>
          <p:spPr>
            <a:xfrm rot="5400000">
              <a:off x="3820042" y="1252279"/>
              <a:ext cx="1503916" cy="4353442"/>
            </a:xfrm>
            <a:prstGeom prst="ellips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520121" y="3200400"/>
              <a:ext cx="457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un 23"/>
          <p:cNvSpPr/>
          <p:nvPr/>
        </p:nvSpPr>
        <p:spPr>
          <a:xfrm>
            <a:off x="4114800" y="2985386"/>
            <a:ext cx="914400" cy="914400"/>
          </a:xfrm>
          <a:prstGeom prst="sun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1070"/>
          </a:xfrm>
        </p:spPr>
        <p:txBody>
          <a:bodyPr/>
          <a:lstStyle/>
          <a:p>
            <a:r>
              <a:rPr lang="en-US" dirty="0" smtClean="0"/>
              <a:t>Knowing When/Where to Look</a:t>
            </a:r>
            <a:endParaRPr lang="en-US" dirty="0"/>
          </a:p>
        </p:txBody>
      </p:sp>
      <p:sp>
        <p:nvSpPr>
          <p:cNvPr id="4" name="Sun 3"/>
          <p:cNvSpPr/>
          <p:nvPr/>
        </p:nvSpPr>
        <p:spPr>
          <a:xfrm>
            <a:off x="4114800" y="2985386"/>
            <a:ext cx="914400" cy="914400"/>
          </a:xfrm>
          <a:prstGeom prst="sun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395279" y="2690628"/>
            <a:ext cx="4582042" cy="1503916"/>
            <a:chOff x="2395279" y="2677042"/>
            <a:chExt cx="4582042" cy="1503916"/>
          </a:xfrm>
        </p:grpSpPr>
        <p:sp>
          <p:nvSpPr>
            <p:cNvPr id="5" name="Oval 4"/>
            <p:cNvSpPr/>
            <p:nvPr/>
          </p:nvSpPr>
          <p:spPr>
            <a:xfrm rot="5400000">
              <a:off x="3820042" y="1252279"/>
              <a:ext cx="1503916" cy="4353442"/>
            </a:xfrm>
            <a:prstGeom prst="ellips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6520121" y="3200400"/>
              <a:ext cx="457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Donut 14"/>
          <p:cNvSpPr>
            <a:spLocks noChangeAspect="1"/>
          </p:cNvSpPr>
          <p:nvPr/>
        </p:nvSpPr>
        <p:spPr>
          <a:xfrm>
            <a:off x="2103120" y="983748"/>
            <a:ext cx="4937760" cy="4937760"/>
          </a:xfrm>
          <a:prstGeom prst="donut">
            <a:avLst>
              <a:gd name="adj" fmla="val 108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258</Words>
  <Application>Microsoft Macintosh PowerPoint</Application>
  <PresentationFormat>On-screen Show (4:3)</PresentationFormat>
  <Paragraphs>50</Paragraphs>
  <Slides>15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Overlap of Direct Imaging and Radial Velocity Searches</vt:lpstr>
      <vt:lpstr>Slide 2</vt:lpstr>
      <vt:lpstr>Slide 3</vt:lpstr>
      <vt:lpstr>Slide 4</vt:lpstr>
      <vt:lpstr>Is Overlap a GOOD THING?</vt:lpstr>
      <vt:lpstr>20% of FGK Stars Have Gas Giant within 20 AU (better odds for smaller planets)</vt:lpstr>
      <vt:lpstr>Knowing When/Where to Look</vt:lpstr>
      <vt:lpstr>Knowing When/Where to Look</vt:lpstr>
      <vt:lpstr>Slide 9</vt:lpstr>
      <vt:lpstr>Knowing When/Where to Look</vt:lpstr>
      <vt:lpstr>Good News: we know e and ω</vt:lpstr>
      <vt:lpstr>Slide 12</vt:lpstr>
      <vt:lpstr>Slide 13</vt:lpstr>
      <vt:lpstr>Overlap is a GOOD THING</vt:lpstr>
      <vt:lpstr>Which Known RV Planets could a Notional DI Mission Detect?</vt:lpstr>
    </vt:vector>
  </TitlesOfParts>
  <Company>Northwestern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Overlap of Direct Imaging and Radial Velocity Searches</dc:title>
  <dc:creator>Nick Cowan</dc:creator>
  <cp:lastModifiedBy>Nick Cowan</cp:lastModifiedBy>
  <cp:revision>49</cp:revision>
  <dcterms:created xsi:type="dcterms:W3CDTF">2013-10-05T16:47:13Z</dcterms:created>
  <dcterms:modified xsi:type="dcterms:W3CDTF">2013-10-05T16:48:28Z</dcterms:modified>
</cp:coreProperties>
</file>