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9" r:id="rId4"/>
  </p:sldMasterIdLst>
  <p:notesMasterIdLst>
    <p:notesMasterId r:id="rId13"/>
  </p:notesMasterIdLst>
  <p:sldIdLst>
    <p:sldId id="258" r:id="rId5"/>
    <p:sldId id="277" r:id="rId6"/>
    <p:sldId id="260" r:id="rId7"/>
    <p:sldId id="276" r:id="rId8"/>
    <p:sldId id="270" r:id="rId9"/>
    <p:sldId id="272" r:id="rId10"/>
    <p:sldId id="273" r:id="rId11"/>
    <p:sldId id="27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570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5DAC06-53A6-49B7-8876-3AD5D6C4D453}" type="datetimeFigureOut">
              <a:rPr lang="en-US" smtClean="0"/>
              <a:t>10/4/2013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5769A0-6548-4312-87E3-E68FC5DED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575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252F6E-C940-4A6A-A483-C44DDDBE0361}" type="slidenum">
              <a:rPr lang="en-US">
                <a:solidFill>
                  <a:srgbClr val="000000"/>
                </a:solidFill>
              </a:rPr>
              <a:pPr/>
              <a:t>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1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Redraw this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39EE72-446C-4E89-9D84-E30D697F6F6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2796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252F6E-C940-4A6A-A483-C44DDDBE0361}" type="slidenum">
              <a:rPr lang="en-US">
                <a:solidFill>
                  <a:srgbClr val="000000"/>
                </a:solidFill>
              </a:rPr>
              <a:pPr/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1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Times" pitchFamily="30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F76F22-6BFA-984E-9289-A4E59DB9B6A5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5ED5C-2F80-4E8E-AE23-D2029251D4DE}" type="datetimeFigureOut">
              <a:rPr lang="en-US" smtClean="0"/>
              <a:t>10/4/2013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3D8B-8551-4252-ABF1-CCA2D8139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835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5ED5C-2F80-4E8E-AE23-D2029251D4DE}" type="datetimeFigureOut">
              <a:rPr lang="en-US" smtClean="0"/>
              <a:t>10/4/2013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3D8B-8551-4252-ABF1-CCA2D8139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270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5ED5C-2F80-4E8E-AE23-D2029251D4DE}" type="datetimeFigureOut">
              <a:rPr lang="en-US" smtClean="0"/>
              <a:t>10/4/2013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3D8B-8551-4252-ABF1-CCA2D8139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6689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stroCov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7958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4680477" y="4715083"/>
            <a:ext cx="4298036" cy="353882"/>
          </a:xfrm>
        </p:spPr>
        <p:txBody>
          <a:bodyPr wrap="square" anchor="t">
            <a:spAutoFit/>
          </a:bodyPr>
          <a:lstStyle>
            <a:lvl1pPr>
              <a:defRPr sz="20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79590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4965033" y="5235783"/>
            <a:ext cx="3723891" cy="301560"/>
          </a:xfrm>
        </p:spPr>
        <p:txBody>
          <a:bodyPr wrap="square">
            <a:spAutoFit/>
          </a:bodyPr>
          <a:lstStyle>
            <a:lvl1pPr marL="0" indent="0" algn="ctr">
              <a:buNone/>
              <a:defRPr sz="16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822595"/>
      </p:ext>
    </p:extLst>
  </p:cSld>
  <p:clrMapOvr>
    <a:masterClrMapping/>
  </p:clrMapOvr>
  <p:transition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357778"/>
      </p:ext>
    </p:extLst>
  </p:cSld>
  <p:clrMapOvr>
    <a:masterClrMapping/>
  </p:clrMapOvr>
  <p:transition>
    <p:wipe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0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899" indent="0">
              <a:buNone/>
              <a:defRPr sz="1800"/>
            </a:lvl2pPr>
            <a:lvl3pPr marL="913798" indent="0">
              <a:buNone/>
              <a:defRPr sz="1600"/>
            </a:lvl3pPr>
            <a:lvl4pPr marL="1370695" indent="0">
              <a:buNone/>
              <a:defRPr sz="1400"/>
            </a:lvl4pPr>
            <a:lvl5pPr marL="1827596" indent="0">
              <a:buNone/>
              <a:defRPr sz="1400"/>
            </a:lvl5pPr>
            <a:lvl6pPr marL="2284492" indent="0">
              <a:buNone/>
              <a:defRPr sz="1400"/>
            </a:lvl6pPr>
            <a:lvl7pPr marL="2741387" indent="0">
              <a:buNone/>
              <a:defRPr sz="1400"/>
            </a:lvl7pPr>
            <a:lvl8pPr marL="3198287" indent="0">
              <a:buNone/>
              <a:defRPr sz="1400"/>
            </a:lvl8pPr>
            <a:lvl9pPr marL="365518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4232969"/>
      </p:ext>
    </p:extLst>
  </p:cSld>
  <p:clrMapOvr>
    <a:masterClrMapping/>
  </p:clrMapOvr>
  <p:transition>
    <p:wipe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3613" y="1290645"/>
            <a:ext cx="3846512" cy="497522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2525" y="1290645"/>
            <a:ext cx="3846513" cy="497522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119049"/>
      </p:ext>
    </p:extLst>
  </p:cSld>
  <p:clrMapOvr>
    <a:masterClrMapping/>
  </p:clrMapOvr>
  <p:transition>
    <p:wipe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99" indent="0">
              <a:buNone/>
              <a:defRPr sz="2000" b="1"/>
            </a:lvl2pPr>
            <a:lvl3pPr marL="913798" indent="0">
              <a:buNone/>
              <a:defRPr sz="1800" b="1"/>
            </a:lvl3pPr>
            <a:lvl4pPr marL="1370695" indent="0">
              <a:buNone/>
              <a:defRPr sz="1600" b="1"/>
            </a:lvl4pPr>
            <a:lvl5pPr marL="1827596" indent="0">
              <a:buNone/>
              <a:defRPr sz="1600" b="1"/>
            </a:lvl5pPr>
            <a:lvl6pPr marL="2284492" indent="0">
              <a:buNone/>
              <a:defRPr sz="1600" b="1"/>
            </a:lvl6pPr>
            <a:lvl7pPr marL="2741387" indent="0">
              <a:buNone/>
              <a:defRPr sz="1600" b="1"/>
            </a:lvl7pPr>
            <a:lvl8pPr marL="3198287" indent="0">
              <a:buNone/>
              <a:defRPr sz="1600" b="1"/>
            </a:lvl8pPr>
            <a:lvl9pPr marL="365518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99" indent="0">
              <a:buNone/>
              <a:defRPr sz="2000" b="1"/>
            </a:lvl2pPr>
            <a:lvl3pPr marL="913798" indent="0">
              <a:buNone/>
              <a:defRPr sz="1800" b="1"/>
            </a:lvl3pPr>
            <a:lvl4pPr marL="1370695" indent="0">
              <a:buNone/>
              <a:defRPr sz="1600" b="1"/>
            </a:lvl4pPr>
            <a:lvl5pPr marL="1827596" indent="0">
              <a:buNone/>
              <a:defRPr sz="1600" b="1"/>
            </a:lvl5pPr>
            <a:lvl6pPr marL="2284492" indent="0">
              <a:buNone/>
              <a:defRPr sz="1600" b="1"/>
            </a:lvl6pPr>
            <a:lvl7pPr marL="2741387" indent="0">
              <a:buNone/>
              <a:defRPr sz="1600" b="1"/>
            </a:lvl7pPr>
            <a:lvl8pPr marL="3198287" indent="0">
              <a:buNone/>
              <a:defRPr sz="1600" b="1"/>
            </a:lvl8pPr>
            <a:lvl9pPr marL="365518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024379"/>
      </p:ext>
    </p:extLst>
  </p:cSld>
  <p:clrMapOvr>
    <a:masterClrMapping/>
  </p:clrMapOvr>
  <p:transition>
    <p:wipe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479411"/>
      </p:ext>
    </p:extLst>
  </p:cSld>
  <p:clrMapOvr>
    <a:masterClrMapping/>
  </p:clrMapOvr>
  <p:transition>
    <p:wipe dir="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73342"/>
      </p:ext>
    </p:extLst>
  </p:cSld>
  <p:clrMapOvr>
    <a:masterClrMapping/>
  </p:clrMapOvr>
  <p:transition>
    <p:wipe dir="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7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7" y="1435107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99" indent="0">
              <a:buNone/>
              <a:defRPr sz="1200"/>
            </a:lvl2pPr>
            <a:lvl3pPr marL="913798" indent="0">
              <a:buNone/>
              <a:defRPr sz="1000"/>
            </a:lvl3pPr>
            <a:lvl4pPr marL="1370695" indent="0">
              <a:buNone/>
              <a:defRPr sz="900"/>
            </a:lvl4pPr>
            <a:lvl5pPr marL="1827596" indent="0">
              <a:buNone/>
              <a:defRPr sz="900"/>
            </a:lvl5pPr>
            <a:lvl6pPr marL="2284492" indent="0">
              <a:buNone/>
              <a:defRPr sz="900"/>
            </a:lvl6pPr>
            <a:lvl7pPr marL="2741387" indent="0">
              <a:buNone/>
              <a:defRPr sz="900"/>
            </a:lvl7pPr>
            <a:lvl8pPr marL="3198287" indent="0">
              <a:buNone/>
              <a:defRPr sz="900"/>
            </a:lvl8pPr>
            <a:lvl9pPr marL="365518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8678622"/>
      </p:ext>
    </p:extLst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5ED5C-2F80-4E8E-AE23-D2029251D4DE}" type="datetimeFigureOut">
              <a:rPr lang="en-US" smtClean="0"/>
              <a:t>10/4/2013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3D8B-8551-4252-ABF1-CCA2D8139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4691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52613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899" indent="0">
              <a:buNone/>
              <a:defRPr sz="2800"/>
            </a:lvl2pPr>
            <a:lvl3pPr marL="913798" indent="0">
              <a:buNone/>
              <a:defRPr sz="2400"/>
            </a:lvl3pPr>
            <a:lvl4pPr marL="1370695" indent="0">
              <a:buNone/>
              <a:defRPr sz="2000"/>
            </a:lvl4pPr>
            <a:lvl5pPr marL="1827596" indent="0">
              <a:buNone/>
              <a:defRPr sz="2000"/>
            </a:lvl5pPr>
            <a:lvl6pPr marL="2284492" indent="0">
              <a:buNone/>
              <a:defRPr sz="2000"/>
            </a:lvl6pPr>
            <a:lvl7pPr marL="2741387" indent="0">
              <a:buNone/>
              <a:defRPr sz="2000"/>
            </a:lvl7pPr>
            <a:lvl8pPr marL="3198287" indent="0">
              <a:buNone/>
              <a:defRPr sz="2000"/>
            </a:lvl8pPr>
            <a:lvl9pPr marL="3655186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899" indent="0">
              <a:buNone/>
              <a:defRPr sz="1200"/>
            </a:lvl2pPr>
            <a:lvl3pPr marL="913798" indent="0">
              <a:buNone/>
              <a:defRPr sz="1000"/>
            </a:lvl3pPr>
            <a:lvl4pPr marL="1370695" indent="0">
              <a:buNone/>
              <a:defRPr sz="900"/>
            </a:lvl4pPr>
            <a:lvl5pPr marL="1827596" indent="0">
              <a:buNone/>
              <a:defRPr sz="900"/>
            </a:lvl5pPr>
            <a:lvl6pPr marL="2284492" indent="0">
              <a:buNone/>
              <a:defRPr sz="900"/>
            </a:lvl6pPr>
            <a:lvl7pPr marL="2741387" indent="0">
              <a:buNone/>
              <a:defRPr sz="900"/>
            </a:lvl7pPr>
            <a:lvl8pPr marL="3198287" indent="0">
              <a:buNone/>
              <a:defRPr sz="900"/>
            </a:lvl8pPr>
            <a:lvl9pPr marL="365518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8892043"/>
      </p:ext>
    </p:extLst>
  </p:cSld>
  <p:clrMapOvr>
    <a:masterClrMapping/>
  </p:clrMapOvr>
  <p:transition>
    <p:wipe dir="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95844"/>
      </p:ext>
    </p:extLst>
  </p:cSld>
  <p:clrMapOvr>
    <a:masterClrMapping/>
  </p:clrMapOvr>
  <p:transition>
    <p:wipe dir="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97676" y="123825"/>
            <a:ext cx="2035175" cy="61420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0563" y="123825"/>
            <a:ext cx="5954712" cy="61420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315054"/>
      </p:ext>
    </p:extLst>
  </p:cSld>
  <p:clrMapOvr>
    <a:masterClrMapping/>
  </p:clrMapOvr>
  <p:transition>
    <p:wipe dir="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stroCov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7958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4680477" y="4715083"/>
            <a:ext cx="4298036" cy="353882"/>
          </a:xfrm>
        </p:spPr>
        <p:txBody>
          <a:bodyPr wrap="square" anchor="t">
            <a:spAutoFit/>
          </a:bodyPr>
          <a:lstStyle>
            <a:lvl1pPr>
              <a:defRPr sz="20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79590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4965033" y="5235783"/>
            <a:ext cx="3723891" cy="301560"/>
          </a:xfrm>
        </p:spPr>
        <p:txBody>
          <a:bodyPr wrap="square">
            <a:spAutoFit/>
          </a:bodyPr>
          <a:lstStyle>
            <a:lvl1pPr marL="0" indent="0" algn="ctr">
              <a:buNone/>
              <a:defRPr sz="16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52518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971318"/>
      </p:ext>
    </p:extLst>
  </p:cSld>
  <p:clrMapOvr>
    <a:masterClrMapping/>
  </p:clrMapOvr>
  <p:transition>
    <p:wipe dir="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0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899" indent="0">
              <a:buNone/>
              <a:defRPr sz="1800"/>
            </a:lvl2pPr>
            <a:lvl3pPr marL="913798" indent="0">
              <a:buNone/>
              <a:defRPr sz="1600"/>
            </a:lvl3pPr>
            <a:lvl4pPr marL="1370695" indent="0">
              <a:buNone/>
              <a:defRPr sz="1400"/>
            </a:lvl4pPr>
            <a:lvl5pPr marL="1827596" indent="0">
              <a:buNone/>
              <a:defRPr sz="1400"/>
            </a:lvl5pPr>
            <a:lvl6pPr marL="2284492" indent="0">
              <a:buNone/>
              <a:defRPr sz="1400"/>
            </a:lvl6pPr>
            <a:lvl7pPr marL="2741387" indent="0">
              <a:buNone/>
              <a:defRPr sz="1400"/>
            </a:lvl7pPr>
            <a:lvl8pPr marL="3198287" indent="0">
              <a:buNone/>
              <a:defRPr sz="1400"/>
            </a:lvl8pPr>
            <a:lvl9pPr marL="365518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3547905"/>
      </p:ext>
    </p:extLst>
  </p:cSld>
  <p:clrMapOvr>
    <a:masterClrMapping/>
  </p:clrMapOvr>
  <p:transition>
    <p:wipe dir="d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3613" y="1290645"/>
            <a:ext cx="3846512" cy="497522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2525" y="1290645"/>
            <a:ext cx="3846513" cy="497522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481885"/>
      </p:ext>
    </p:extLst>
  </p:cSld>
  <p:clrMapOvr>
    <a:masterClrMapping/>
  </p:clrMapOvr>
  <p:transition>
    <p:wipe dir="d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99" indent="0">
              <a:buNone/>
              <a:defRPr sz="2000" b="1"/>
            </a:lvl2pPr>
            <a:lvl3pPr marL="913798" indent="0">
              <a:buNone/>
              <a:defRPr sz="1800" b="1"/>
            </a:lvl3pPr>
            <a:lvl4pPr marL="1370695" indent="0">
              <a:buNone/>
              <a:defRPr sz="1600" b="1"/>
            </a:lvl4pPr>
            <a:lvl5pPr marL="1827596" indent="0">
              <a:buNone/>
              <a:defRPr sz="1600" b="1"/>
            </a:lvl5pPr>
            <a:lvl6pPr marL="2284492" indent="0">
              <a:buNone/>
              <a:defRPr sz="1600" b="1"/>
            </a:lvl6pPr>
            <a:lvl7pPr marL="2741387" indent="0">
              <a:buNone/>
              <a:defRPr sz="1600" b="1"/>
            </a:lvl7pPr>
            <a:lvl8pPr marL="3198287" indent="0">
              <a:buNone/>
              <a:defRPr sz="1600" b="1"/>
            </a:lvl8pPr>
            <a:lvl9pPr marL="365518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99" indent="0">
              <a:buNone/>
              <a:defRPr sz="2000" b="1"/>
            </a:lvl2pPr>
            <a:lvl3pPr marL="913798" indent="0">
              <a:buNone/>
              <a:defRPr sz="1800" b="1"/>
            </a:lvl3pPr>
            <a:lvl4pPr marL="1370695" indent="0">
              <a:buNone/>
              <a:defRPr sz="1600" b="1"/>
            </a:lvl4pPr>
            <a:lvl5pPr marL="1827596" indent="0">
              <a:buNone/>
              <a:defRPr sz="1600" b="1"/>
            </a:lvl5pPr>
            <a:lvl6pPr marL="2284492" indent="0">
              <a:buNone/>
              <a:defRPr sz="1600" b="1"/>
            </a:lvl6pPr>
            <a:lvl7pPr marL="2741387" indent="0">
              <a:buNone/>
              <a:defRPr sz="1600" b="1"/>
            </a:lvl7pPr>
            <a:lvl8pPr marL="3198287" indent="0">
              <a:buNone/>
              <a:defRPr sz="1600" b="1"/>
            </a:lvl8pPr>
            <a:lvl9pPr marL="365518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277145"/>
      </p:ext>
    </p:extLst>
  </p:cSld>
  <p:clrMapOvr>
    <a:masterClrMapping/>
  </p:clrMapOvr>
  <p:transition>
    <p:wipe dir="d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074738"/>
      </p:ext>
    </p:extLst>
  </p:cSld>
  <p:clrMapOvr>
    <a:masterClrMapping/>
  </p:clrMapOvr>
  <p:transition>
    <p:wipe dir="d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3713646"/>
      </p:ext>
    </p:extLst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5ED5C-2F80-4E8E-AE23-D2029251D4DE}" type="datetimeFigureOut">
              <a:rPr lang="en-US" smtClean="0"/>
              <a:t>10/4/2013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3D8B-8551-4252-ABF1-CCA2D8139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0052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7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7" y="1435107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99" indent="0">
              <a:buNone/>
              <a:defRPr sz="1200"/>
            </a:lvl2pPr>
            <a:lvl3pPr marL="913798" indent="0">
              <a:buNone/>
              <a:defRPr sz="1000"/>
            </a:lvl3pPr>
            <a:lvl4pPr marL="1370695" indent="0">
              <a:buNone/>
              <a:defRPr sz="900"/>
            </a:lvl4pPr>
            <a:lvl5pPr marL="1827596" indent="0">
              <a:buNone/>
              <a:defRPr sz="900"/>
            </a:lvl5pPr>
            <a:lvl6pPr marL="2284492" indent="0">
              <a:buNone/>
              <a:defRPr sz="900"/>
            </a:lvl6pPr>
            <a:lvl7pPr marL="2741387" indent="0">
              <a:buNone/>
              <a:defRPr sz="900"/>
            </a:lvl7pPr>
            <a:lvl8pPr marL="3198287" indent="0">
              <a:buNone/>
              <a:defRPr sz="900"/>
            </a:lvl8pPr>
            <a:lvl9pPr marL="365518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440227"/>
      </p:ext>
    </p:extLst>
  </p:cSld>
  <p:clrMapOvr>
    <a:masterClrMapping/>
  </p:clrMapOvr>
  <p:transition>
    <p:wipe dir="d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52613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899" indent="0">
              <a:buNone/>
              <a:defRPr sz="2800"/>
            </a:lvl2pPr>
            <a:lvl3pPr marL="913798" indent="0">
              <a:buNone/>
              <a:defRPr sz="2400"/>
            </a:lvl3pPr>
            <a:lvl4pPr marL="1370695" indent="0">
              <a:buNone/>
              <a:defRPr sz="2000"/>
            </a:lvl4pPr>
            <a:lvl5pPr marL="1827596" indent="0">
              <a:buNone/>
              <a:defRPr sz="2000"/>
            </a:lvl5pPr>
            <a:lvl6pPr marL="2284492" indent="0">
              <a:buNone/>
              <a:defRPr sz="2000"/>
            </a:lvl6pPr>
            <a:lvl7pPr marL="2741387" indent="0">
              <a:buNone/>
              <a:defRPr sz="2000"/>
            </a:lvl7pPr>
            <a:lvl8pPr marL="3198287" indent="0">
              <a:buNone/>
              <a:defRPr sz="2000"/>
            </a:lvl8pPr>
            <a:lvl9pPr marL="3655186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899" indent="0">
              <a:buNone/>
              <a:defRPr sz="1200"/>
            </a:lvl2pPr>
            <a:lvl3pPr marL="913798" indent="0">
              <a:buNone/>
              <a:defRPr sz="1000"/>
            </a:lvl3pPr>
            <a:lvl4pPr marL="1370695" indent="0">
              <a:buNone/>
              <a:defRPr sz="900"/>
            </a:lvl4pPr>
            <a:lvl5pPr marL="1827596" indent="0">
              <a:buNone/>
              <a:defRPr sz="900"/>
            </a:lvl5pPr>
            <a:lvl6pPr marL="2284492" indent="0">
              <a:buNone/>
              <a:defRPr sz="900"/>
            </a:lvl6pPr>
            <a:lvl7pPr marL="2741387" indent="0">
              <a:buNone/>
              <a:defRPr sz="900"/>
            </a:lvl7pPr>
            <a:lvl8pPr marL="3198287" indent="0">
              <a:buNone/>
              <a:defRPr sz="900"/>
            </a:lvl8pPr>
            <a:lvl9pPr marL="365518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466826"/>
      </p:ext>
    </p:extLst>
  </p:cSld>
  <p:clrMapOvr>
    <a:masterClrMapping/>
  </p:clrMapOvr>
  <p:transition>
    <p:wipe dir="d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140585"/>
      </p:ext>
    </p:extLst>
  </p:cSld>
  <p:clrMapOvr>
    <a:masterClrMapping/>
  </p:clrMapOvr>
  <p:transition>
    <p:wipe dir="d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97676" y="123825"/>
            <a:ext cx="2035175" cy="61420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0563" y="123825"/>
            <a:ext cx="5954712" cy="61420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601035"/>
      </p:ext>
    </p:extLst>
  </p:cSld>
  <p:clrMapOvr>
    <a:masterClrMapping/>
  </p:clrMapOvr>
  <p:transition>
    <p:wipe dir="d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udget Master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882277"/>
      </p:ext>
    </p:extLst>
  </p:cSld>
  <p:clrMapOvr>
    <a:masterClrMapping/>
  </p:clrMapOvr>
  <p:transition>
    <p:wipe dir="d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udget Master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430467"/>
      </p:ext>
    </p:extLst>
  </p:cSld>
  <p:clrMapOvr>
    <a:masterClrMapping/>
  </p:clrMapOvr>
  <p:transition>
    <p:wipe dir="d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udget Master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758484"/>
      </p:ext>
    </p:extLst>
  </p:cSld>
  <p:clrMapOvr>
    <a:masterClrMapping/>
  </p:clrMapOvr>
  <p:transition>
    <p:wipe dir="d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088" y="0"/>
            <a:ext cx="8031162" cy="8540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98513" y="1023938"/>
            <a:ext cx="7832725" cy="502285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3D804BE-5198-2946-A7CF-1560F12F4DF1}" type="slidenum">
              <a:rPr lang="en-US" sz="2000" smtClean="0">
                <a:solidFill>
                  <a:prstClr val="black"/>
                </a:solidFill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000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07333749"/>
      </p:ext>
    </p:extLst>
  </p:cSld>
  <p:clrMapOvr>
    <a:masterClrMapping/>
  </p:clrMapOvr>
  <p:transition spd="slow">
    <p:wipe dir="d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udget Master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80489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stroCover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7958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4680477" y="4715083"/>
            <a:ext cx="4298036" cy="353882"/>
          </a:xfrm>
        </p:spPr>
        <p:txBody>
          <a:bodyPr wrap="square" anchor="t">
            <a:spAutoFit/>
          </a:bodyPr>
          <a:lstStyle>
            <a:lvl1pPr>
              <a:defRPr sz="20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79590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4965033" y="5235783"/>
            <a:ext cx="3723891" cy="301560"/>
          </a:xfrm>
        </p:spPr>
        <p:txBody>
          <a:bodyPr wrap="square">
            <a:spAutoFit/>
          </a:bodyPr>
          <a:lstStyle>
            <a:lvl1pPr marL="0" indent="0" algn="ctr">
              <a:buNone/>
              <a:defRPr sz="16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53104398"/>
      </p:ext>
    </p:extLst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5ED5C-2F80-4E8E-AE23-D2029251D4DE}" type="datetimeFigureOut">
              <a:rPr lang="en-US" smtClean="0"/>
              <a:t>10/4/2013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3D8B-8551-4252-ABF1-CCA2D8139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78972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626070"/>
      </p:ext>
    </p:extLst>
  </p:cSld>
  <p:clrMapOvr>
    <a:masterClrMapping/>
  </p:clrMapOvr>
  <p:transition>
    <p:wipe dir="d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0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899" indent="0">
              <a:buNone/>
              <a:defRPr sz="1800"/>
            </a:lvl2pPr>
            <a:lvl3pPr marL="913798" indent="0">
              <a:buNone/>
              <a:defRPr sz="1600"/>
            </a:lvl3pPr>
            <a:lvl4pPr marL="1370695" indent="0">
              <a:buNone/>
              <a:defRPr sz="1400"/>
            </a:lvl4pPr>
            <a:lvl5pPr marL="1827596" indent="0">
              <a:buNone/>
              <a:defRPr sz="1400"/>
            </a:lvl5pPr>
            <a:lvl6pPr marL="2284492" indent="0">
              <a:buNone/>
              <a:defRPr sz="1400"/>
            </a:lvl6pPr>
            <a:lvl7pPr marL="2741387" indent="0">
              <a:buNone/>
              <a:defRPr sz="1400"/>
            </a:lvl7pPr>
            <a:lvl8pPr marL="3198287" indent="0">
              <a:buNone/>
              <a:defRPr sz="1400"/>
            </a:lvl8pPr>
            <a:lvl9pPr marL="365518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2597569"/>
      </p:ext>
    </p:extLst>
  </p:cSld>
  <p:clrMapOvr>
    <a:masterClrMapping/>
  </p:clrMapOvr>
  <p:transition>
    <p:wipe dir="d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3613" y="1290645"/>
            <a:ext cx="3846512" cy="497522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2525" y="1290645"/>
            <a:ext cx="3846513" cy="497522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517958"/>
      </p:ext>
    </p:extLst>
  </p:cSld>
  <p:clrMapOvr>
    <a:masterClrMapping/>
  </p:clrMapOvr>
  <p:transition>
    <p:wipe dir="d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99" indent="0">
              <a:buNone/>
              <a:defRPr sz="2000" b="1"/>
            </a:lvl2pPr>
            <a:lvl3pPr marL="913798" indent="0">
              <a:buNone/>
              <a:defRPr sz="1800" b="1"/>
            </a:lvl3pPr>
            <a:lvl4pPr marL="1370695" indent="0">
              <a:buNone/>
              <a:defRPr sz="1600" b="1"/>
            </a:lvl4pPr>
            <a:lvl5pPr marL="1827596" indent="0">
              <a:buNone/>
              <a:defRPr sz="1600" b="1"/>
            </a:lvl5pPr>
            <a:lvl6pPr marL="2284492" indent="0">
              <a:buNone/>
              <a:defRPr sz="1600" b="1"/>
            </a:lvl6pPr>
            <a:lvl7pPr marL="2741387" indent="0">
              <a:buNone/>
              <a:defRPr sz="1600" b="1"/>
            </a:lvl7pPr>
            <a:lvl8pPr marL="3198287" indent="0">
              <a:buNone/>
              <a:defRPr sz="1600" b="1"/>
            </a:lvl8pPr>
            <a:lvl9pPr marL="365518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99" indent="0">
              <a:buNone/>
              <a:defRPr sz="2000" b="1"/>
            </a:lvl2pPr>
            <a:lvl3pPr marL="913798" indent="0">
              <a:buNone/>
              <a:defRPr sz="1800" b="1"/>
            </a:lvl3pPr>
            <a:lvl4pPr marL="1370695" indent="0">
              <a:buNone/>
              <a:defRPr sz="1600" b="1"/>
            </a:lvl4pPr>
            <a:lvl5pPr marL="1827596" indent="0">
              <a:buNone/>
              <a:defRPr sz="1600" b="1"/>
            </a:lvl5pPr>
            <a:lvl6pPr marL="2284492" indent="0">
              <a:buNone/>
              <a:defRPr sz="1600" b="1"/>
            </a:lvl6pPr>
            <a:lvl7pPr marL="2741387" indent="0">
              <a:buNone/>
              <a:defRPr sz="1600" b="1"/>
            </a:lvl7pPr>
            <a:lvl8pPr marL="3198287" indent="0">
              <a:buNone/>
              <a:defRPr sz="1600" b="1"/>
            </a:lvl8pPr>
            <a:lvl9pPr marL="365518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572231"/>
      </p:ext>
    </p:extLst>
  </p:cSld>
  <p:clrMapOvr>
    <a:masterClrMapping/>
  </p:clrMapOvr>
  <p:transition>
    <p:wipe dir="d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554467"/>
      </p:ext>
    </p:extLst>
  </p:cSld>
  <p:clrMapOvr>
    <a:masterClrMapping/>
  </p:clrMapOvr>
  <p:transition>
    <p:wipe dir="d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3428039"/>
      </p:ext>
    </p:extLst>
  </p:cSld>
  <p:clrMapOvr>
    <a:masterClrMapping/>
  </p:clrMapOvr>
  <p:transition>
    <p:wipe dir="d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7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7" y="1435107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99" indent="0">
              <a:buNone/>
              <a:defRPr sz="1200"/>
            </a:lvl2pPr>
            <a:lvl3pPr marL="913798" indent="0">
              <a:buNone/>
              <a:defRPr sz="1000"/>
            </a:lvl3pPr>
            <a:lvl4pPr marL="1370695" indent="0">
              <a:buNone/>
              <a:defRPr sz="900"/>
            </a:lvl4pPr>
            <a:lvl5pPr marL="1827596" indent="0">
              <a:buNone/>
              <a:defRPr sz="900"/>
            </a:lvl5pPr>
            <a:lvl6pPr marL="2284492" indent="0">
              <a:buNone/>
              <a:defRPr sz="900"/>
            </a:lvl6pPr>
            <a:lvl7pPr marL="2741387" indent="0">
              <a:buNone/>
              <a:defRPr sz="900"/>
            </a:lvl7pPr>
            <a:lvl8pPr marL="3198287" indent="0">
              <a:buNone/>
              <a:defRPr sz="900"/>
            </a:lvl8pPr>
            <a:lvl9pPr marL="365518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9508743"/>
      </p:ext>
    </p:extLst>
  </p:cSld>
  <p:clrMapOvr>
    <a:masterClrMapping/>
  </p:clrMapOvr>
  <p:transition>
    <p:wipe dir="d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52613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899" indent="0">
              <a:buNone/>
              <a:defRPr sz="2800"/>
            </a:lvl2pPr>
            <a:lvl3pPr marL="913798" indent="0">
              <a:buNone/>
              <a:defRPr sz="2400"/>
            </a:lvl3pPr>
            <a:lvl4pPr marL="1370695" indent="0">
              <a:buNone/>
              <a:defRPr sz="2000"/>
            </a:lvl4pPr>
            <a:lvl5pPr marL="1827596" indent="0">
              <a:buNone/>
              <a:defRPr sz="2000"/>
            </a:lvl5pPr>
            <a:lvl6pPr marL="2284492" indent="0">
              <a:buNone/>
              <a:defRPr sz="2000"/>
            </a:lvl6pPr>
            <a:lvl7pPr marL="2741387" indent="0">
              <a:buNone/>
              <a:defRPr sz="2000"/>
            </a:lvl7pPr>
            <a:lvl8pPr marL="3198287" indent="0">
              <a:buNone/>
              <a:defRPr sz="2000"/>
            </a:lvl8pPr>
            <a:lvl9pPr marL="3655186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899" indent="0">
              <a:buNone/>
              <a:defRPr sz="1200"/>
            </a:lvl2pPr>
            <a:lvl3pPr marL="913798" indent="0">
              <a:buNone/>
              <a:defRPr sz="1000"/>
            </a:lvl3pPr>
            <a:lvl4pPr marL="1370695" indent="0">
              <a:buNone/>
              <a:defRPr sz="900"/>
            </a:lvl4pPr>
            <a:lvl5pPr marL="1827596" indent="0">
              <a:buNone/>
              <a:defRPr sz="900"/>
            </a:lvl5pPr>
            <a:lvl6pPr marL="2284492" indent="0">
              <a:buNone/>
              <a:defRPr sz="900"/>
            </a:lvl6pPr>
            <a:lvl7pPr marL="2741387" indent="0">
              <a:buNone/>
              <a:defRPr sz="900"/>
            </a:lvl7pPr>
            <a:lvl8pPr marL="3198287" indent="0">
              <a:buNone/>
              <a:defRPr sz="900"/>
            </a:lvl8pPr>
            <a:lvl9pPr marL="365518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9378978"/>
      </p:ext>
    </p:extLst>
  </p:cSld>
  <p:clrMapOvr>
    <a:masterClrMapping/>
  </p:clrMapOvr>
  <p:transition>
    <p:wipe dir="d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061827"/>
      </p:ext>
    </p:extLst>
  </p:cSld>
  <p:clrMapOvr>
    <a:masterClrMapping/>
  </p:clrMapOvr>
  <p:transition>
    <p:wipe dir="d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97676" y="123825"/>
            <a:ext cx="2035175" cy="61420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0563" y="123825"/>
            <a:ext cx="5954712" cy="61420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77446"/>
      </p:ext>
    </p:extLst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5ED5C-2F80-4E8E-AE23-D2029251D4DE}" type="datetimeFigureOut">
              <a:rPr lang="en-US" smtClean="0"/>
              <a:t>10/4/2013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3D8B-8551-4252-ABF1-CCA2D8139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446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5ED5C-2F80-4E8E-AE23-D2029251D4DE}" type="datetimeFigureOut">
              <a:rPr lang="en-US" smtClean="0"/>
              <a:t>10/4/2013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3D8B-8551-4252-ABF1-CCA2D8139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329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5ED5C-2F80-4E8E-AE23-D2029251D4DE}" type="datetimeFigureOut">
              <a:rPr lang="en-US" smtClean="0"/>
              <a:t>10/4/2013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3D8B-8551-4252-ABF1-CCA2D8139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573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5ED5C-2F80-4E8E-AE23-D2029251D4DE}" type="datetimeFigureOut">
              <a:rPr lang="en-US" smtClean="0"/>
              <a:t>10/4/2013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3D8B-8551-4252-ABF1-CCA2D8139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4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5ED5C-2F80-4E8E-AE23-D2029251D4DE}" type="datetimeFigureOut">
              <a:rPr lang="en-US" smtClean="0"/>
              <a:t>10/4/2013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3D8B-8551-4252-ABF1-CCA2D8139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757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3.gif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E5ED5C-2F80-4E8E-AE23-D2029251D4DE}" type="datetimeFigureOut">
              <a:rPr lang="en-US" smtClean="0"/>
              <a:t>10/4/2013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F3D8B-8551-4252-ABF1-CCA2D8139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224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tle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sp>
        <p:nvSpPr>
          <p:cNvPr id="1229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727203" y="50949"/>
            <a:ext cx="8287972" cy="617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0" tIns="45690" rIns="91380" bIns="456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2292" name="Rectangle 1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8596" y="884624"/>
            <a:ext cx="8488787" cy="5476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0" tIns="45690" rIns="91380" bIns="456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60" name="Rectangle 3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380" tIns="45690" rIns="91380" bIns="4569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1091" name="Rectangle 67"/>
          <p:cNvSpPr>
            <a:spLocks noChangeArrowheads="1"/>
          </p:cNvSpPr>
          <p:nvPr/>
        </p:nvSpPr>
        <p:spPr bwMode="auto">
          <a:xfrm>
            <a:off x="8603730" y="6578163"/>
            <a:ext cx="495300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80" tIns="45690" rIns="91380" bIns="45690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8D5B1A9-9AEB-4403-B6FB-F1BE4DF40A31}" type="slidenum">
              <a:rPr lang="en-US" sz="1100">
                <a:solidFill>
                  <a:srgbClr val="000000"/>
                </a:solidFill>
                <a:ea typeface="ＭＳ Ｐゴシック" charset="-128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100" dirty="0">
              <a:solidFill>
                <a:srgbClr val="000000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56046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d"/>
  </p:transition>
  <p:txStyles>
    <p:titleStyle>
      <a:lvl1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+mj-lt"/>
          <a:ea typeface="ヒラギノ角ゴ Pro W3" pitchFamily="-109" charset="-128"/>
          <a:cs typeface="ヒラギノ角ゴ Pro W3" pitchFamily="-109" charset="-128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pitchFamily="-65" charset="0"/>
          <a:ea typeface="ヒラギノ角ゴ Pro W3" pitchFamily="-109" charset="-128"/>
          <a:cs typeface="ヒラギノ角ゴ Pro W3" pitchFamily="-109" charset="-128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pitchFamily="-65" charset="0"/>
          <a:ea typeface="ヒラギノ角ゴ Pro W3" pitchFamily="-109" charset="-128"/>
          <a:cs typeface="ヒラギノ角ゴ Pro W3" pitchFamily="-109" charset="-128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pitchFamily="-65" charset="0"/>
          <a:ea typeface="ヒラギノ角ゴ Pro W3" pitchFamily="-109" charset="-128"/>
          <a:cs typeface="ヒラギノ角ゴ Pro W3" pitchFamily="-109" charset="-128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pitchFamily="-65" charset="0"/>
          <a:ea typeface="ヒラギノ角ゴ Pro W3" pitchFamily="-109" charset="-128"/>
          <a:cs typeface="ヒラギノ角ゴ Pro W3" pitchFamily="-109" charset="-128"/>
        </a:defRPr>
      </a:lvl5pPr>
      <a:lvl6pPr marL="456899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pitchFamily="-65" charset="0"/>
        </a:defRPr>
      </a:lvl6pPr>
      <a:lvl7pPr marL="913798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pitchFamily="-65" charset="0"/>
        </a:defRPr>
      </a:lvl7pPr>
      <a:lvl8pPr marL="1370695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pitchFamily="-65" charset="0"/>
        </a:defRPr>
      </a:lvl8pPr>
      <a:lvl9pPr marL="1827596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pitchFamily="-65" charset="0"/>
        </a:defRPr>
      </a:lvl9pPr>
    </p:titleStyle>
    <p:bodyStyle>
      <a:lvl1pPr marL="282388" indent="-282388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ClrTx/>
        <a:buFont typeface="Arial"/>
        <a:buChar char="•"/>
        <a:defRPr sz="2000">
          <a:solidFill>
            <a:srgbClr val="000000"/>
          </a:solidFill>
          <a:latin typeface="+mn-lt"/>
          <a:ea typeface="ヒラギノ角ゴ Pro W3" pitchFamily="-109" charset="-128"/>
          <a:cs typeface="ヒラギノ角ゴ Pro W3" pitchFamily="-109" charset="-128"/>
        </a:defRPr>
      </a:lvl1pPr>
      <a:lvl2pPr marL="636168" indent="-239556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Font typeface="Lucida Grande"/>
        <a:buChar char="-"/>
        <a:defRPr sz="1800">
          <a:solidFill>
            <a:srgbClr val="000000"/>
          </a:solidFill>
          <a:latin typeface="+mn-lt"/>
          <a:ea typeface="ヒラギノ角ゴ Pro W3" pitchFamily="-65" charset="-128"/>
        </a:defRPr>
      </a:lvl2pPr>
      <a:lvl3pPr marL="916968" indent="-166577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har char="•"/>
        <a:defRPr sz="1800">
          <a:solidFill>
            <a:srgbClr val="000000"/>
          </a:solidFill>
          <a:latin typeface="+mn-lt"/>
          <a:ea typeface="ＭＳ Ｐゴシック" charset="-128"/>
          <a:cs typeface="ＭＳ Ｐゴシック" charset="-128"/>
        </a:defRPr>
      </a:lvl3pPr>
      <a:lvl4pPr marL="1254884" indent="-223691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har char="–"/>
        <a:defRPr sz="1800">
          <a:solidFill>
            <a:srgbClr val="000000"/>
          </a:solidFill>
          <a:latin typeface="+mn-lt"/>
          <a:ea typeface="ＭＳ Ｐゴシック" charset="-128"/>
        </a:defRPr>
      </a:lvl4pPr>
      <a:lvl5pPr marL="1592799" indent="-223691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har char="»"/>
        <a:defRPr sz="1800">
          <a:solidFill>
            <a:srgbClr val="000000"/>
          </a:solidFill>
          <a:latin typeface="+mn-lt"/>
          <a:ea typeface="ＭＳ Ｐゴシック" charset="-128"/>
        </a:defRPr>
      </a:lvl5pPr>
      <a:lvl6pPr marL="2049695" indent="-223691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ヒラギノ角ゴ Pro W3" pitchFamily="-65" charset="-128"/>
        </a:defRPr>
      </a:lvl6pPr>
      <a:lvl7pPr marL="2506594" indent="-223691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ヒラギノ角ゴ Pro W3" pitchFamily="-65" charset="-128"/>
        </a:defRPr>
      </a:lvl7pPr>
      <a:lvl8pPr marL="2963495" indent="-223691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ヒラギノ角ゴ Pro W3" pitchFamily="-65" charset="-128"/>
        </a:defRPr>
      </a:lvl8pPr>
      <a:lvl9pPr marL="3420393" indent="-223691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ヒラギノ角ゴ Pro W3" pitchFamily="-65" charset="-128"/>
        </a:defRPr>
      </a:lvl9pPr>
    </p:bodyStyle>
    <p:otherStyle>
      <a:defPPr>
        <a:defRPr lang="en-US"/>
      </a:defPPr>
      <a:lvl1pPr marL="0" algn="l" defTabSz="4568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99" algn="l" defTabSz="4568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98" algn="l" defTabSz="4568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95" algn="l" defTabSz="4568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96" algn="l" defTabSz="4568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492" algn="l" defTabSz="4568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387" algn="l" defTabSz="4568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287" algn="l" defTabSz="4568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186" algn="l" defTabSz="4568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tle.jp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sp>
        <p:nvSpPr>
          <p:cNvPr id="1229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727203" y="50949"/>
            <a:ext cx="8287972" cy="617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0" tIns="45690" rIns="91380" bIns="456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2292" name="Rectangle 1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8596" y="884624"/>
            <a:ext cx="8488787" cy="5476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0" tIns="45690" rIns="91380" bIns="456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60" name="Rectangle 3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380" tIns="45690" rIns="91380" bIns="4569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1091" name="Rectangle 67"/>
          <p:cNvSpPr>
            <a:spLocks noChangeArrowheads="1"/>
          </p:cNvSpPr>
          <p:nvPr/>
        </p:nvSpPr>
        <p:spPr bwMode="auto">
          <a:xfrm>
            <a:off x="8603730" y="6578163"/>
            <a:ext cx="495300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80" tIns="45690" rIns="91380" bIns="45690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8D5B1A9-9AEB-4403-B6FB-F1BE4DF40A31}" type="slidenum">
              <a:rPr lang="en-US" sz="1100">
                <a:solidFill>
                  <a:srgbClr val="000000"/>
                </a:solidFill>
                <a:ea typeface="ＭＳ Ｐゴシック" charset="-128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100" dirty="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0" y="0"/>
            <a:ext cx="715617" cy="7620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ea typeface="ＭＳ Ｐゴシック" pitchFamily="34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2" y="71437"/>
            <a:ext cx="714375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420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ransition>
    <p:wipe dir="d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+mj-lt"/>
          <a:ea typeface="ヒラギノ角ゴ Pro W3" pitchFamily="-109" charset="-128"/>
          <a:cs typeface="ヒラギノ角ゴ Pro W3" pitchFamily="-109" charset="-128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pitchFamily="-65" charset="0"/>
          <a:ea typeface="ヒラギノ角ゴ Pro W3" pitchFamily="-109" charset="-128"/>
          <a:cs typeface="ヒラギノ角ゴ Pro W3" pitchFamily="-109" charset="-128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pitchFamily="-65" charset="0"/>
          <a:ea typeface="ヒラギノ角ゴ Pro W3" pitchFamily="-109" charset="-128"/>
          <a:cs typeface="ヒラギノ角ゴ Pro W3" pitchFamily="-109" charset="-128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pitchFamily="-65" charset="0"/>
          <a:ea typeface="ヒラギノ角ゴ Pro W3" pitchFamily="-109" charset="-128"/>
          <a:cs typeface="ヒラギノ角ゴ Pro W3" pitchFamily="-109" charset="-128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pitchFamily="-65" charset="0"/>
          <a:ea typeface="ヒラギノ角ゴ Pro W3" pitchFamily="-109" charset="-128"/>
          <a:cs typeface="ヒラギノ角ゴ Pro W3" pitchFamily="-109" charset="-128"/>
        </a:defRPr>
      </a:lvl5pPr>
      <a:lvl6pPr marL="456899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pitchFamily="-65" charset="0"/>
        </a:defRPr>
      </a:lvl6pPr>
      <a:lvl7pPr marL="913798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pitchFamily="-65" charset="0"/>
        </a:defRPr>
      </a:lvl7pPr>
      <a:lvl8pPr marL="1370695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pitchFamily="-65" charset="0"/>
        </a:defRPr>
      </a:lvl8pPr>
      <a:lvl9pPr marL="1827596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pitchFamily="-65" charset="0"/>
        </a:defRPr>
      </a:lvl9pPr>
    </p:titleStyle>
    <p:bodyStyle>
      <a:lvl1pPr marL="282388" indent="-282388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ClrTx/>
        <a:buFont typeface="Arial"/>
        <a:buChar char="•"/>
        <a:defRPr sz="2000">
          <a:solidFill>
            <a:srgbClr val="000000"/>
          </a:solidFill>
          <a:latin typeface="+mn-lt"/>
          <a:ea typeface="ヒラギノ角ゴ Pro W3" pitchFamily="-109" charset="-128"/>
          <a:cs typeface="ヒラギノ角ゴ Pro W3" pitchFamily="-109" charset="-128"/>
        </a:defRPr>
      </a:lvl1pPr>
      <a:lvl2pPr marL="636168" indent="-239556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Font typeface="Lucida Grande"/>
        <a:buChar char="-"/>
        <a:defRPr sz="1800">
          <a:solidFill>
            <a:srgbClr val="000000"/>
          </a:solidFill>
          <a:latin typeface="+mn-lt"/>
          <a:ea typeface="ヒラギノ角ゴ Pro W3" pitchFamily="-65" charset="-128"/>
        </a:defRPr>
      </a:lvl2pPr>
      <a:lvl3pPr marL="916968" indent="-166577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har char="•"/>
        <a:defRPr sz="1800">
          <a:solidFill>
            <a:srgbClr val="000000"/>
          </a:solidFill>
          <a:latin typeface="+mn-lt"/>
          <a:ea typeface="ＭＳ Ｐゴシック" charset="-128"/>
          <a:cs typeface="ＭＳ Ｐゴシック" charset="-128"/>
        </a:defRPr>
      </a:lvl3pPr>
      <a:lvl4pPr marL="1254884" indent="-223691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har char="–"/>
        <a:defRPr sz="1800">
          <a:solidFill>
            <a:srgbClr val="000000"/>
          </a:solidFill>
          <a:latin typeface="+mn-lt"/>
          <a:ea typeface="ＭＳ Ｐゴシック" charset="-128"/>
        </a:defRPr>
      </a:lvl4pPr>
      <a:lvl5pPr marL="1592799" indent="-223691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har char="»"/>
        <a:defRPr sz="1800">
          <a:solidFill>
            <a:srgbClr val="000000"/>
          </a:solidFill>
          <a:latin typeface="+mn-lt"/>
          <a:ea typeface="ＭＳ Ｐゴシック" charset="-128"/>
        </a:defRPr>
      </a:lvl5pPr>
      <a:lvl6pPr marL="2049695" indent="-223691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ヒラギノ角ゴ Pro W3" pitchFamily="-65" charset="-128"/>
        </a:defRPr>
      </a:lvl6pPr>
      <a:lvl7pPr marL="2506594" indent="-223691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ヒラギノ角ゴ Pro W3" pitchFamily="-65" charset="-128"/>
        </a:defRPr>
      </a:lvl7pPr>
      <a:lvl8pPr marL="2963495" indent="-223691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ヒラギノ角ゴ Pro W3" pitchFamily="-65" charset="-128"/>
        </a:defRPr>
      </a:lvl8pPr>
      <a:lvl9pPr marL="3420393" indent="-223691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ヒラギノ角ゴ Pro W3" pitchFamily="-65" charset="-128"/>
        </a:defRPr>
      </a:lvl9pPr>
    </p:bodyStyle>
    <p:otherStyle>
      <a:defPPr>
        <a:defRPr lang="en-US"/>
      </a:defPPr>
      <a:lvl1pPr marL="0" algn="l" defTabSz="4568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99" algn="l" defTabSz="4568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98" algn="l" defTabSz="4568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95" algn="l" defTabSz="4568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96" algn="l" defTabSz="4568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492" algn="l" defTabSz="4568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387" algn="l" defTabSz="4568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287" algn="l" defTabSz="4568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186" algn="l" defTabSz="4568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tle.jpg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sp>
        <p:nvSpPr>
          <p:cNvPr id="1229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727203" y="50949"/>
            <a:ext cx="8287972" cy="617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0" tIns="45690" rIns="91380" bIns="456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2292" name="Rectangle 1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8596" y="884624"/>
            <a:ext cx="8488787" cy="5476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0" tIns="45690" rIns="91380" bIns="456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60" name="Rectangle 36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380" tIns="45690" rIns="91380" bIns="4569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white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1091" name="Rectangle 67"/>
          <p:cNvSpPr>
            <a:spLocks noChangeArrowheads="1"/>
          </p:cNvSpPr>
          <p:nvPr/>
        </p:nvSpPr>
        <p:spPr bwMode="auto">
          <a:xfrm>
            <a:off x="8603730" y="6577013"/>
            <a:ext cx="495300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80" tIns="45690" rIns="91380" bIns="45690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8D5B1A9-9AEB-4403-B6FB-F1BE4DF40A31}" type="slidenum">
              <a:rPr lang="en-US" sz="1100">
                <a:solidFill>
                  <a:prstClr val="black"/>
                </a:solidFill>
                <a:ea typeface="ＭＳ Ｐゴシック" charset="-128"/>
                <a:cs typeface="Arial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100" dirty="0">
              <a:solidFill>
                <a:prstClr val="black"/>
              </a:solidFill>
              <a:ea typeface="ＭＳ Ｐゴシック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483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ransition>
    <p:wipe dir="d"/>
  </p:transition>
  <p:hf hdr="0" ftr="0" dt="0"/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+mj-lt"/>
          <a:ea typeface="ヒラギノ角ゴ Pro W3" pitchFamily="-109" charset="-128"/>
          <a:cs typeface="ヒラギノ角ゴ Pro W3" pitchFamily="-109" charset="-128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pitchFamily="-65" charset="0"/>
          <a:ea typeface="ヒラギノ角ゴ Pro W3" pitchFamily="-109" charset="-128"/>
          <a:cs typeface="ヒラギノ角ゴ Pro W3" pitchFamily="-109" charset="-128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pitchFamily="-65" charset="0"/>
          <a:ea typeface="ヒラギノ角ゴ Pro W3" pitchFamily="-109" charset="-128"/>
          <a:cs typeface="ヒラギノ角ゴ Pro W3" pitchFamily="-109" charset="-128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pitchFamily="-65" charset="0"/>
          <a:ea typeface="ヒラギノ角ゴ Pro W3" pitchFamily="-109" charset="-128"/>
          <a:cs typeface="ヒラギノ角ゴ Pro W3" pitchFamily="-109" charset="-128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pitchFamily="-65" charset="0"/>
          <a:ea typeface="ヒラギノ角ゴ Pro W3" pitchFamily="-109" charset="-128"/>
          <a:cs typeface="ヒラギノ角ゴ Pro W3" pitchFamily="-109" charset="-128"/>
        </a:defRPr>
      </a:lvl5pPr>
      <a:lvl6pPr marL="456899"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pitchFamily="-65" charset="0"/>
        </a:defRPr>
      </a:lvl6pPr>
      <a:lvl7pPr marL="913798"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pitchFamily="-65" charset="0"/>
        </a:defRPr>
      </a:lvl7pPr>
      <a:lvl8pPr marL="1370695"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pitchFamily="-65" charset="0"/>
        </a:defRPr>
      </a:lvl8pPr>
      <a:lvl9pPr marL="1827596"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pitchFamily="-65" charset="0"/>
        </a:defRPr>
      </a:lvl9pPr>
    </p:titleStyle>
    <p:bodyStyle>
      <a:lvl1pPr marL="282388" indent="-282388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Tx/>
        <a:buFont typeface="Arial"/>
        <a:buChar char="•"/>
        <a:defRPr sz="2000">
          <a:solidFill>
            <a:srgbClr val="000000"/>
          </a:solidFill>
          <a:latin typeface="+mn-lt"/>
          <a:ea typeface="ヒラギノ角ゴ Pro W3" pitchFamily="-109" charset="-128"/>
          <a:cs typeface="ヒラギノ角ゴ Pro W3" pitchFamily="-109" charset="-128"/>
        </a:defRPr>
      </a:lvl1pPr>
      <a:lvl2pPr marL="636168" indent="-239556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Lucida Grande"/>
        <a:buChar char="-"/>
        <a:defRPr sz="1800">
          <a:solidFill>
            <a:srgbClr val="000000"/>
          </a:solidFill>
          <a:latin typeface="+mn-lt"/>
          <a:ea typeface="ヒラギノ角ゴ Pro W3" pitchFamily="-65" charset="-128"/>
        </a:defRPr>
      </a:lvl2pPr>
      <a:lvl3pPr marL="916968" indent="-166577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har char="•"/>
        <a:defRPr sz="1800">
          <a:solidFill>
            <a:srgbClr val="000000"/>
          </a:solidFill>
          <a:latin typeface="+mn-lt"/>
          <a:ea typeface="ＭＳ Ｐゴシック" charset="-128"/>
          <a:cs typeface="ＭＳ Ｐゴシック" charset="-128"/>
        </a:defRPr>
      </a:lvl3pPr>
      <a:lvl4pPr marL="1254884" indent="-223691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har char="–"/>
        <a:defRPr sz="1800">
          <a:solidFill>
            <a:srgbClr val="000000"/>
          </a:solidFill>
          <a:latin typeface="+mn-lt"/>
          <a:ea typeface="ＭＳ Ｐゴシック" charset="-128"/>
        </a:defRPr>
      </a:lvl4pPr>
      <a:lvl5pPr marL="1592799" indent="-223691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har char="»"/>
        <a:defRPr sz="1800">
          <a:solidFill>
            <a:srgbClr val="000000"/>
          </a:solidFill>
          <a:latin typeface="+mn-lt"/>
          <a:ea typeface="ＭＳ Ｐゴシック" charset="-128"/>
        </a:defRPr>
      </a:lvl5pPr>
      <a:lvl6pPr marL="2049695" indent="-223691" algn="l" rtl="0" fontAlgn="base">
        <a:lnSpc>
          <a:spcPct val="85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ヒラギノ角ゴ Pro W3" pitchFamily="-65" charset="-128"/>
        </a:defRPr>
      </a:lvl6pPr>
      <a:lvl7pPr marL="2506594" indent="-223691" algn="l" rtl="0" fontAlgn="base">
        <a:lnSpc>
          <a:spcPct val="85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ヒラギノ角ゴ Pro W3" pitchFamily="-65" charset="-128"/>
        </a:defRPr>
      </a:lvl7pPr>
      <a:lvl8pPr marL="2963495" indent="-223691" algn="l" rtl="0" fontAlgn="base">
        <a:lnSpc>
          <a:spcPct val="85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ヒラギノ角ゴ Pro W3" pitchFamily="-65" charset="-128"/>
        </a:defRPr>
      </a:lvl8pPr>
      <a:lvl9pPr marL="3420393" indent="-223691" algn="l" rtl="0" fontAlgn="base">
        <a:lnSpc>
          <a:spcPct val="85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ヒラギノ角ゴ Pro W3" pitchFamily="-65" charset="-128"/>
        </a:defRPr>
      </a:lvl9pPr>
    </p:bodyStyle>
    <p:otherStyle>
      <a:defPPr>
        <a:defRPr lang="en-US"/>
      </a:defPPr>
      <a:lvl1pPr marL="0" algn="l" defTabSz="4568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99" algn="l" defTabSz="4568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98" algn="l" defTabSz="4568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95" algn="l" defTabSz="4568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96" algn="l" defTabSz="4568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492" algn="l" defTabSz="4568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387" algn="l" defTabSz="4568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287" algn="l" defTabSz="4568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186" algn="l" defTabSz="4568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str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804BE-5198-2946-A7CF-1560F12F4DF1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4572000"/>
            <a:ext cx="6791498" cy="1815882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Douglas Hudgins</a:t>
            </a:r>
          </a:p>
          <a:p>
            <a:r>
              <a:rPr lang="en-U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Exoplanet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Exploration Program Scientist</a:t>
            </a:r>
          </a:p>
          <a:p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Presentation to 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ExoPAG#8, Denver Colorado</a:t>
            </a:r>
            <a:endParaRPr lang="en-US" sz="2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October 5, 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2013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27403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62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Astrophysics Budget Strategy</a:t>
            </a:r>
            <a:endParaRPr lang="en-US" dirty="0"/>
          </a:p>
        </p:txBody>
      </p:sp>
      <p:sp>
        <p:nvSpPr>
          <p:cNvPr id="2016259" name="Rectangle 3"/>
          <p:cNvSpPr>
            <a:spLocks noGrp="1" noChangeArrowheads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231775" lvl="1" indent="-231775">
              <a:buFont typeface="Arial" pitchFamily="34" charset="0"/>
              <a:buChar char="•"/>
            </a:pPr>
            <a:r>
              <a:rPr lang="en-US" sz="2000" dirty="0"/>
              <a:t>The goal is to be prepared to start a new strategic Astrophysics mission to follow JWST as soon as funding becomes available, while continuing to advance Decadal Survey science during the interim.</a:t>
            </a:r>
          </a:p>
          <a:p>
            <a:pPr marL="231775" lvl="1" indent="-231775">
              <a:buFont typeface="Arial" pitchFamily="34" charset="0"/>
              <a:buChar char="•"/>
            </a:pPr>
            <a:r>
              <a:rPr lang="en-US" sz="2000" dirty="0"/>
              <a:t>Use the scientific priorities of the 2010 Decadal Survey to guide strategy and inform choices.</a:t>
            </a:r>
          </a:p>
          <a:p>
            <a:pPr marL="231775" lvl="1" indent="-231775">
              <a:buFont typeface="Arial" pitchFamily="34" charset="0"/>
              <a:buChar char="•"/>
            </a:pPr>
            <a:r>
              <a:rPr lang="en-US" sz="2000" dirty="0" smtClean="0"/>
              <a:t>In </a:t>
            </a:r>
            <a:r>
              <a:rPr lang="en-US" sz="2000" dirty="0"/>
              <a:t>order to prepare for a new mission, a near term program of </a:t>
            </a:r>
            <a:r>
              <a:rPr lang="en-US" sz="2000" dirty="0" smtClean="0"/>
              <a:t>science definition teams, mission </a:t>
            </a:r>
            <a:r>
              <a:rPr lang="en-US" sz="2000" dirty="0"/>
              <a:t>concept studies and technology development is being </a:t>
            </a:r>
            <a:r>
              <a:rPr lang="en-US" sz="2000" dirty="0" smtClean="0"/>
              <a:t>undertaken </a:t>
            </a:r>
            <a:r>
              <a:rPr lang="en-US" sz="2000" dirty="0"/>
              <a:t>with the goal of informing a mid-decade decision on which mission will begin formulation starting as early as FY17</a:t>
            </a:r>
          </a:p>
          <a:p>
            <a:pPr marL="231775" lvl="1" indent="-231775">
              <a:buFont typeface="Arial" pitchFamily="34" charset="0"/>
              <a:buChar char="•"/>
            </a:pPr>
            <a:r>
              <a:rPr lang="en-US" sz="2000" dirty="0"/>
              <a:t>Moderate missions (“probes”) </a:t>
            </a:r>
            <a:r>
              <a:rPr lang="en-US" sz="2000" dirty="0" smtClean="0"/>
              <a:t>are being studied</a:t>
            </a:r>
            <a:r>
              <a:rPr lang="en-US" sz="2000" dirty="0"/>
              <a:t>, in addition to a large mission </a:t>
            </a:r>
            <a:r>
              <a:rPr lang="en-US" sz="2000" dirty="0" smtClean="0"/>
              <a:t>(WFIRST</a:t>
            </a:r>
            <a:r>
              <a:rPr lang="en-US" sz="2000" dirty="0"/>
              <a:t>), to be prepared for a mid-decade decision.</a:t>
            </a:r>
          </a:p>
          <a:p>
            <a:pPr marL="231775" lvl="1" indent="-231775">
              <a:spcBef>
                <a:spcPts val="300"/>
              </a:spcBef>
              <a:buFont typeface="Arial" pitchFamily="34" charset="0"/>
              <a:buChar char="•"/>
            </a:pPr>
            <a:r>
              <a:rPr lang="en-US" sz="2000" dirty="0"/>
              <a:t>Mission concepts studied derive from the science objectives of the prioritized missions and recommendations in the Decadal Survey</a:t>
            </a:r>
            <a:r>
              <a:rPr lang="en-US" sz="2000" dirty="0" smtClean="0"/>
              <a:t>.</a:t>
            </a:r>
          </a:p>
          <a:p>
            <a:pPr marL="465138" lvl="2" indent="-233363">
              <a:spcBef>
                <a:spcPts val="300"/>
              </a:spcBef>
              <a:buFont typeface="Calibri" pitchFamily="34" charset="0"/>
              <a:buChar char="-"/>
            </a:pPr>
            <a:r>
              <a:rPr lang="en-US" dirty="0" smtClean="0">
                <a:solidFill>
                  <a:srgbClr val="000090"/>
                </a:solidFill>
              </a:rPr>
              <a:t>AFTA-WFIRST </a:t>
            </a:r>
            <a:r>
              <a:rPr lang="en-US" dirty="0">
                <a:solidFill>
                  <a:srgbClr val="000090"/>
                </a:solidFill>
              </a:rPr>
              <a:t>(WFIRST using existing 2.4m telescopes)</a:t>
            </a:r>
          </a:p>
          <a:p>
            <a:pPr marL="465138" lvl="2" indent="-233363">
              <a:spcBef>
                <a:spcPts val="300"/>
              </a:spcBef>
              <a:buFont typeface="Calibri" pitchFamily="34" charset="0"/>
              <a:buChar char="-"/>
            </a:pPr>
            <a:r>
              <a:rPr lang="en-US" dirty="0">
                <a:solidFill>
                  <a:srgbClr val="000090"/>
                </a:solidFill>
              </a:rPr>
              <a:t>WFIRST (2 design reference missions already </a:t>
            </a:r>
            <a:r>
              <a:rPr lang="en-US" dirty="0" smtClean="0">
                <a:solidFill>
                  <a:srgbClr val="000090"/>
                </a:solidFill>
              </a:rPr>
              <a:t>studied, including WFIRST-probe)</a:t>
            </a:r>
            <a:endParaRPr lang="en-US" dirty="0">
              <a:solidFill>
                <a:srgbClr val="000090"/>
              </a:solidFill>
            </a:endParaRPr>
          </a:p>
          <a:p>
            <a:pPr marL="465138" lvl="2" indent="-233363">
              <a:spcBef>
                <a:spcPts val="300"/>
              </a:spcBef>
              <a:buFont typeface="Calibri" pitchFamily="34" charset="0"/>
              <a:buChar char="-"/>
            </a:pPr>
            <a:r>
              <a:rPr lang="en-US" dirty="0" err="1">
                <a:solidFill>
                  <a:srgbClr val="000090"/>
                </a:solidFill>
              </a:rPr>
              <a:t>Exoplanet</a:t>
            </a:r>
            <a:r>
              <a:rPr lang="en-US" dirty="0">
                <a:solidFill>
                  <a:srgbClr val="000090"/>
                </a:solidFill>
              </a:rPr>
              <a:t> Probes (moderate missions using internal or external </a:t>
            </a:r>
            <a:r>
              <a:rPr lang="en-US" dirty="0" err="1">
                <a:solidFill>
                  <a:srgbClr val="000090"/>
                </a:solidFill>
              </a:rPr>
              <a:t>occulters</a:t>
            </a:r>
            <a:r>
              <a:rPr lang="en-US" dirty="0">
                <a:solidFill>
                  <a:srgbClr val="000090"/>
                </a:solidFill>
              </a:rPr>
              <a:t>)</a:t>
            </a:r>
          </a:p>
          <a:p>
            <a:pPr marL="465138" lvl="2" indent="-233363">
              <a:spcBef>
                <a:spcPts val="300"/>
              </a:spcBef>
              <a:buFont typeface="Calibri" pitchFamily="34" charset="0"/>
              <a:buChar char="-"/>
            </a:pPr>
            <a:r>
              <a:rPr lang="en-US" dirty="0" smtClean="0">
                <a:solidFill>
                  <a:srgbClr val="000090"/>
                </a:solidFill>
              </a:rPr>
              <a:t>X</a:t>
            </a:r>
            <a:r>
              <a:rPr lang="en-US" dirty="0">
                <a:solidFill>
                  <a:srgbClr val="000090"/>
                </a:solidFill>
              </a:rPr>
              <a:t>-ray Astrophysics Probe </a:t>
            </a:r>
            <a:r>
              <a:rPr lang="en-US" dirty="0" smtClean="0">
                <a:solidFill>
                  <a:srgbClr val="000090"/>
                </a:solidFill>
              </a:rPr>
              <a:t>(moderate mission </a:t>
            </a:r>
            <a:r>
              <a:rPr lang="en-US" dirty="0">
                <a:solidFill>
                  <a:srgbClr val="000090"/>
                </a:solidFill>
              </a:rPr>
              <a:t>addressing IXO science</a:t>
            </a:r>
            <a:r>
              <a:rPr lang="en-US" dirty="0" smtClean="0">
                <a:solidFill>
                  <a:srgbClr val="000090"/>
                </a:solidFill>
              </a:rPr>
              <a:t>)</a:t>
            </a:r>
            <a:endParaRPr lang="en-US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531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1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1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1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1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1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6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16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6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16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6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16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62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162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Preparing the next strategic mission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47" t="11456" r="4647" b="8761"/>
          <a:stretch/>
        </p:blipFill>
        <p:spPr bwMode="auto">
          <a:xfrm>
            <a:off x="252050" y="794412"/>
            <a:ext cx="8625385" cy="60254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70420" y="4541521"/>
            <a:ext cx="1146900" cy="60010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91380" tIns="45690" rIns="91380" bIns="45690" rtlCol="0">
            <a:spAutoFit/>
          </a:bodyPr>
          <a:lstStyle/>
          <a:p>
            <a:pPr algn="ctr"/>
            <a:r>
              <a:rPr lang="en-US" sz="1100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+mn-cs"/>
              </a:rPr>
              <a:t>Astrophysics Implementation Plan (CY2012)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17320" y="4541521"/>
            <a:ext cx="1146900" cy="60010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91380" tIns="45690" rIns="91380" bIns="45690" rtlCol="0">
            <a:spAutoFit/>
          </a:bodyPr>
          <a:lstStyle/>
          <a:p>
            <a:pPr algn="ctr"/>
            <a:r>
              <a:rPr lang="en-US" sz="1100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+mn-cs"/>
              </a:rPr>
              <a:t>Astrophysics Roadmap (CY2013)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17320" y="5453846"/>
            <a:ext cx="2293800" cy="3384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91380" tIns="45690" rIns="91380" bIns="45690" rtlCol="0">
            <a:spAutoFit/>
          </a:bodyPr>
          <a:lstStyle/>
          <a:p>
            <a:pPr algn="ctr"/>
            <a:r>
              <a:rPr lang="en-US" sz="1600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+mn-cs"/>
              </a:rPr>
              <a:t>ESA’s L2/L3 process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12391" y="2404294"/>
            <a:ext cx="2445071" cy="153882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lIns="91380" tIns="45690" rIns="91380" bIns="45690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+mn-cs"/>
              </a:rPr>
              <a:t>Spring 2015: CAA study of all SDT reports resulting in a NRC letter 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+mn-cs"/>
              </a:rPr>
              <a:t>report</a:t>
            </a:r>
          </a:p>
          <a:p>
            <a:endParaRPr lang="en-US" sz="1400" dirty="0">
              <a:solidFill>
                <a:prstClr val="black"/>
              </a:solidFill>
            </a:endParaRPr>
          </a:p>
          <a:p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0420" y="1346746"/>
            <a:ext cx="2929980" cy="83093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lIns="91380" tIns="45690" rIns="91380" bIns="45690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+mn-cs"/>
              </a:rPr>
              <a:t>Spring 2013: 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+mn-cs"/>
              </a:rPr>
              <a:t>Begin AFTA preformulation following Administrator’s decision</a:t>
            </a:r>
            <a:endParaRPr lang="en-US" sz="1600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12391" y="1332517"/>
            <a:ext cx="2445071" cy="83093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lIns="91380" tIns="45690" rIns="91380" bIns="45690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+mn-cs"/>
              </a:rPr>
              <a:t>Winter 2015: Final SDT reports to NASA and CAA; CATE on each</a:t>
            </a:r>
          </a:p>
        </p:txBody>
      </p:sp>
      <p:sp>
        <p:nvSpPr>
          <p:cNvPr id="4" name="Rectangle 3"/>
          <p:cNvSpPr/>
          <p:nvPr/>
        </p:nvSpPr>
        <p:spPr>
          <a:xfrm>
            <a:off x="270422" y="2404294"/>
            <a:ext cx="2929978" cy="177400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65930" y="2426850"/>
            <a:ext cx="2929980" cy="107715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lIns="91380" tIns="45690" rIns="91380" bIns="45690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+mn-cs"/>
              </a:rPr>
              <a:t>Identified SDT studies:</a:t>
            </a:r>
          </a:p>
          <a:p>
            <a:r>
              <a:rPr lang="en-US" sz="1600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+mn-cs"/>
              </a:rPr>
              <a:t>Versions of WFIRST (2012) Exoplanet probe(s) (2013)</a:t>
            </a:r>
          </a:p>
          <a:p>
            <a:r>
              <a:rPr lang="en-US" sz="1600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+mn-cs"/>
              </a:rPr>
              <a:t>X-ray probe (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+mn-cs"/>
              </a:rPr>
              <a:t>2013)</a:t>
            </a:r>
            <a:endParaRPr lang="en-US" sz="2000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5930" y="3632642"/>
            <a:ext cx="2929980" cy="58471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lIns="91380" tIns="45690" rIns="91380" bIns="45690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+mn-cs"/>
              </a:rPr>
              <a:t>Spring 2014: Interim SDT reports to NASA and CAA</a:t>
            </a:r>
          </a:p>
        </p:txBody>
      </p:sp>
    </p:spTree>
    <p:extLst>
      <p:ext uri="{BB962C8B-B14F-4D97-AF65-F5344CB8AC3E}">
        <p14:creationId xmlns:p14="http://schemas.microsoft.com/office/powerpoint/2010/main" val="353869298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62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Role of the AFTA Coronagraph Workshops</a:t>
            </a:r>
          </a:p>
        </p:txBody>
      </p:sp>
      <p:sp>
        <p:nvSpPr>
          <p:cNvPr id="2016259" name="Rectangle 3"/>
          <p:cNvSpPr>
            <a:spLocks noGrp="1" noChangeArrowheads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231775" lvl="1" indent="-231775">
              <a:spcBef>
                <a:spcPts val="300"/>
              </a:spcBef>
              <a:buFont typeface="Arial" pitchFamily="34" charset="0"/>
              <a:buChar char="•"/>
            </a:pPr>
            <a:r>
              <a:rPr lang="en-US" sz="2000" dirty="0" smtClean="0"/>
              <a:t>The addition of a coronagraph to the AFTA-WFIRST mission concept</a:t>
            </a:r>
          </a:p>
          <a:p>
            <a:pPr marL="465138" lvl="2" indent="-233363">
              <a:spcBef>
                <a:spcPts val="300"/>
              </a:spcBef>
              <a:buFont typeface="Calibri" pitchFamily="34" charset="0"/>
              <a:buChar char="-"/>
            </a:pPr>
            <a:r>
              <a:rPr lang="en-US" dirty="0" smtClean="0">
                <a:solidFill>
                  <a:srgbClr val="000090"/>
                </a:solidFill>
              </a:rPr>
              <a:t>Very exciting </a:t>
            </a:r>
            <a:r>
              <a:rPr lang="en-US" dirty="0">
                <a:solidFill>
                  <a:srgbClr val="000090"/>
                </a:solidFill>
              </a:rPr>
              <a:t>to the </a:t>
            </a:r>
            <a:r>
              <a:rPr lang="en-US" dirty="0" smtClean="0">
                <a:solidFill>
                  <a:srgbClr val="000090"/>
                </a:solidFill>
              </a:rPr>
              <a:t>NASA Administrator who explicitly </a:t>
            </a:r>
            <a:r>
              <a:rPr lang="en-US" dirty="0">
                <a:solidFill>
                  <a:srgbClr val="000090"/>
                </a:solidFill>
              </a:rPr>
              <a:t>approved </a:t>
            </a:r>
            <a:r>
              <a:rPr lang="en-US" dirty="0" smtClean="0">
                <a:solidFill>
                  <a:srgbClr val="000090"/>
                </a:solidFill>
              </a:rPr>
              <a:t>continued </a:t>
            </a:r>
            <a:r>
              <a:rPr lang="en-US" dirty="0">
                <a:solidFill>
                  <a:srgbClr val="000090"/>
                </a:solidFill>
              </a:rPr>
              <a:t>study of </a:t>
            </a:r>
            <a:r>
              <a:rPr lang="en-US" dirty="0" smtClean="0">
                <a:solidFill>
                  <a:srgbClr val="000090"/>
                </a:solidFill>
              </a:rPr>
              <a:t>a coronagraph for an AFTA-WFIRST mission.</a:t>
            </a:r>
            <a:r>
              <a:rPr lang="en-US" dirty="0">
                <a:solidFill>
                  <a:srgbClr val="000090"/>
                </a:solidFill>
              </a:rPr>
              <a:t>  </a:t>
            </a:r>
            <a:endParaRPr lang="en-US" dirty="0" smtClean="0">
              <a:solidFill>
                <a:srgbClr val="000090"/>
              </a:solidFill>
            </a:endParaRPr>
          </a:p>
          <a:p>
            <a:pPr marL="465138" lvl="2" indent="-233363">
              <a:spcBef>
                <a:spcPts val="300"/>
              </a:spcBef>
              <a:buFont typeface="Calibri" pitchFamily="34" charset="0"/>
              <a:buChar char="-"/>
            </a:pPr>
            <a:r>
              <a:rPr lang="en-US" dirty="0" smtClean="0">
                <a:solidFill>
                  <a:srgbClr val="000090"/>
                </a:solidFill>
              </a:rPr>
              <a:t>NASA </a:t>
            </a:r>
            <a:r>
              <a:rPr lang="en-US" dirty="0">
                <a:solidFill>
                  <a:srgbClr val="000090"/>
                </a:solidFill>
              </a:rPr>
              <a:t>also interested in this as a way to realize direct imaging </a:t>
            </a:r>
            <a:r>
              <a:rPr lang="en-US" dirty="0" err="1">
                <a:solidFill>
                  <a:srgbClr val="000090"/>
                </a:solidFill>
              </a:rPr>
              <a:t>exoplanet</a:t>
            </a:r>
            <a:r>
              <a:rPr lang="en-US" dirty="0">
                <a:solidFill>
                  <a:srgbClr val="000090"/>
                </a:solidFill>
              </a:rPr>
              <a:t> science much earlier than </a:t>
            </a:r>
            <a:r>
              <a:rPr lang="en-US" dirty="0" smtClean="0">
                <a:solidFill>
                  <a:srgbClr val="000090"/>
                </a:solidFill>
              </a:rPr>
              <a:t>anticipated in the </a:t>
            </a:r>
            <a:r>
              <a:rPr lang="en-US" dirty="0">
                <a:solidFill>
                  <a:srgbClr val="000090"/>
                </a:solidFill>
              </a:rPr>
              <a:t>decadal </a:t>
            </a:r>
            <a:r>
              <a:rPr lang="en-US" dirty="0" smtClean="0">
                <a:solidFill>
                  <a:srgbClr val="000090"/>
                </a:solidFill>
              </a:rPr>
              <a:t>survey.</a:t>
            </a:r>
          </a:p>
          <a:p>
            <a:pPr marL="231775" lvl="1" indent="-231775">
              <a:spcBef>
                <a:spcPts val="300"/>
              </a:spcBef>
              <a:buFont typeface="Arial" pitchFamily="34" charset="0"/>
              <a:buChar char="•"/>
            </a:pPr>
            <a:r>
              <a:rPr lang="en-US" sz="2000" dirty="0"/>
              <a:t>P</a:t>
            </a:r>
            <a:r>
              <a:rPr lang="en-US" sz="2000" dirty="0" smtClean="0"/>
              <a:t>rompt prioritization of possible coronagraph architectures will allow necessary </a:t>
            </a:r>
            <a:r>
              <a:rPr lang="en-US" sz="2000" dirty="0"/>
              <a:t>focusing of </a:t>
            </a:r>
            <a:r>
              <a:rPr lang="en-US" sz="2000" dirty="0" smtClean="0"/>
              <a:t>limited resources on development of a primary and a backup coronagraph design.</a:t>
            </a:r>
          </a:p>
          <a:p>
            <a:pPr marL="231775" lvl="1" indent="-231775">
              <a:spcBef>
                <a:spcPts val="300"/>
              </a:spcBef>
              <a:buFont typeface="Arial" pitchFamily="34" charset="0"/>
              <a:buChar char="•"/>
            </a:pPr>
            <a:r>
              <a:rPr lang="en-US" sz="2000" dirty="0" err="1" smtClean="0"/>
              <a:t>Exoplanet</a:t>
            </a:r>
            <a:r>
              <a:rPr lang="en-US" sz="2000" dirty="0" smtClean="0"/>
              <a:t> Program Office at JPL, AFTA Study Office at GSFC coordinating efforts to support Astrophysics’ primary objective </a:t>
            </a:r>
            <a:r>
              <a:rPr lang="en-US" sz="2000" dirty="0"/>
              <a:t>to </a:t>
            </a:r>
            <a:r>
              <a:rPr lang="en-US" sz="2000" dirty="0" smtClean="0"/>
              <a:t>be prepared to start </a:t>
            </a:r>
            <a:r>
              <a:rPr lang="en-US" sz="2000" dirty="0"/>
              <a:t>a strategic mission after </a:t>
            </a:r>
            <a:r>
              <a:rPr lang="en-US" sz="2000" dirty="0" smtClean="0"/>
              <a:t>JWST.  </a:t>
            </a:r>
          </a:p>
          <a:p>
            <a:pPr marL="231775" lvl="1" indent="-231775">
              <a:spcBef>
                <a:spcPts val="300"/>
              </a:spcBef>
              <a:buFont typeface="Arial" pitchFamily="34" charset="0"/>
              <a:buChar char="•"/>
            </a:pPr>
            <a:r>
              <a:rPr lang="en-US" sz="2000" dirty="0" smtClean="0"/>
              <a:t>Decision of primary and backup coronagraph architectures </a:t>
            </a:r>
            <a:r>
              <a:rPr lang="en-US" sz="2000" dirty="0" err="1" smtClean="0"/>
              <a:t>fn</a:t>
            </a:r>
            <a:r>
              <a:rPr lang="en-US" sz="2000" dirty="0" smtClean="0"/>
              <a:t> AFTA-WFIRST mission will be made by the Astrophysics Division Director based on recommendations from the AFTA Study Office and the </a:t>
            </a:r>
            <a:r>
              <a:rPr lang="en-US" sz="2000" dirty="0" err="1" smtClean="0"/>
              <a:t>Exoplanet</a:t>
            </a:r>
            <a:r>
              <a:rPr lang="en-US" sz="2000" dirty="0" smtClean="0"/>
              <a:t> Exploration Program Office.</a:t>
            </a:r>
          </a:p>
          <a:p>
            <a:pPr marL="231775" lvl="1" indent="-231775">
              <a:spcBef>
                <a:spcPts val="300"/>
              </a:spcBef>
              <a:buFont typeface="Arial" pitchFamily="34" charset="0"/>
              <a:buChar char="•"/>
            </a:pPr>
            <a:r>
              <a:rPr lang="en-US" sz="2000" dirty="0" smtClean="0"/>
              <a:t>AFTA Study Office/Exoplanet </a:t>
            </a:r>
            <a:r>
              <a:rPr lang="en-US" sz="2000" dirty="0" smtClean="0"/>
              <a:t>Exploration </a:t>
            </a:r>
            <a:r>
              <a:rPr lang="en-US" sz="2000" dirty="0" smtClean="0"/>
              <a:t>Program Office Recommendations will be based on the analyses provided by the AFTA Coronagraph Workshops.</a:t>
            </a:r>
          </a:p>
        </p:txBody>
      </p:sp>
    </p:spTree>
    <p:extLst>
      <p:ext uri="{BB962C8B-B14F-4D97-AF65-F5344CB8AC3E}">
        <p14:creationId xmlns:p14="http://schemas.microsoft.com/office/powerpoint/2010/main" val="136547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1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1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1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1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1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6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16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6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16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703" y="50949"/>
            <a:ext cx="8287972" cy="617686"/>
          </a:xfrm>
        </p:spPr>
        <p:txBody>
          <a:bodyPr/>
          <a:lstStyle/>
          <a:p>
            <a:r>
              <a:rPr lang="en-US" dirty="0" smtClean="0"/>
              <a:t>FY13 Appropriation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596" y="844520"/>
            <a:ext cx="8705981" cy="5476269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Congress appropriated $659M for Astrophysics and $628M for JWST.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Astrophysics appropriation is $10M over FY13 PBR, earmarked for </a:t>
            </a:r>
            <a:r>
              <a:rPr lang="en-US" dirty="0" err="1" smtClean="0">
                <a:solidFill>
                  <a:srgbClr val="000090"/>
                </a:solidFill>
              </a:rPr>
              <a:t>WFIRST</a:t>
            </a:r>
            <a:r>
              <a:rPr lang="en-US" dirty="0" smtClean="0">
                <a:solidFill>
                  <a:srgbClr val="000090"/>
                </a:solidFill>
              </a:rPr>
              <a:t>.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JWST appropriation is what was requested.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Rescission (~1.8%), Sequester (~5%), and other budget adjustments resulted in an FY13 Astrophysics budget significantly lower.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Astrophysics ended up at $617M and JWST ended up at $628M for FY13.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Includes $7M for AFTA studies.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Astrophysics made reductions totaling $42M (6.4%) in the following areas.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Reduced carry-over for operating missions, includes rephasing of GO funds.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Rephased unneeded FY13 reserves for developing missions.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Rephased R&amp;A funding until FY14 for some PIs, reduced selections.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Slowed down development of current and future Explorers.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Postponed needed upgrades in infrastructure programs.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Downstream impacts will include.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Lowered R&amp;A selection rates in 2013 (for FY14 funding).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Delays in future Explorer AOs.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Other reductions in FY14 where funding requirements were deferred.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84822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Astrophysics </a:t>
            </a:r>
            <a:r>
              <a:rPr lang="en-US" dirty="0" smtClean="0">
                <a:cs typeface="Arial"/>
              </a:rPr>
              <a:t>FY14 Budget Request Features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rPr>
              <a:t>What’s changed (since the President’s FY13 budget </a:t>
            </a:r>
            <a:r>
              <a:rPr lang="en-US" sz="2000" dirty="0" smtClean="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rPr>
              <a:t>request in 2/12)</a:t>
            </a:r>
            <a:endParaRPr lang="en-US" sz="2000" dirty="0">
              <a:solidFill>
                <a:schemeClr val="tx1"/>
              </a:solidFill>
              <a:latin typeface="Arial"/>
              <a:ea typeface="ＭＳ Ｐゴシック" pitchFamily="34" charset="-128"/>
              <a:cs typeface="Arial"/>
            </a:endParaRPr>
          </a:p>
          <a:p>
            <a:pPr lvl="1">
              <a:lnSpc>
                <a:spcPct val="90000"/>
              </a:lnSpc>
              <a:spcBef>
                <a:spcPts val="800"/>
              </a:spcBef>
              <a:spcAft>
                <a:spcPts val="500"/>
              </a:spcAft>
              <a:defRPr/>
            </a:pPr>
            <a:r>
              <a:rPr lang="en-US" sz="1800" dirty="0">
                <a:solidFill>
                  <a:srgbClr val="000090"/>
                </a:solidFill>
                <a:latin typeface="Arial"/>
                <a:cs typeface="Arial"/>
              </a:rPr>
              <a:t>A new Explorer mission (TESS) and a new Explorer Mission of Opportunity (NICER) downselected for development leading to </a:t>
            </a:r>
            <a:r>
              <a:rPr lang="en-US" sz="1800" dirty="0" smtClean="0">
                <a:solidFill>
                  <a:srgbClr val="000090"/>
                </a:solidFill>
                <a:latin typeface="Arial"/>
                <a:cs typeface="Arial"/>
              </a:rPr>
              <a:t>flight.</a:t>
            </a:r>
            <a:endParaRPr lang="en-US" sz="1800" dirty="0">
              <a:solidFill>
                <a:srgbClr val="000090"/>
              </a:solidFill>
              <a:latin typeface="Arial"/>
              <a:cs typeface="Arial"/>
            </a:endParaRPr>
          </a:p>
          <a:p>
            <a:pPr lvl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defRPr/>
            </a:pPr>
            <a:r>
              <a:rPr lang="en-US" sz="1800" dirty="0">
                <a:solidFill>
                  <a:srgbClr val="000090"/>
                </a:solidFill>
                <a:latin typeface="Arial"/>
                <a:cs typeface="Arial"/>
              </a:rPr>
              <a:t>New Euclid project created in PCOS program to fund hardware  procurement and US science </a:t>
            </a:r>
            <a:r>
              <a:rPr lang="en-US" sz="1800" dirty="0" smtClean="0">
                <a:solidFill>
                  <a:srgbClr val="000090"/>
                </a:solidFill>
                <a:latin typeface="Arial"/>
                <a:cs typeface="Arial"/>
              </a:rPr>
              <a:t>team.</a:t>
            </a:r>
            <a:endParaRPr lang="en-US" sz="1800" dirty="0">
              <a:solidFill>
                <a:srgbClr val="000090"/>
              </a:solidFill>
              <a:latin typeface="Arial"/>
              <a:cs typeface="Arial"/>
            </a:endParaRPr>
          </a:p>
          <a:p>
            <a:pPr lvl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defRPr/>
            </a:pPr>
            <a:r>
              <a:rPr lang="en-US" sz="1800" dirty="0">
                <a:solidFill>
                  <a:srgbClr val="000090"/>
                </a:solidFill>
                <a:latin typeface="Arial"/>
                <a:cs typeface="Arial"/>
              </a:rPr>
              <a:t>Spitzer, Planck, Chandra, Fermi, XMM, Kepler, Swift, and Suzaku extended per the recommendation of the 2012 Senior </a:t>
            </a:r>
            <a:r>
              <a:rPr lang="en-US" sz="1800" dirty="0" smtClean="0">
                <a:solidFill>
                  <a:srgbClr val="000090"/>
                </a:solidFill>
                <a:latin typeface="Arial"/>
                <a:cs typeface="Arial"/>
              </a:rPr>
              <a:t>Review.</a:t>
            </a:r>
            <a:endParaRPr lang="en-US" sz="1800" dirty="0">
              <a:solidFill>
                <a:srgbClr val="000090"/>
              </a:solidFill>
              <a:latin typeface="Arial"/>
              <a:cs typeface="Arial"/>
            </a:endParaRPr>
          </a:p>
          <a:p>
            <a:pPr lvl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</a:pPr>
            <a:r>
              <a:rPr lang="en-US" sz="1800" dirty="0">
                <a:solidFill>
                  <a:srgbClr val="000090"/>
                </a:solidFill>
                <a:latin typeface="Arial"/>
                <a:cs typeface="Arial"/>
              </a:rPr>
              <a:t>Efficiencies in Fermi mission operations implemented in FY14, ahead of schedule and resulting in a significant reduction of operating </a:t>
            </a:r>
            <a:r>
              <a:rPr lang="en-US" sz="1800" dirty="0" smtClean="0">
                <a:solidFill>
                  <a:srgbClr val="000090"/>
                </a:solidFill>
                <a:latin typeface="Arial"/>
                <a:cs typeface="Arial"/>
              </a:rPr>
              <a:t>costs, plus reduced GI selections for one year.</a:t>
            </a:r>
            <a:endParaRPr lang="en-US" sz="1800" dirty="0">
              <a:solidFill>
                <a:srgbClr val="000090"/>
              </a:solidFill>
              <a:latin typeface="Arial"/>
              <a:cs typeface="Arial"/>
            </a:endParaRPr>
          </a:p>
          <a:p>
            <a:pPr lvl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defRPr/>
            </a:pPr>
            <a:r>
              <a:rPr lang="en-US" sz="1800" dirty="0">
                <a:solidFill>
                  <a:srgbClr val="000090"/>
                </a:solidFill>
                <a:latin typeface="Arial"/>
                <a:cs typeface="Arial"/>
              </a:rPr>
              <a:t>Budget does not support selections for the 2012 Astrophysics Explorer Mission of Opportunity </a:t>
            </a:r>
            <a:r>
              <a:rPr lang="en-US" sz="1800" dirty="0" smtClean="0">
                <a:solidFill>
                  <a:srgbClr val="000090"/>
                </a:solidFill>
                <a:latin typeface="Arial"/>
                <a:cs typeface="Arial"/>
              </a:rPr>
              <a:t>AO.</a:t>
            </a:r>
          </a:p>
          <a:p>
            <a:pPr marL="456899" lvl="1" indent="0">
              <a:lnSpc>
                <a:spcPct val="90000"/>
              </a:lnSpc>
              <a:spcBef>
                <a:spcPts val="0"/>
              </a:spcBef>
              <a:buNone/>
              <a:defRPr/>
            </a:pPr>
            <a:endParaRPr lang="en-US" sz="2000" b="1" dirty="0">
              <a:solidFill>
                <a:schemeClr val="tx1"/>
              </a:solidFill>
              <a:latin typeface="Arial"/>
              <a:ea typeface="ＭＳ Ｐゴシック" pitchFamily="34" charset="-128"/>
              <a:cs typeface="Arial"/>
            </a:endParaRPr>
          </a:p>
          <a:p>
            <a:pPr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rPr>
              <a:t>What’s the same</a:t>
            </a:r>
          </a:p>
          <a:p>
            <a:pPr lvl="1">
              <a:lnSpc>
                <a:spcPct val="90000"/>
              </a:lnSpc>
              <a:spcBef>
                <a:spcPts val="500"/>
              </a:spcBef>
              <a:defRPr/>
            </a:pPr>
            <a:r>
              <a:rPr lang="en-US" sz="1800" dirty="0">
                <a:solidFill>
                  <a:srgbClr val="000090"/>
                </a:solidFill>
                <a:latin typeface="Arial"/>
                <a:cs typeface="Arial"/>
              </a:rPr>
              <a:t>JWST funded to maintain progress toward 2018 </a:t>
            </a:r>
            <a:r>
              <a:rPr lang="en-US" sz="1800" dirty="0" smtClean="0">
                <a:solidFill>
                  <a:srgbClr val="000090"/>
                </a:solidFill>
                <a:latin typeface="Arial"/>
                <a:cs typeface="Arial"/>
              </a:rPr>
              <a:t>launch.</a:t>
            </a:r>
            <a:endParaRPr lang="en-US" sz="1800" dirty="0">
              <a:solidFill>
                <a:srgbClr val="000090"/>
              </a:solidFill>
              <a:latin typeface="Arial"/>
              <a:cs typeface="Arial"/>
            </a:endParaRPr>
          </a:p>
          <a:p>
            <a:pPr lvl="1">
              <a:lnSpc>
                <a:spcPct val="90000"/>
              </a:lnSpc>
              <a:spcBef>
                <a:spcPts val="500"/>
              </a:spcBef>
              <a:defRPr/>
            </a:pPr>
            <a:r>
              <a:rPr lang="en-US" sz="1800" dirty="0">
                <a:solidFill>
                  <a:srgbClr val="000090"/>
                </a:solidFill>
                <a:latin typeface="Arial"/>
                <a:cs typeface="Arial"/>
              </a:rPr>
              <a:t>Hubble, SOFIA, NuSTAR, Astro-H, ST-7, Balloons, </a:t>
            </a:r>
            <a:r>
              <a:rPr lang="en-US" sz="1800" dirty="0" smtClean="0">
                <a:solidFill>
                  <a:srgbClr val="000090"/>
                </a:solidFill>
                <a:latin typeface="Arial"/>
                <a:cs typeface="Arial"/>
              </a:rPr>
              <a:t>Sounding Rockets, R</a:t>
            </a:r>
            <a:r>
              <a:rPr lang="en-US" sz="1800" dirty="0">
                <a:solidFill>
                  <a:srgbClr val="000090"/>
                </a:solidFill>
                <a:latin typeface="Arial"/>
                <a:cs typeface="Arial"/>
              </a:rPr>
              <a:t>&amp;A, </a:t>
            </a:r>
            <a:r>
              <a:rPr lang="en-US" sz="1800" dirty="0" smtClean="0">
                <a:solidFill>
                  <a:srgbClr val="000090"/>
                </a:solidFill>
                <a:latin typeface="Arial"/>
                <a:cs typeface="Arial"/>
              </a:rPr>
              <a:t>Archives.</a:t>
            </a:r>
            <a:endParaRPr lang="en-US" sz="1800" dirty="0">
              <a:solidFill>
                <a:srgbClr val="000090"/>
              </a:solidFill>
              <a:latin typeface="Arial"/>
              <a:cs typeface="Arial"/>
            </a:endParaRPr>
          </a:p>
          <a:p>
            <a:pPr lvl="1">
              <a:lnSpc>
                <a:spcPct val="90000"/>
              </a:lnSpc>
              <a:spcBef>
                <a:spcPts val="500"/>
              </a:spcBef>
              <a:defRPr/>
            </a:pPr>
            <a:r>
              <a:rPr lang="en-US" sz="1800" dirty="0">
                <a:solidFill>
                  <a:srgbClr val="000090"/>
                </a:solidFill>
                <a:latin typeface="Arial"/>
                <a:cs typeface="Arial"/>
              </a:rPr>
              <a:t>Budget for large decadal survey mission begins to grow in </a:t>
            </a:r>
            <a:r>
              <a:rPr lang="en-US" sz="1800" dirty="0" err="1" smtClean="0">
                <a:solidFill>
                  <a:srgbClr val="000090"/>
                </a:solidFill>
                <a:latin typeface="Arial"/>
                <a:cs typeface="Arial"/>
              </a:rPr>
              <a:t>FY17</a:t>
            </a:r>
            <a:r>
              <a:rPr lang="en-US" sz="1800" dirty="0" smtClean="0">
                <a:solidFill>
                  <a:srgbClr val="000090"/>
                </a:solidFill>
                <a:latin typeface="Arial"/>
                <a:cs typeface="Arial"/>
              </a:rPr>
              <a:t>.</a:t>
            </a:r>
            <a:endParaRPr lang="en-US" sz="1800" dirty="0">
              <a:solidFill>
                <a:srgbClr val="00009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284587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73740"/>
            <a:ext cx="9144000" cy="6700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38924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stroMissions_Timeline[2]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6787665" y="131852"/>
            <a:ext cx="2055232" cy="261539"/>
          </a:xfrm>
          <a:prstGeom prst="rect">
            <a:avLst/>
          </a:prstGeom>
          <a:noFill/>
        </p:spPr>
        <p:txBody>
          <a:bodyPr wrap="none" lIns="91371" tIns="45685" rIns="91371" bIns="45685" rtlCol="0">
            <a:spAutoFit/>
          </a:bodyPr>
          <a:lstStyle/>
          <a:p>
            <a:r>
              <a:rPr lang="en-US" sz="1100" b="1" dirty="0">
                <a:solidFill>
                  <a:prstClr val="white">
                    <a:lumMod val="85000"/>
                  </a:prstClr>
                </a:solidFill>
              </a:rPr>
              <a:t>Last updated: April 15, 2013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593372" y="5047228"/>
            <a:ext cx="2103985" cy="750924"/>
          </a:xfrm>
          <a:prstGeom prst="rect">
            <a:avLst/>
          </a:prstGeom>
          <a:noFill/>
          <a:ln>
            <a:solidFill>
              <a:srgbClr val="CCCCCC"/>
            </a:solidFill>
          </a:ln>
        </p:spPr>
        <p:txBody>
          <a:bodyPr wrap="square" lIns="91371" tIns="36551" rIns="91371" bIns="36551" rtlCol="0">
            <a:spAutoFit/>
          </a:bodyPr>
          <a:lstStyle/>
          <a:p>
            <a:r>
              <a:rPr lang="en-US" sz="1100" dirty="0">
                <a:solidFill>
                  <a:srgbClr val="FFFFFF"/>
                </a:solidFill>
              </a:rPr>
              <a:t>GALEX NASA science mission ended February 2012. Caltech mission May 2012- April 2013, </a:t>
            </a:r>
            <a:r>
              <a:rPr lang="en-US" sz="1100" dirty="0" smtClean="0">
                <a:solidFill>
                  <a:srgbClr val="FFFFFF"/>
                </a:solidFill>
              </a:rPr>
              <a:t>Decommission in June 2013.</a:t>
            </a:r>
            <a:endParaRPr lang="en-US" sz="1100" dirty="0">
              <a:solidFill>
                <a:srgbClr val="FFFF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01366" y="3428406"/>
            <a:ext cx="1595991" cy="412370"/>
          </a:xfrm>
          <a:prstGeom prst="rect">
            <a:avLst/>
          </a:prstGeom>
          <a:noFill/>
          <a:ln>
            <a:solidFill>
              <a:srgbClr val="CCCCCC"/>
            </a:solidFill>
          </a:ln>
        </p:spPr>
        <p:txBody>
          <a:bodyPr wrap="square" lIns="91371" tIns="36551" rIns="91371" bIns="36551" rtlCol="0">
            <a:spAutoFit/>
          </a:bodyPr>
          <a:lstStyle/>
          <a:p>
            <a:r>
              <a:rPr lang="en-US" sz="1100" dirty="0">
                <a:solidFill>
                  <a:srgbClr val="FFFFFF"/>
                </a:solidFill>
              </a:rPr>
              <a:t>Herschel cryogen depleted </a:t>
            </a:r>
            <a:r>
              <a:rPr lang="en-US" sz="1100" dirty="0" smtClean="0">
                <a:solidFill>
                  <a:srgbClr val="FFFFFF"/>
                </a:solidFill>
              </a:rPr>
              <a:t>in April  2013</a:t>
            </a:r>
            <a:endParaRPr lang="en-US" sz="1100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86853" y="2728707"/>
            <a:ext cx="1342148" cy="243093"/>
          </a:xfrm>
          <a:prstGeom prst="rect">
            <a:avLst/>
          </a:prstGeom>
          <a:solidFill>
            <a:schemeClr val="bg1"/>
          </a:solidFill>
          <a:ln>
            <a:solidFill>
              <a:srgbClr val="CCCCCC"/>
            </a:solidFill>
          </a:ln>
        </p:spPr>
        <p:txBody>
          <a:bodyPr wrap="square" lIns="91371" tIns="36551" rIns="91371" bIns="36551" rtlCol="0" anchor="ctr">
            <a:spAutoFit/>
          </a:bodyPr>
          <a:lstStyle/>
          <a:p>
            <a:r>
              <a:rPr lang="en-US" sz="1100" b="1" dirty="0" smtClean="0">
                <a:solidFill>
                  <a:srgbClr val="FF0000"/>
                </a:solidFill>
              </a:rPr>
              <a:t>Launch in 2015</a:t>
            </a:r>
            <a:endParaRPr lang="en-US" sz="11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86853" y="2485614"/>
            <a:ext cx="1342148" cy="243093"/>
          </a:xfrm>
          <a:prstGeom prst="rect">
            <a:avLst/>
          </a:prstGeom>
          <a:solidFill>
            <a:schemeClr val="bg1"/>
          </a:solidFill>
          <a:ln>
            <a:solidFill>
              <a:srgbClr val="CCCCCC"/>
            </a:solidFill>
          </a:ln>
        </p:spPr>
        <p:txBody>
          <a:bodyPr wrap="square" lIns="91371" tIns="36551" rIns="91371" bIns="36551" rtlCol="0" anchor="ctr">
            <a:spAutoFit/>
          </a:bodyPr>
          <a:lstStyle/>
          <a:p>
            <a:r>
              <a:rPr lang="en-US" sz="1100" b="1" dirty="0" smtClean="0">
                <a:solidFill>
                  <a:srgbClr val="FF0000"/>
                </a:solidFill>
              </a:rPr>
              <a:t>Launch in 2014</a:t>
            </a:r>
            <a:endParaRPr lang="en-US" sz="11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86853" y="2242521"/>
            <a:ext cx="1342148" cy="243093"/>
          </a:xfrm>
          <a:prstGeom prst="rect">
            <a:avLst/>
          </a:prstGeom>
          <a:solidFill>
            <a:schemeClr val="bg1"/>
          </a:solidFill>
          <a:ln>
            <a:solidFill>
              <a:srgbClr val="CCCCCC"/>
            </a:solidFill>
          </a:ln>
        </p:spPr>
        <p:txBody>
          <a:bodyPr wrap="square" lIns="91371" tIns="36551" rIns="91371" bIns="36551" rtlCol="0" anchor="ctr">
            <a:spAutoFit/>
          </a:bodyPr>
          <a:lstStyle/>
          <a:p>
            <a:r>
              <a:rPr lang="en-US" sz="1100" b="1" dirty="0" smtClean="0">
                <a:solidFill>
                  <a:srgbClr val="FF0000"/>
                </a:solidFill>
              </a:rPr>
              <a:t>Launch in 2015</a:t>
            </a:r>
            <a:endParaRPr lang="en-US" sz="11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86853" y="1992171"/>
            <a:ext cx="1342148" cy="243093"/>
          </a:xfrm>
          <a:prstGeom prst="rect">
            <a:avLst/>
          </a:prstGeom>
          <a:solidFill>
            <a:schemeClr val="bg1"/>
          </a:solidFill>
          <a:ln>
            <a:solidFill>
              <a:srgbClr val="CCCCCC"/>
            </a:solidFill>
          </a:ln>
        </p:spPr>
        <p:txBody>
          <a:bodyPr wrap="square" lIns="91371" tIns="36551" rIns="91371" bIns="36551" rtlCol="0" anchor="ctr">
            <a:spAutoFit/>
          </a:bodyPr>
          <a:lstStyle/>
          <a:p>
            <a:r>
              <a:rPr lang="en-US" sz="1100" b="1" dirty="0" smtClean="0">
                <a:solidFill>
                  <a:srgbClr val="FF0000"/>
                </a:solidFill>
              </a:rPr>
              <a:t>Launch in 2016</a:t>
            </a:r>
            <a:endParaRPr lang="en-US" sz="11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86853" y="1723614"/>
            <a:ext cx="1342148" cy="243093"/>
          </a:xfrm>
          <a:prstGeom prst="rect">
            <a:avLst/>
          </a:prstGeom>
          <a:solidFill>
            <a:schemeClr val="bg1"/>
          </a:solidFill>
          <a:ln>
            <a:solidFill>
              <a:srgbClr val="CCCCCC"/>
            </a:solidFill>
          </a:ln>
        </p:spPr>
        <p:txBody>
          <a:bodyPr wrap="square" lIns="91371" tIns="36551" rIns="91371" bIns="36551" rtlCol="0" anchor="ctr">
            <a:spAutoFit/>
          </a:bodyPr>
          <a:lstStyle/>
          <a:p>
            <a:r>
              <a:rPr lang="en-US" sz="1100" b="1" dirty="0" smtClean="0">
                <a:solidFill>
                  <a:srgbClr val="FF0000"/>
                </a:solidFill>
              </a:rPr>
              <a:t>Launch in 2017</a:t>
            </a:r>
            <a:endParaRPr lang="en-US" sz="11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86853" y="1495014"/>
            <a:ext cx="1342148" cy="243093"/>
          </a:xfrm>
          <a:prstGeom prst="rect">
            <a:avLst/>
          </a:prstGeom>
          <a:solidFill>
            <a:schemeClr val="bg1"/>
          </a:solidFill>
          <a:ln>
            <a:solidFill>
              <a:srgbClr val="CCCCCC"/>
            </a:solidFill>
          </a:ln>
        </p:spPr>
        <p:txBody>
          <a:bodyPr wrap="square" lIns="91371" tIns="36551" rIns="91371" bIns="36551" rtlCol="0" anchor="ctr">
            <a:spAutoFit/>
          </a:bodyPr>
          <a:lstStyle/>
          <a:p>
            <a:r>
              <a:rPr lang="en-US" sz="1100" b="1" dirty="0" smtClean="0">
                <a:solidFill>
                  <a:srgbClr val="FF0000"/>
                </a:solidFill>
              </a:rPr>
              <a:t>Launch in 2018</a:t>
            </a:r>
            <a:endParaRPr lang="en-US" sz="11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86853" y="1266414"/>
            <a:ext cx="1342148" cy="243093"/>
          </a:xfrm>
          <a:prstGeom prst="rect">
            <a:avLst/>
          </a:prstGeom>
          <a:solidFill>
            <a:schemeClr val="bg1"/>
          </a:solidFill>
          <a:ln>
            <a:solidFill>
              <a:srgbClr val="CCCCCC"/>
            </a:solidFill>
          </a:ln>
        </p:spPr>
        <p:txBody>
          <a:bodyPr wrap="square" lIns="91371" tIns="36551" rIns="91371" bIns="36551" rtlCol="0" anchor="ctr">
            <a:spAutoFit/>
          </a:bodyPr>
          <a:lstStyle/>
          <a:p>
            <a:r>
              <a:rPr lang="en-US" sz="1100" b="1" dirty="0" smtClean="0">
                <a:solidFill>
                  <a:srgbClr val="FF0000"/>
                </a:solidFill>
              </a:rPr>
              <a:t>Launch in 2020</a:t>
            </a:r>
            <a:endParaRPr lang="en-US" sz="11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13846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yThemeA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MyThemeA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Blank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808080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612</TotalTime>
  <Words>730</Words>
  <Application>Microsoft Office PowerPoint</Application>
  <PresentationFormat>On-screen Show (4:3)</PresentationFormat>
  <Paragraphs>79</Paragraphs>
  <Slides>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Office Theme</vt:lpstr>
      <vt:lpstr>1_MyThemeA</vt:lpstr>
      <vt:lpstr>2_MyThemeA</vt:lpstr>
      <vt:lpstr>2_Blank</vt:lpstr>
      <vt:lpstr>PowerPoint Presentation</vt:lpstr>
      <vt:lpstr>Astrophysics Budget Strategy</vt:lpstr>
      <vt:lpstr>Preparing the next strategic mission</vt:lpstr>
      <vt:lpstr>The Role of the AFTA Coronagraph Workshops</vt:lpstr>
      <vt:lpstr>FY13 Appropriation</vt:lpstr>
      <vt:lpstr>Astrophysics FY14 Budget Request Features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Hertz, Paul (HQ-DH000)</dc:creator>
  <cp:lastModifiedBy>Blackwood, Gary H </cp:lastModifiedBy>
  <cp:revision>21</cp:revision>
  <dcterms:created xsi:type="dcterms:W3CDTF">2013-09-06T13:10:26Z</dcterms:created>
  <dcterms:modified xsi:type="dcterms:W3CDTF">2013-10-05T01:14:10Z</dcterms:modified>
</cp:coreProperties>
</file>