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4" r:id="rId2"/>
    <p:sldMasterId id="2147483688" r:id="rId3"/>
  </p:sldMasterIdLst>
  <p:notesMasterIdLst>
    <p:notesMasterId r:id="rId24"/>
  </p:notesMasterIdLst>
  <p:sldIdLst>
    <p:sldId id="377" r:id="rId4"/>
    <p:sldId id="397" r:id="rId5"/>
    <p:sldId id="411" r:id="rId6"/>
    <p:sldId id="426" r:id="rId7"/>
    <p:sldId id="432" r:id="rId8"/>
    <p:sldId id="424" r:id="rId9"/>
    <p:sldId id="441" r:id="rId10"/>
    <p:sldId id="403" r:id="rId11"/>
    <p:sldId id="435" r:id="rId12"/>
    <p:sldId id="437" r:id="rId13"/>
    <p:sldId id="439" r:id="rId14"/>
    <p:sldId id="440" r:id="rId15"/>
    <p:sldId id="420" r:id="rId16"/>
    <p:sldId id="442" r:id="rId17"/>
    <p:sldId id="417" r:id="rId18"/>
    <p:sldId id="444" r:id="rId19"/>
    <p:sldId id="443" r:id="rId20"/>
    <p:sldId id="445" r:id="rId21"/>
    <p:sldId id="446" r:id="rId22"/>
    <p:sldId id="387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CC"/>
    <a:srgbClr val="333399"/>
    <a:srgbClr val="000000"/>
    <a:srgbClr val="FFFF00"/>
    <a:srgbClr val="FFCC66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0057" autoAdjust="0"/>
    <p:restoredTop sz="98983" autoAdjust="0"/>
  </p:normalViewPr>
  <p:slideViewPr>
    <p:cSldViewPr>
      <p:cViewPr>
        <p:scale>
          <a:sx n="110" d="100"/>
          <a:sy n="110" d="100"/>
        </p:scale>
        <p:origin x="-1013" y="6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9" tIns="46584" rIns="93169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9" tIns="46584" rIns="93169" bIns="46584" rtlCol="0"/>
          <a:lstStyle>
            <a:lvl1pPr algn="r">
              <a:defRPr sz="1200"/>
            </a:lvl1pPr>
          </a:lstStyle>
          <a:p>
            <a:fld id="{B8A4FFA8-2BB6-4D54-96F0-66A1080B5AB5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5325"/>
            <a:ext cx="4651375" cy="3487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9" tIns="46584" rIns="93169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3169" tIns="46584" rIns="93169" bIns="4658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9" tIns="46584" rIns="93169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9" tIns="46584" rIns="93169" bIns="46584" rtlCol="0" anchor="b"/>
          <a:lstStyle>
            <a:lvl1pPr algn="r">
              <a:defRPr sz="1200"/>
            </a:lvl1pPr>
          </a:lstStyle>
          <a:p>
            <a:fld id="{411C6587-93CB-4069-88C5-1ACAD0AB2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97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15FBE-F32D-4211-A495-D3EF23CBDC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12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67CB21-6A99-478E-8982-89625AB3750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36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503238"/>
            <a:ext cx="4645025" cy="3484562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xfrm>
            <a:off x="662094" y="4157557"/>
            <a:ext cx="5543409" cy="4183380"/>
          </a:xfrm>
          <a:ln/>
        </p:spPr>
        <p:txBody>
          <a:bodyPr/>
          <a:lstStyle/>
          <a:p>
            <a:pPr marL="181145" indent="-181145" eaLnBrk="1" hangingPunct="1">
              <a:defRPr/>
            </a:pPr>
            <a:endParaRPr lang="en-US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11617C-46CE-7840-B9DF-31FBF19EFC9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258933" y="76200"/>
            <a:ext cx="2808867" cy="814424"/>
            <a:chOff x="6292594" y="710022"/>
            <a:chExt cx="2808867" cy="814424"/>
          </a:xfrm>
        </p:grpSpPr>
        <p:pic>
          <p:nvPicPr>
            <p:cNvPr id="10" name="Picture 9" descr="NASA insigniaCMYK.ep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594" y="710022"/>
              <a:ext cx="795832" cy="658092"/>
            </a:xfrm>
            <a:prstGeom prst="rect">
              <a:avLst/>
            </a:prstGeom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7007549" y="862726"/>
              <a:ext cx="2093912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HelveticaNeue LT 75 Bold"/>
                  <a:cs typeface="HelveticaNeue LT 75 Bold"/>
                </a:rPr>
                <a:t>Jet Propulsion Laboratory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srgbClr val="000000"/>
                  </a:solidFill>
                  <a:latin typeface="HelveticaNeue LT 55 Roman"/>
                  <a:cs typeface="HelveticaNeue LT 55 Roman"/>
                </a:rPr>
                <a:t>California Institute of Technology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524000"/>
          </a:xfrm>
        </p:spPr>
        <p:txBody>
          <a:bodyPr/>
          <a:lstStyle>
            <a:lvl1pPr marL="0" indent="0" algn="ctr" eaLnBrk="1" hangingPunct="1">
              <a:spcBef>
                <a:spcPts val="400"/>
              </a:spcBef>
              <a:buNone/>
              <a:defRPr sz="16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eaLnBrk="1" hangingPunct="1">
              <a:spcBef>
                <a:spcPts val="400"/>
              </a:spcBef>
            </a:pPr>
            <a:r>
              <a:rPr lang="en-US" sz="1600" smtClean="0"/>
              <a:t>Click to edit Master subtitle style</a:t>
            </a:r>
            <a:endParaRPr lang="en-US" sz="16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95700" y="5715000"/>
            <a:ext cx="1752600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 smtClean="0"/>
              <a:t>[Date]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324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30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76200"/>
            <a:ext cx="20955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61341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35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69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22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258933" y="76200"/>
            <a:ext cx="2808867" cy="814424"/>
            <a:chOff x="6292594" y="710022"/>
            <a:chExt cx="2808867" cy="814424"/>
          </a:xfrm>
        </p:grpSpPr>
        <p:pic>
          <p:nvPicPr>
            <p:cNvPr id="10" name="Picture 9" descr="NASA insigniaCMYK.ep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594" y="710022"/>
              <a:ext cx="795832" cy="658092"/>
            </a:xfrm>
            <a:prstGeom prst="rect">
              <a:avLst/>
            </a:prstGeom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7007549" y="862726"/>
              <a:ext cx="2093912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HelveticaNeue LT 75 Bold"/>
                  <a:cs typeface="HelveticaNeue LT 75 Bold"/>
                </a:rPr>
                <a:t>Jet Propulsion Laboratory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srgbClr val="000000"/>
                  </a:solidFill>
                  <a:latin typeface="HelveticaNeue LT 55 Roman"/>
                  <a:cs typeface="HelveticaNeue LT 55 Roman"/>
                </a:rPr>
                <a:t>California Institute of Technology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524000"/>
          </a:xfrm>
        </p:spPr>
        <p:txBody>
          <a:bodyPr/>
          <a:lstStyle>
            <a:lvl1pPr marL="0" indent="0" algn="ctr" eaLnBrk="1" hangingPunct="1">
              <a:spcBef>
                <a:spcPts val="400"/>
              </a:spcBef>
              <a:buNone/>
              <a:defRPr sz="16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eaLnBrk="1" hangingPunct="1">
              <a:spcBef>
                <a:spcPts val="400"/>
              </a:spcBef>
            </a:pPr>
            <a:r>
              <a:rPr lang="en-US" sz="1600" smtClean="0"/>
              <a:t>Click to edit Master subtitle style</a:t>
            </a:r>
            <a:endParaRPr lang="en-US" sz="16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95700" y="5715000"/>
            <a:ext cx="1752600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 smtClean="0"/>
              <a:t>[Date]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324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46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1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9906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9906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0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4040188" cy="838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38200"/>
            <a:ext cx="4041775" cy="8381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1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02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46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tart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  <p:sp>
        <p:nvSpPr>
          <p:cNvPr id="6" name="Content Placeholder 10"/>
          <p:cNvSpPr>
            <a:spLocks noGrp="1"/>
          </p:cNvSpPr>
          <p:nvPr>
            <p:ph idx="1" hasCustomPrompt="1"/>
          </p:nvPr>
        </p:nvSpPr>
        <p:spPr>
          <a:xfrm>
            <a:off x="228600" y="2971800"/>
            <a:ext cx="8686800" cy="345643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This is the standard Title-and-Content Layout for slides with one-line titles, starting with a Table: First-level bullet 24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marL="457200" lvl="1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</a:pPr>
            <a:r>
              <a:rPr lang="en-US" dirty="0" smtClean="0"/>
              <a:t>Second-level bullet 22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2"/>
            <a:r>
              <a:rPr lang="en-US" dirty="0" smtClean="0"/>
              <a:t>Third-level bullet 20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3"/>
            <a:r>
              <a:rPr lang="en-US" dirty="0" smtClean="0"/>
              <a:t>Fourth-level bullet (rarely used—not easily legible on screen) 19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1.5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4"/>
            <a:r>
              <a:rPr lang="en-US" dirty="0" smtClean="0"/>
              <a:t>Fifth-level bullet (very rarely used) 18-pt, on single line spacing, with 1 </a:t>
            </a:r>
            <a:r>
              <a:rPr lang="en-US" dirty="0" err="1" smtClean="0"/>
              <a:t>pt</a:t>
            </a:r>
            <a:r>
              <a:rPr lang="en-US" dirty="0" smtClean="0"/>
              <a:t> before &amp; after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35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36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81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3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48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8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30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76200"/>
            <a:ext cx="20955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61341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35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69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22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258933" y="76200"/>
            <a:ext cx="2808867" cy="814424"/>
            <a:chOff x="6292594" y="710022"/>
            <a:chExt cx="2808867" cy="814424"/>
          </a:xfrm>
        </p:grpSpPr>
        <p:pic>
          <p:nvPicPr>
            <p:cNvPr id="10" name="Picture 9" descr="NASA insigniaCMYK.ep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594" y="710022"/>
              <a:ext cx="795832" cy="658092"/>
            </a:xfrm>
            <a:prstGeom prst="rect">
              <a:avLst/>
            </a:prstGeom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7007549" y="862726"/>
              <a:ext cx="2093912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HelveticaNeue LT 75 Bold"/>
                  <a:cs typeface="HelveticaNeue LT 75 Bold"/>
                </a:rPr>
                <a:t>Jet Propulsion Laboratory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srgbClr val="000000"/>
                  </a:solidFill>
                  <a:latin typeface="HelveticaNeue LT 55 Roman"/>
                  <a:cs typeface="HelveticaNeue LT 55 Roman"/>
                </a:rPr>
                <a:t>California Institute of Technology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524000"/>
          </a:xfrm>
        </p:spPr>
        <p:txBody>
          <a:bodyPr/>
          <a:lstStyle>
            <a:lvl1pPr marL="0" indent="0" algn="ctr" eaLnBrk="1" hangingPunct="1">
              <a:spcBef>
                <a:spcPts val="400"/>
              </a:spcBef>
              <a:buNone/>
              <a:defRPr sz="16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eaLnBrk="1" hangingPunct="1">
              <a:spcBef>
                <a:spcPts val="400"/>
              </a:spcBef>
            </a:pPr>
            <a:r>
              <a:rPr lang="en-US" sz="1600" smtClean="0"/>
              <a:t>Click to edit Master subtitle style</a:t>
            </a:r>
            <a:endParaRPr lang="en-US" sz="16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695700" y="5715000"/>
            <a:ext cx="1752600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 smtClean="0"/>
              <a:t>[Date]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324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46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1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1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9906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9906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0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4040188" cy="838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38200"/>
            <a:ext cx="4041775" cy="8381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1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02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tart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  <p:sp>
        <p:nvSpPr>
          <p:cNvPr id="6" name="Content Placeholder 10"/>
          <p:cNvSpPr>
            <a:spLocks noGrp="1"/>
          </p:cNvSpPr>
          <p:nvPr>
            <p:ph idx="1" hasCustomPrompt="1"/>
          </p:nvPr>
        </p:nvSpPr>
        <p:spPr>
          <a:xfrm>
            <a:off x="228600" y="2971800"/>
            <a:ext cx="8686800" cy="345643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This is the standard Title-and-Content Layout for slides with one-line titles, starting with a Table: First-level bullet 24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marL="457200" lvl="1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</a:pPr>
            <a:r>
              <a:rPr lang="en-US" dirty="0" smtClean="0"/>
              <a:t>Second-level bullet 22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2"/>
            <a:r>
              <a:rPr lang="en-US" dirty="0" smtClean="0"/>
              <a:t>Third-level bullet 20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3"/>
            <a:r>
              <a:rPr lang="en-US" dirty="0" smtClean="0"/>
              <a:t>Fourth-level bullet (rarely used—not easily legible on screen) 19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1.5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4"/>
            <a:r>
              <a:rPr lang="en-US" dirty="0" smtClean="0"/>
              <a:t>Fifth-level bullet (very rarely used) 18-pt, on single line spacing, with 1 </a:t>
            </a:r>
            <a:r>
              <a:rPr lang="en-US" dirty="0" err="1" smtClean="0"/>
              <a:t>pt</a:t>
            </a:r>
            <a:r>
              <a:rPr lang="en-US" dirty="0" smtClean="0"/>
              <a:t> before &amp; after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35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36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81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3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48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8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30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76200"/>
            <a:ext cx="20955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61341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35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69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BE1C15-250E-4A4B-A84B-F4E562A2AF49}" type="datetimeFigureOut">
              <a:rPr lang="en-US" smtClean="0"/>
              <a:t>10/4/2013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44265-B17C-0541-8C2F-40721A57F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5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9906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990600"/>
            <a:ext cx="40767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0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639762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4040188" cy="838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38200"/>
            <a:ext cx="4041775" cy="8381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449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1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02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tart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  <p:sp>
        <p:nvSpPr>
          <p:cNvPr id="6" name="Content Placeholder 10"/>
          <p:cNvSpPr>
            <a:spLocks noGrp="1"/>
          </p:cNvSpPr>
          <p:nvPr>
            <p:ph idx="1" hasCustomPrompt="1"/>
          </p:nvPr>
        </p:nvSpPr>
        <p:spPr>
          <a:xfrm>
            <a:off x="228600" y="2971800"/>
            <a:ext cx="8686800" cy="345643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25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This is the standard Title-and-Content Layout for slides with one-line titles, starting with a Table: First-level bullet 24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marL="457200" lvl="1" indent="-2286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–"/>
            </a:pPr>
            <a:r>
              <a:rPr lang="en-US" dirty="0" smtClean="0"/>
              <a:t>Second-level bullet 22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2"/>
            <a:r>
              <a:rPr lang="en-US" dirty="0" smtClean="0"/>
              <a:t>Third-level bullet 20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3"/>
            <a:r>
              <a:rPr lang="en-US" dirty="0" smtClean="0"/>
              <a:t>Fourth-level bullet (rarely used—not easily legible on screen) 19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1.5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4"/>
            <a:r>
              <a:rPr lang="en-US" dirty="0" smtClean="0"/>
              <a:t>Fifth-level bullet (very rarely used) 18-pt, on single line spacing, with 1 </a:t>
            </a:r>
            <a:r>
              <a:rPr lang="en-US" dirty="0" err="1" smtClean="0"/>
              <a:t>pt</a:t>
            </a:r>
            <a:r>
              <a:rPr lang="en-US" dirty="0" smtClean="0"/>
              <a:t> before &amp; after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35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36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81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3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48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8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30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First-level bullet 24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1"/>
            <a:r>
              <a:rPr lang="en-US" dirty="0" smtClean="0"/>
              <a:t>Second-level bullet 22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2"/>
            <a:r>
              <a:rPr lang="en-US" dirty="0" smtClean="0"/>
              <a:t>Third-level bullet 20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3"/>
            <a:r>
              <a:rPr lang="en-US" dirty="0" smtClean="0"/>
              <a:t>Fourth-level bullet 18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4"/>
            <a:r>
              <a:rPr lang="en-US" dirty="0" smtClean="0"/>
              <a:t>Fifth-level bullet 16-pt, on single line spacing, with 2 </a:t>
            </a:r>
            <a:r>
              <a:rPr lang="en-US" dirty="0" err="1" smtClean="0"/>
              <a:t>pts</a:t>
            </a:r>
            <a:r>
              <a:rPr lang="en-US" dirty="0" smtClean="0"/>
              <a:t> before &amp; after </a:t>
            </a:r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629400"/>
            <a:ext cx="533400" cy="228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pic>
        <p:nvPicPr>
          <p:cNvPr id="1034" name="Picture 10" descr="Untitled-1 cop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7620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6294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ts val="900"/>
              </a:lnSpc>
              <a:defRPr sz="900" i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284" y="39207"/>
            <a:ext cx="609032" cy="60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307580" y="646584"/>
            <a:ext cx="183642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333399"/>
                </a:solidFill>
                <a:latin typeface="Calibri" pitchFamily="34" charset="0"/>
                <a:cs typeface="Arial" charset="0"/>
              </a:rPr>
              <a:t>ExoPlanet Exploration Program</a:t>
            </a:r>
            <a:endParaRPr lang="en-US" sz="300" i="1" dirty="0">
              <a:solidFill>
                <a:srgbClr val="33339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82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Calibri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9pPr>
    </p:titleStyle>
    <p:bodyStyle>
      <a:lvl1pPr marL="228600" indent="-228600" algn="l" rtl="0" eaLnBrk="1" fontAlgn="base" hangingPunct="1">
        <a:spcBef>
          <a:spcPts val="250"/>
        </a:spcBef>
        <a:spcAft>
          <a:spcPts val="250"/>
        </a:spcAft>
        <a:buChar char="•"/>
        <a:defRPr sz="2400">
          <a:solidFill>
            <a:srgbClr val="333399"/>
          </a:solidFill>
          <a:latin typeface="Calibri" pitchFamily="34" charset="0"/>
          <a:ea typeface="+mn-ea"/>
          <a:cs typeface="Calibri" pitchFamily="34" charset="0"/>
        </a:defRPr>
      </a:lvl1pPr>
      <a:lvl2pPr marL="457200" indent="-228600" algn="l" rtl="0" eaLnBrk="1" fontAlgn="base" hangingPunct="1">
        <a:spcBef>
          <a:spcPts val="250"/>
        </a:spcBef>
        <a:spcAft>
          <a:spcPts val="250"/>
        </a:spcAft>
        <a:buChar char="–"/>
        <a:defRPr sz="2200">
          <a:solidFill>
            <a:srgbClr val="333399"/>
          </a:solidFill>
          <a:latin typeface="Calibri" pitchFamily="34" charset="0"/>
          <a:cs typeface="Calibri" pitchFamily="34" charset="0"/>
        </a:defRPr>
      </a:lvl2pPr>
      <a:lvl3pPr marL="685800" indent="-228600" algn="l" rtl="0" eaLnBrk="1" fontAlgn="base" hangingPunct="1">
        <a:spcBef>
          <a:spcPts val="250"/>
        </a:spcBef>
        <a:spcAft>
          <a:spcPts val="250"/>
        </a:spcAft>
        <a:buChar char="•"/>
        <a:defRPr sz="2000">
          <a:solidFill>
            <a:srgbClr val="333399"/>
          </a:solidFill>
          <a:latin typeface="Calibri" pitchFamily="34" charset="0"/>
          <a:cs typeface="Calibri" pitchFamily="34" charset="0"/>
        </a:defRPr>
      </a:lvl3pPr>
      <a:lvl4pPr marL="914400" indent="-228600" algn="l" rtl="0" eaLnBrk="1" fontAlgn="base" hangingPunct="1">
        <a:spcBef>
          <a:spcPts val="200"/>
        </a:spcBef>
        <a:spcAft>
          <a:spcPts val="200"/>
        </a:spcAft>
        <a:buChar char="–"/>
        <a:defRPr>
          <a:solidFill>
            <a:srgbClr val="333399"/>
          </a:solidFill>
          <a:latin typeface="Calibri" pitchFamily="34" charset="0"/>
          <a:cs typeface="Calibri" pitchFamily="34" charset="0"/>
        </a:defRPr>
      </a:lvl4pPr>
      <a:lvl5pPr marL="1143000" indent="-228600" algn="l" rtl="0" eaLnBrk="1" fontAlgn="base" hangingPunct="1">
        <a:spcBef>
          <a:spcPts val="200"/>
        </a:spcBef>
        <a:spcAft>
          <a:spcPts val="200"/>
        </a:spcAft>
        <a:buChar char="»"/>
        <a:defRPr sz="1600">
          <a:solidFill>
            <a:srgbClr val="3333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30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First-level bullet 24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1"/>
            <a:r>
              <a:rPr lang="en-US" dirty="0" smtClean="0"/>
              <a:t>Second-level bullet 22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2"/>
            <a:r>
              <a:rPr lang="en-US" dirty="0" smtClean="0"/>
              <a:t>Third-level bullet 20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3"/>
            <a:r>
              <a:rPr lang="en-US" dirty="0" smtClean="0"/>
              <a:t>Fourth-level bullet 18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4"/>
            <a:r>
              <a:rPr lang="en-US" dirty="0" smtClean="0"/>
              <a:t>Fifth-level bullet 16-pt, on single line spacing, with 2 </a:t>
            </a:r>
            <a:r>
              <a:rPr lang="en-US" dirty="0" err="1" smtClean="0"/>
              <a:t>pts</a:t>
            </a:r>
            <a:r>
              <a:rPr lang="en-US" dirty="0" smtClean="0"/>
              <a:t> before &amp; after </a:t>
            </a:r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629400"/>
            <a:ext cx="533400" cy="228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pic>
        <p:nvPicPr>
          <p:cNvPr id="1034" name="Picture 10" descr="Untitled-1 cop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7620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6294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ts val="900"/>
              </a:lnSpc>
              <a:defRPr sz="900" i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284" y="39207"/>
            <a:ext cx="609032" cy="60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307580" y="646584"/>
            <a:ext cx="183642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333399"/>
                </a:solidFill>
                <a:latin typeface="Calibri" pitchFamily="34" charset="0"/>
                <a:cs typeface="Arial" charset="0"/>
              </a:rPr>
              <a:t>ExoPlanet Exploration Program</a:t>
            </a:r>
            <a:endParaRPr lang="en-US" sz="300" i="1" dirty="0">
              <a:solidFill>
                <a:srgbClr val="33339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82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Calibri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9pPr>
    </p:titleStyle>
    <p:bodyStyle>
      <a:lvl1pPr marL="228600" indent="-228600" algn="l" rtl="0" eaLnBrk="1" fontAlgn="base" hangingPunct="1">
        <a:spcBef>
          <a:spcPts val="250"/>
        </a:spcBef>
        <a:spcAft>
          <a:spcPts val="250"/>
        </a:spcAft>
        <a:buChar char="•"/>
        <a:defRPr sz="2400">
          <a:solidFill>
            <a:srgbClr val="333399"/>
          </a:solidFill>
          <a:latin typeface="Calibri" pitchFamily="34" charset="0"/>
          <a:ea typeface="+mn-ea"/>
          <a:cs typeface="Calibri" pitchFamily="34" charset="0"/>
        </a:defRPr>
      </a:lvl1pPr>
      <a:lvl2pPr marL="457200" indent="-228600" algn="l" rtl="0" eaLnBrk="1" fontAlgn="base" hangingPunct="1">
        <a:spcBef>
          <a:spcPts val="250"/>
        </a:spcBef>
        <a:spcAft>
          <a:spcPts val="250"/>
        </a:spcAft>
        <a:buChar char="–"/>
        <a:defRPr sz="2200">
          <a:solidFill>
            <a:srgbClr val="333399"/>
          </a:solidFill>
          <a:latin typeface="Calibri" pitchFamily="34" charset="0"/>
          <a:cs typeface="Calibri" pitchFamily="34" charset="0"/>
        </a:defRPr>
      </a:lvl2pPr>
      <a:lvl3pPr marL="685800" indent="-228600" algn="l" rtl="0" eaLnBrk="1" fontAlgn="base" hangingPunct="1">
        <a:spcBef>
          <a:spcPts val="250"/>
        </a:spcBef>
        <a:spcAft>
          <a:spcPts val="250"/>
        </a:spcAft>
        <a:buChar char="•"/>
        <a:defRPr sz="2000">
          <a:solidFill>
            <a:srgbClr val="333399"/>
          </a:solidFill>
          <a:latin typeface="Calibri" pitchFamily="34" charset="0"/>
          <a:cs typeface="Calibri" pitchFamily="34" charset="0"/>
        </a:defRPr>
      </a:lvl3pPr>
      <a:lvl4pPr marL="914400" indent="-228600" algn="l" rtl="0" eaLnBrk="1" fontAlgn="base" hangingPunct="1">
        <a:spcBef>
          <a:spcPts val="200"/>
        </a:spcBef>
        <a:spcAft>
          <a:spcPts val="200"/>
        </a:spcAft>
        <a:buChar char="–"/>
        <a:defRPr>
          <a:solidFill>
            <a:srgbClr val="333399"/>
          </a:solidFill>
          <a:latin typeface="Calibri" pitchFamily="34" charset="0"/>
          <a:cs typeface="Calibri" pitchFamily="34" charset="0"/>
        </a:defRPr>
      </a:lvl4pPr>
      <a:lvl5pPr marL="1143000" indent="-228600" algn="l" rtl="0" eaLnBrk="1" fontAlgn="base" hangingPunct="1">
        <a:spcBef>
          <a:spcPts val="200"/>
        </a:spcBef>
        <a:spcAft>
          <a:spcPts val="200"/>
        </a:spcAft>
        <a:buChar char="»"/>
        <a:defRPr sz="1600">
          <a:solidFill>
            <a:srgbClr val="3333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30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First-level bullet 24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1"/>
            <a:r>
              <a:rPr lang="en-US" dirty="0" smtClean="0"/>
              <a:t>Second-level bullet 22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2"/>
            <a:r>
              <a:rPr lang="en-US" dirty="0" smtClean="0"/>
              <a:t>Third-level bullet 20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2.5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3"/>
            <a:r>
              <a:rPr lang="en-US" dirty="0" smtClean="0"/>
              <a:t>Fourth-level bullet 18 </a:t>
            </a:r>
            <a:r>
              <a:rPr lang="en-US" dirty="0" err="1" smtClean="0"/>
              <a:t>pt</a:t>
            </a:r>
            <a:r>
              <a:rPr lang="en-US" dirty="0" smtClean="0"/>
              <a:t>, on single line spacing, with 2 </a:t>
            </a:r>
            <a:r>
              <a:rPr lang="en-US" dirty="0" err="1" smtClean="0"/>
              <a:t>pts</a:t>
            </a:r>
            <a:r>
              <a:rPr lang="en-US" dirty="0" smtClean="0"/>
              <a:t> before &amp; after</a:t>
            </a:r>
          </a:p>
          <a:p>
            <a:pPr lvl="4"/>
            <a:r>
              <a:rPr lang="en-US" dirty="0" smtClean="0"/>
              <a:t>Fifth-level bullet 16-pt, on single line spacing, with 2 </a:t>
            </a:r>
            <a:r>
              <a:rPr lang="en-US" dirty="0" err="1" smtClean="0"/>
              <a:t>pts</a:t>
            </a:r>
            <a:r>
              <a:rPr lang="en-US" dirty="0" smtClean="0"/>
              <a:t> before &amp; after </a:t>
            </a:r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629400"/>
            <a:ext cx="533400" cy="228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900"/>
              </a:lnSpc>
              <a:defRPr sz="90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 Narrow" pitchFamily="34" charset="0"/>
              </a:defRPr>
            </a:lvl1pPr>
          </a:lstStyle>
          <a:p>
            <a:fld id="{66067FEF-5467-47EF-989C-A389AA1AA895}" type="slidenum">
              <a:rPr lang="en-US" smtClean="0"/>
              <a:t>‹#›</a:t>
            </a:fld>
            <a:endParaRPr lang="en-US"/>
          </a:p>
        </p:txBody>
      </p:sp>
      <p:pic>
        <p:nvPicPr>
          <p:cNvPr id="1034" name="Picture 10" descr="Untitled-1 cop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762000"/>
            <a:ext cx="91440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6294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ts val="900"/>
              </a:lnSpc>
              <a:defRPr sz="900" i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The technical data in this document is controlled under the U.S. Export Regulations, release to foreign persons may require an export authorization.</a:t>
            </a:r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284" y="39207"/>
            <a:ext cx="609032" cy="60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307580" y="646584"/>
            <a:ext cx="183642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333399"/>
                </a:solidFill>
                <a:latin typeface="Calibri" pitchFamily="34" charset="0"/>
                <a:cs typeface="Arial" charset="0"/>
              </a:rPr>
              <a:t>ExoPlanet Exploration Program</a:t>
            </a:r>
            <a:endParaRPr lang="en-US" sz="300" i="1" dirty="0">
              <a:solidFill>
                <a:srgbClr val="33339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82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Calibri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>
          <a:solidFill>
            <a:srgbClr val="790015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rgbClr val="790015"/>
          </a:solidFill>
          <a:latin typeface="Garamond" pitchFamily="18" charset="0"/>
        </a:defRPr>
      </a:lvl9pPr>
    </p:titleStyle>
    <p:bodyStyle>
      <a:lvl1pPr marL="228600" indent="-228600" algn="l" rtl="0" eaLnBrk="1" fontAlgn="base" hangingPunct="1">
        <a:spcBef>
          <a:spcPts val="250"/>
        </a:spcBef>
        <a:spcAft>
          <a:spcPts val="250"/>
        </a:spcAft>
        <a:buChar char="•"/>
        <a:defRPr sz="2400">
          <a:solidFill>
            <a:srgbClr val="333399"/>
          </a:solidFill>
          <a:latin typeface="Calibri" pitchFamily="34" charset="0"/>
          <a:ea typeface="+mn-ea"/>
          <a:cs typeface="Calibri" pitchFamily="34" charset="0"/>
        </a:defRPr>
      </a:lvl1pPr>
      <a:lvl2pPr marL="457200" indent="-228600" algn="l" rtl="0" eaLnBrk="1" fontAlgn="base" hangingPunct="1">
        <a:spcBef>
          <a:spcPts val="250"/>
        </a:spcBef>
        <a:spcAft>
          <a:spcPts val="250"/>
        </a:spcAft>
        <a:buChar char="–"/>
        <a:defRPr sz="2200">
          <a:solidFill>
            <a:srgbClr val="333399"/>
          </a:solidFill>
          <a:latin typeface="Calibri" pitchFamily="34" charset="0"/>
          <a:cs typeface="Calibri" pitchFamily="34" charset="0"/>
        </a:defRPr>
      </a:lvl2pPr>
      <a:lvl3pPr marL="685800" indent="-228600" algn="l" rtl="0" eaLnBrk="1" fontAlgn="base" hangingPunct="1">
        <a:spcBef>
          <a:spcPts val="250"/>
        </a:spcBef>
        <a:spcAft>
          <a:spcPts val="250"/>
        </a:spcAft>
        <a:buChar char="•"/>
        <a:defRPr sz="2000">
          <a:solidFill>
            <a:srgbClr val="333399"/>
          </a:solidFill>
          <a:latin typeface="Calibri" pitchFamily="34" charset="0"/>
          <a:cs typeface="Calibri" pitchFamily="34" charset="0"/>
        </a:defRPr>
      </a:lvl3pPr>
      <a:lvl4pPr marL="914400" indent="-228600" algn="l" rtl="0" eaLnBrk="1" fontAlgn="base" hangingPunct="1">
        <a:spcBef>
          <a:spcPts val="200"/>
        </a:spcBef>
        <a:spcAft>
          <a:spcPts val="200"/>
        </a:spcAft>
        <a:buChar char="–"/>
        <a:defRPr>
          <a:solidFill>
            <a:srgbClr val="333399"/>
          </a:solidFill>
          <a:latin typeface="Calibri" pitchFamily="34" charset="0"/>
          <a:cs typeface="Calibri" pitchFamily="34" charset="0"/>
        </a:defRPr>
      </a:lvl4pPr>
      <a:lvl5pPr marL="1143000" indent="-228600" algn="l" rtl="0" eaLnBrk="1" fontAlgn="base" hangingPunct="1">
        <a:spcBef>
          <a:spcPts val="200"/>
        </a:spcBef>
        <a:spcAft>
          <a:spcPts val="200"/>
        </a:spcAft>
        <a:buChar char="»"/>
        <a:defRPr sz="1600">
          <a:solidFill>
            <a:srgbClr val="333399"/>
          </a:solidFill>
          <a:latin typeface="Calibri" pitchFamily="34" charset="0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333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" y="1295400"/>
            <a:ext cx="8686800" cy="3657600"/>
          </a:xfrm>
        </p:spPr>
        <p:txBody>
          <a:bodyPr/>
          <a:lstStyle/>
          <a:p>
            <a:r>
              <a:rPr lang="en-US" sz="2400" dirty="0"/>
              <a:t>EXOPLANET EXPLORATION PROGRAM ANALYSIS GROUP #8, Denver CO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4000" dirty="0" smtClean="0"/>
              <a:t>Exoplanet Exploration Program</a:t>
            </a:r>
            <a:br>
              <a:rPr lang="en-US" sz="4000" dirty="0" smtClean="0"/>
            </a:br>
            <a:r>
              <a:rPr lang="en-US" sz="4000" dirty="0" smtClean="0"/>
              <a:t>Overview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685800"/>
          </a:xfrm>
        </p:spPr>
        <p:txBody>
          <a:bodyPr/>
          <a:lstStyle/>
          <a:p>
            <a:endParaRPr lang="en-US" sz="2400" dirty="0" smtClean="0"/>
          </a:p>
          <a:p>
            <a:r>
              <a:rPr lang="en-US" sz="2400" dirty="0" smtClean="0"/>
              <a:t>Gary </a:t>
            </a:r>
            <a:r>
              <a:rPr lang="en-US" sz="2400" dirty="0"/>
              <a:t>Blackwood, Exoplanet Exploration Program </a:t>
            </a:r>
            <a:r>
              <a:rPr lang="en-US" sz="2400" dirty="0" smtClean="0"/>
              <a:t>Manager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accent2"/>
                </a:solidFill>
              </a:rPr>
              <a:t>Jet Propulsion Laboratory, California Institute of </a:t>
            </a:r>
            <a:r>
              <a:rPr lang="en-US" sz="2400" dirty="0" smtClean="0">
                <a:solidFill>
                  <a:schemeClr val="accent2"/>
                </a:solidFill>
              </a:rPr>
              <a:t>Technology</a:t>
            </a:r>
            <a:endParaRPr lang="en-US" sz="240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5715000"/>
            <a:ext cx="2438400" cy="457200"/>
          </a:xfrm>
        </p:spPr>
        <p:txBody>
          <a:bodyPr/>
          <a:lstStyle/>
          <a:p>
            <a:r>
              <a:rPr lang="en-US" dirty="0" smtClean="0"/>
              <a:t>October 5,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6629400"/>
            <a:ext cx="533400" cy="228600"/>
          </a:xfrm>
        </p:spPr>
        <p:txBody>
          <a:bodyPr/>
          <a:lstStyle/>
          <a:p>
            <a:fld id="{B520ED8E-4E5B-48EB-8E42-9547595C1C9A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7945" y="6451684"/>
            <a:ext cx="63706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Copyright 2013 California Institute of Technology.  Government sponsorship acknowledged</a:t>
            </a:r>
            <a:endParaRPr 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0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90600"/>
            <a:ext cx="5638800" cy="5562600"/>
          </a:xfrm>
        </p:spPr>
        <p:txBody>
          <a:bodyPr/>
          <a:lstStyle/>
          <a:p>
            <a:r>
              <a:rPr lang="en-US" sz="2000" dirty="0" smtClean="0"/>
              <a:t>May 30:  Agency strategic guidance provided to proceed with pre-formulation studies for WFIRST science (dark energy, IR survey, </a:t>
            </a:r>
            <a:r>
              <a:rPr lang="en-US" sz="2000" b="1" dirty="0" smtClean="0">
                <a:solidFill>
                  <a:srgbClr val="C00000"/>
                </a:solidFill>
              </a:rPr>
              <a:t>exoplanet </a:t>
            </a:r>
            <a:r>
              <a:rPr lang="en-US" sz="2000" b="1" dirty="0" err="1" smtClean="0">
                <a:solidFill>
                  <a:srgbClr val="C00000"/>
                </a:solidFill>
              </a:rPr>
              <a:t>microlensing</a:t>
            </a:r>
            <a:r>
              <a:rPr lang="en-US" sz="2000" dirty="0" smtClean="0">
                <a:solidFill>
                  <a:srgbClr val="002060"/>
                </a:solidFill>
              </a:rPr>
              <a:t>)</a:t>
            </a:r>
            <a:r>
              <a:rPr lang="en-US" sz="2000" dirty="0" smtClean="0"/>
              <a:t>, and </a:t>
            </a:r>
            <a:r>
              <a:rPr lang="en-US" sz="2000" b="1" dirty="0" smtClean="0">
                <a:solidFill>
                  <a:srgbClr val="C00000"/>
                </a:solidFill>
              </a:rPr>
              <a:t>exoplanet direct imaging </a:t>
            </a:r>
            <a:r>
              <a:rPr lang="en-US" sz="2000" dirty="0" smtClean="0"/>
              <a:t>using coronagraph (now baseline)</a:t>
            </a:r>
          </a:p>
          <a:p>
            <a:r>
              <a:rPr lang="en-US" sz="2000" dirty="0" smtClean="0"/>
              <a:t>Planning underway for Study Office, Detector Technology, Coronagraph Technology</a:t>
            </a:r>
          </a:p>
          <a:p>
            <a:r>
              <a:rPr lang="en-US" sz="2000" dirty="0" smtClean="0"/>
              <a:t>Science Definition Team  (SDT) reconvened; met September 9-10 to consider direct-imaging requirements</a:t>
            </a:r>
          </a:p>
          <a:p>
            <a:r>
              <a:rPr lang="en-US" sz="2000" dirty="0" smtClean="0"/>
              <a:t>Technical Analysis Committee (TAC) formed; five coronagraph members added, will add IR detector membership later</a:t>
            </a:r>
          </a:p>
          <a:p>
            <a:r>
              <a:rPr lang="en-US" sz="2000" dirty="0" smtClean="0"/>
              <a:t>Underway now:  AFTA Coronagraph Working Group.  Six architectures under consideration, for prioritization by December to focus near-term investments in design and technology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61" y="1447800"/>
            <a:ext cx="3124200" cy="404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2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Exoplanet Probe STDTs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Exoplanet Probe Science and Technology Definition Teams (STDTs) chartered, membership selected</a:t>
            </a:r>
          </a:p>
          <a:p>
            <a:pPr lvl="1"/>
            <a:r>
              <a:rPr lang="en-US" sz="2000" dirty="0" smtClean="0"/>
              <a:t>Probe-class Starshade:	</a:t>
            </a:r>
            <a:r>
              <a:rPr lang="en-US" sz="2000" dirty="0" err="1" smtClean="0"/>
              <a:t>Exo</a:t>
            </a:r>
            <a:r>
              <a:rPr lang="en-US" sz="2000" dirty="0" smtClean="0"/>
              <a:t>-S</a:t>
            </a:r>
          </a:p>
          <a:p>
            <a:pPr lvl="1"/>
            <a:r>
              <a:rPr lang="en-US" sz="2000" dirty="0" smtClean="0"/>
              <a:t>Probe-class Coronagraph:	</a:t>
            </a:r>
            <a:r>
              <a:rPr lang="en-US" sz="2000" dirty="0" err="1" smtClean="0"/>
              <a:t>Exo</a:t>
            </a:r>
            <a:r>
              <a:rPr lang="en-US" sz="2000" dirty="0" smtClean="0"/>
              <a:t>-C</a:t>
            </a:r>
          </a:p>
          <a:p>
            <a:r>
              <a:rPr lang="en-US" sz="2000" dirty="0" smtClean="0"/>
              <a:t>Purposes of Probe Studies per Charter:</a:t>
            </a:r>
          </a:p>
          <a:p>
            <a:pPr lvl="1"/>
            <a:r>
              <a:rPr lang="en-US" sz="2000" dirty="0" smtClean="0"/>
              <a:t>Potential alternatives to AFTA for strategic mission, 2017 new start</a:t>
            </a:r>
          </a:p>
          <a:p>
            <a:pPr lvl="1"/>
            <a:r>
              <a:rPr lang="en-US" sz="2000" dirty="0" smtClean="0"/>
              <a:t>Guide technology investments for latter part of decade</a:t>
            </a:r>
          </a:p>
          <a:p>
            <a:pPr lvl="1"/>
            <a:r>
              <a:rPr lang="en-US" sz="2000" dirty="0" smtClean="0"/>
              <a:t>Informs 2020 Decadal for habitable exoplanet imaging mission consideration</a:t>
            </a:r>
          </a:p>
          <a:p>
            <a:r>
              <a:rPr lang="en-US" sz="2000" dirty="0" smtClean="0"/>
              <a:t>Success criteria include:  compelling science, viable technology, $1B life cycle cost ($FY15)</a:t>
            </a:r>
          </a:p>
          <a:p>
            <a:r>
              <a:rPr lang="en-US" sz="2000" dirty="0" smtClean="0"/>
              <a:t>STDT meetings (held jointly)</a:t>
            </a:r>
          </a:p>
          <a:p>
            <a:pPr lvl="1"/>
            <a:r>
              <a:rPr lang="en-US" sz="2000" dirty="0" smtClean="0"/>
              <a:t>July 1-2, GSFC</a:t>
            </a:r>
          </a:p>
          <a:p>
            <a:pPr lvl="1"/>
            <a:r>
              <a:rPr lang="en-US" sz="2000" dirty="0" smtClean="0"/>
              <a:t>September 11-12, MIT</a:t>
            </a:r>
          </a:p>
          <a:p>
            <a:pPr lvl="1"/>
            <a:r>
              <a:rPr lang="en-US" sz="2000" dirty="0" smtClean="0"/>
              <a:t>November 14-15, JPL</a:t>
            </a:r>
          </a:p>
          <a:p>
            <a:r>
              <a:rPr lang="en-US" sz="2000" dirty="0" smtClean="0"/>
              <a:t>Mission concept reports and CATE due 1/31/15 and 2/28/15, respectively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4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STDT Membership</a:t>
            </a:r>
            <a:endParaRPr lang="en-US" sz="24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291" y="2895600"/>
            <a:ext cx="1115909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10840"/>
            <a:ext cx="1122523" cy="135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82968" y="4230981"/>
            <a:ext cx="1434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Sara </a:t>
            </a:r>
            <a:r>
              <a:rPr lang="en-US" sz="14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Seager</a:t>
            </a:r>
            <a:endParaRPr lang="en-US" sz="1400" b="1" dirty="0" smtClean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4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MIT </a:t>
            </a:r>
          </a:p>
          <a:p>
            <a:pPr algn="ctr"/>
            <a:r>
              <a:rPr lang="en-US" sz="14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Chairperson</a:t>
            </a:r>
            <a:endParaRPr lang="en-US" sz="14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4261784"/>
            <a:ext cx="14572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Karl </a:t>
            </a:r>
            <a:r>
              <a:rPr lang="en-US" sz="1400" b="1" dirty="0" err="1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Stapelfeldt</a:t>
            </a:r>
            <a:endParaRPr lang="en-US" sz="1400" b="1" dirty="0" smtClean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400" b="1" dirty="0" smtClean="0">
                <a:solidFill>
                  <a:srgbClr val="333399"/>
                </a:solidFill>
                <a:latin typeface="Calibri" pitchFamily="34" charset="0"/>
                <a:cs typeface="Calibri" pitchFamily="34" charset="0"/>
              </a:rPr>
              <a:t>GSFC Chairperson</a:t>
            </a:r>
            <a:endParaRPr lang="en-US" sz="1400" b="1" dirty="0">
              <a:solidFill>
                <a:srgbClr val="33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870483"/>
              </p:ext>
            </p:extLst>
          </p:nvPr>
        </p:nvGraphicFramePr>
        <p:xfrm>
          <a:off x="2057400" y="1219200"/>
          <a:ext cx="5029200" cy="2346960"/>
        </p:xfrm>
        <a:graphic>
          <a:graphicData uri="http://schemas.openxmlformats.org/drawingml/2006/table">
            <a:tbl>
              <a:tblPr/>
              <a:tblGrid>
                <a:gridCol w="1308100"/>
                <a:gridCol w="1219200"/>
                <a:gridCol w="25019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First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Organization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Stapelfeldt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Karl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NASA Goddard Space Flight Center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Belikov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Rus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NASA Ames Research Center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Bryden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Geoff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Jet Propulsion Laboratory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Cahoy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Kerri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Massachusetts Inst. of Technology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Chakrabarti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Supriya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Univ. of Massachusetts, Lowell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Marley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Mark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NASA Ames Research Center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McElwain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Michael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NASA Goddard Space Flight Center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Meadows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Vikki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Univ. of Washington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Serabyn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Jet Propulsion Laboratory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Trauger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John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Jet Propulsion Laboratory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Chair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993853"/>
              </p:ext>
            </p:extLst>
          </p:nvPr>
        </p:nvGraphicFramePr>
        <p:xfrm>
          <a:off x="2057400" y="3962400"/>
          <a:ext cx="5029200" cy="2346960"/>
        </p:xfrm>
        <a:graphic>
          <a:graphicData uri="http://schemas.openxmlformats.org/drawingml/2006/table">
            <a:tbl>
              <a:tblPr/>
              <a:tblGrid>
                <a:gridCol w="1308100"/>
                <a:gridCol w="1219200"/>
                <a:gridCol w="25019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First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Organization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Seager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Sara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Massachusetts Inst. of Technology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Cash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Webster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Univ. of Colorado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Domagal-Goldman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Shawn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NASA Goddard Space Flight Center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Kasdin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N. Jeremy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Princeton Univ.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Kuchner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Marc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NASA Goddard Space Flight Center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Roberge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Aki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NASA Goddard Space Flight Center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Shaklan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Stuart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Jet Propulsion Laboratory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Sparks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William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Space Telescope Science Institute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Thomson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Mark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Jet Propulsion Laboratory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Turnbull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Margaret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Global Science Institute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 Chair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71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57200"/>
          </a:xfrm>
        </p:spPr>
        <p:txBody>
          <a:bodyPr/>
          <a:lstStyle/>
          <a:p>
            <a:r>
              <a:rPr lang="en-US" dirty="0" smtClean="0"/>
              <a:t>Exoplanet </a:t>
            </a:r>
            <a:r>
              <a:rPr lang="en-US" dirty="0" smtClean="0"/>
              <a:t>Probe </a:t>
            </a:r>
            <a:r>
              <a:rPr lang="en-US" dirty="0" smtClean="0"/>
              <a:t>Study Office</a:t>
            </a:r>
            <a:endParaRPr lang="en-US" sz="2400" b="1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-41564" y="838200"/>
            <a:ext cx="7432964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333399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99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333399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99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r>
              <a:rPr lang="en-US" sz="2000" dirty="0" smtClean="0"/>
              <a:t>One Study Office, two coordinated design teams:   </a:t>
            </a:r>
            <a:r>
              <a:rPr lang="en-US" sz="2000" dirty="0" smtClean="0"/>
              <a:t>fully </a:t>
            </a:r>
            <a:r>
              <a:rPr lang="en-US" sz="2000" dirty="0" smtClean="0"/>
              <a:t>staffed </a:t>
            </a:r>
            <a:endParaRPr lang="en-US" sz="2000" dirty="0" smtClean="0"/>
          </a:p>
          <a:p>
            <a:pPr lvl="1"/>
            <a:r>
              <a:rPr lang="en-US" sz="1600" dirty="0"/>
              <a:t>Study Office Manager:		Keith Warfield</a:t>
            </a:r>
          </a:p>
          <a:p>
            <a:pPr lvl="1"/>
            <a:r>
              <a:rPr lang="en-US" sz="1600" dirty="0"/>
              <a:t>Starshade Design Team Lead:	Doug Lisman</a:t>
            </a:r>
          </a:p>
          <a:p>
            <a:pPr lvl="1"/>
            <a:r>
              <a:rPr lang="en-US" sz="1600" dirty="0"/>
              <a:t>Coronagraph Design Team Lead:	Michael Brenner</a:t>
            </a:r>
            <a:endParaRPr lang="en-US" dirty="0"/>
          </a:p>
          <a:p>
            <a:pPr lvl="1"/>
            <a:r>
              <a:rPr lang="en-US" sz="1600" dirty="0" smtClean="0"/>
              <a:t>Each </a:t>
            </a:r>
            <a:r>
              <a:rPr lang="en-US" sz="1600" dirty="0" smtClean="0"/>
              <a:t>has a full time team Leader and about 10 part time </a:t>
            </a:r>
            <a:r>
              <a:rPr lang="en-US" sz="1600" dirty="0" smtClean="0"/>
              <a:t>discipline experts</a:t>
            </a:r>
          </a:p>
          <a:p>
            <a:r>
              <a:rPr lang="en-US" sz="2000" dirty="0" smtClean="0"/>
              <a:t>Completed </a:t>
            </a:r>
            <a:r>
              <a:rPr lang="en-US" sz="2000" dirty="0"/>
              <a:t>initial Team X studies of both configurations</a:t>
            </a:r>
          </a:p>
          <a:p>
            <a:pPr lvl="1"/>
            <a:r>
              <a:rPr lang="en-US" sz="1600" dirty="0"/>
              <a:t>I</a:t>
            </a:r>
            <a:r>
              <a:rPr lang="en-US" sz="1600" dirty="0" smtClean="0"/>
              <a:t>nitial concepts </a:t>
            </a:r>
            <a:r>
              <a:rPr lang="en-US" sz="1600" dirty="0"/>
              <a:t>for both </a:t>
            </a:r>
            <a:r>
              <a:rPr lang="en-US" sz="1600" dirty="0" smtClean="0"/>
              <a:t>probes designed </a:t>
            </a:r>
            <a:r>
              <a:rPr lang="en-US" sz="1600" dirty="0"/>
              <a:t>and costed by JPL’s Team X</a:t>
            </a:r>
          </a:p>
          <a:p>
            <a:pPr lvl="1"/>
            <a:r>
              <a:rPr lang="en-US" sz="1600" dirty="0"/>
              <a:t>Team X design and cost models  (and a Team X engineer) have been delivered to both design teams for quick mission-level trade </a:t>
            </a:r>
            <a:r>
              <a:rPr lang="en-US" sz="1600" dirty="0" smtClean="0"/>
              <a:t>studies</a:t>
            </a:r>
            <a:endParaRPr lang="en-US" dirty="0" smtClean="0"/>
          </a:p>
          <a:p>
            <a:r>
              <a:rPr lang="en-US" sz="2000" dirty="0" smtClean="0"/>
              <a:t>Design </a:t>
            </a:r>
            <a:r>
              <a:rPr lang="en-US" sz="2000" dirty="0"/>
              <a:t>trades are underway on both Design Teams</a:t>
            </a:r>
          </a:p>
          <a:p>
            <a:pPr lvl="1"/>
            <a:r>
              <a:rPr lang="en-US" sz="1600" dirty="0"/>
              <a:t>Error </a:t>
            </a:r>
            <a:r>
              <a:rPr lang="en-US" sz="1600" dirty="0" smtClean="0"/>
              <a:t>budgets, Mission-level </a:t>
            </a:r>
            <a:r>
              <a:rPr lang="en-US" sz="1600" dirty="0"/>
              <a:t>trades </a:t>
            </a:r>
            <a:endParaRPr lang="en-US" sz="1600" dirty="0" smtClean="0"/>
          </a:p>
          <a:p>
            <a:pPr lvl="1"/>
            <a:r>
              <a:rPr lang="en-US" sz="1600" dirty="0" smtClean="0"/>
              <a:t>An </a:t>
            </a:r>
            <a:r>
              <a:rPr lang="en-US" sz="1600" dirty="0"/>
              <a:t>initial telescope optical design </a:t>
            </a:r>
            <a:r>
              <a:rPr lang="en-US" sz="1600" dirty="0" smtClean="0"/>
              <a:t>established </a:t>
            </a:r>
            <a:r>
              <a:rPr lang="en-US" sz="1600" dirty="0"/>
              <a:t>for the </a:t>
            </a:r>
            <a:r>
              <a:rPr lang="en-US" sz="1600" dirty="0" smtClean="0"/>
              <a:t>coronagraph </a:t>
            </a:r>
            <a:r>
              <a:rPr lang="en-US" sz="1600" dirty="0"/>
              <a:t>STDT</a:t>
            </a:r>
          </a:p>
          <a:p>
            <a:pPr lvl="1"/>
            <a:r>
              <a:rPr lang="en-US" sz="1600" dirty="0"/>
              <a:t>Mechanical configuration  work is underway on both teams</a:t>
            </a:r>
          </a:p>
          <a:p>
            <a:r>
              <a:rPr lang="en-US" sz="2000" dirty="0" smtClean="0"/>
              <a:t>An initial CATE meeting was held Sept. 3 with Aerospace Corp.</a:t>
            </a:r>
          </a:p>
          <a:p>
            <a:pPr lvl="1"/>
            <a:r>
              <a:rPr lang="en-US" sz="1600" dirty="0" smtClean="0"/>
              <a:t>Aerospace presented </a:t>
            </a:r>
            <a:r>
              <a:rPr lang="en-US" sz="1600" dirty="0" smtClean="0"/>
              <a:t>and </a:t>
            </a:r>
            <a:r>
              <a:rPr lang="en-US" sz="1600" dirty="0" smtClean="0"/>
              <a:t>answered questions on the CATE process </a:t>
            </a:r>
          </a:p>
          <a:p>
            <a:pPr lvl="1"/>
            <a:r>
              <a:rPr lang="en-US" sz="1600" dirty="0" smtClean="0"/>
              <a:t>STDT and Design Team members presented materials on the state of coronagraph and </a:t>
            </a:r>
            <a:r>
              <a:rPr lang="en-US" sz="1600" dirty="0" err="1" smtClean="0"/>
              <a:t>starshade</a:t>
            </a:r>
            <a:r>
              <a:rPr lang="en-US" sz="1600" dirty="0" smtClean="0"/>
              <a:t> </a:t>
            </a:r>
            <a:r>
              <a:rPr lang="en-US" sz="1600" dirty="0" smtClean="0"/>
              <a:t>technology </a:t>
            </a:r>
            <a:r>
              <a:rPr lang="en-US" sz="1600" dirty="0" smtClean="0"/>
              <a:t>development</a:t>
            </a:r>
          </a:p>
          <a:p>
            <a:r>
              <a:rPr lang="en-US" sz="2000" dirty="0" smtClean="0"/>
              <a:t>Preliminary prioritized technology needs delivered by both STDTs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13</a:t>
            </a:fld>
            <a:endParaRPr lang="en-US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2774" y="4343400"/>
            <a:ext cx="770412" cy="10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6600" y="1524000"/>
            <a:ext cx="196276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467600" y="2794591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Probe</a:t>
            </a:r>
          </a:p>
          <a:p>
            <a:r>
              <a:rPr lang="en-US" sz="1200" b="1" dirty="0" smtClean="0"/>
              <a:t>Starshade</a:t>
            </a:r>
            <a:endParaRPr lang="en-US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543800" y="5486400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Probe</a:t>
            </a:r>
          </a:p>
          <a:p>
            <a:r>
              <a:rPr lang="en-US" sz="1200" b="1" dirty="0" smtClean="0"/>
              <a:t>Coronagraph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10100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Coronagraph Technology:  Recent TDEM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Best contrast to date using two deformable mirrors in HCIT-1:</a:t>
            </a:r>
          </a:p>
          <a:p>
            <a:pPr lvl="1"/>
            <a:r>
              <a:rPr lang="en-US" dirty="0" smtClean="0"/>
              <a:t>Jeremy </a:t>
            </a:r>
            <a:r>
              <a:rPr lang="en-US" dirty="0" err="1"/>
              <a:t>Kasdin’s</a:t>
            </a:r>
            <a:r>
              <a:rPr lang="en-US" dirty="0"/>
              <a:t> </a:t>
            </a:r>
            <a:r>
              <a:rPr lang="en-US" dirty="0" smtClean="0"/>
              <a:t>demonstrated raw </a:t>
            </a:r>
            <a:r>
              <a:rPr lang="en-US" dirty="0"/>
              <a:t>contrast ratio of 3.8e-9 between working angles of 5-9 λ/D in monochromatic light. The pupil was unobscured and the coronagraph mask was a shaped pupil.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deformable  mirrors were </a:t>
            </a:r>
            <a:r>
              <a:rPr lang="en-US" dirty="0" err="1"/>
              <a:t>Xinetics</a:t>
            </a:r>
            <a:r>
              <a:rPr lang="en-US" dirty="0"/>
              <a:t> continuous surface sheet, z-directional PMNs.</a:t>
            </a:r>
          </a:p>
          <a:p>
            <a:endParaRPr lang="en-US" dirty="0" smtClean="0"/>
          </a:p>
          <a:p>
            <a:r>
              <a:rPr lang="en-US" dirty="0" smtClean="0"/>
              <a:t>Phase </a:t>
            </a:r>
            <a:r>
              <a:rPr lang="en-US" dirty="0"/>
              <a:t>Induced Amplitude </a:t>
            </a:r>
            <a:r>
              <a:rPr lang="en-US" dirty="0" err="1"/>
              <a:t>Apodization</a:t>
            </a:r>
            <a:r>
              <a:rPr lang="en-US" dirty="0"/>
              <a:t> (PIAA) coronagraph </a:t>
            </a:r>
            <a:r>
              <a:rPr lang="en-US" dirty="0" smtClean="0"/>
              <a:t>(Olivier </a:t>
            </a:r>
            <a:r>
              <a:rPr lang="en-US" dirty="0" err="1"/>
              <a:t>Guyon</a:t>
            </a:r>
            <a:r>
              <a:rPr lang="en-US" dirty="0"/>
              <a:t>/UA) operated at broadband (10% ) and reached approximately 2e-8 raw contrast ratio over 2-4 </a:t>
            </a:r>
            <a:r>
              <a:rPr lang="el-GR" dirty="0"/>
              <a:t>λ/</a:t>
            </a:r>
            <a:r>
              <a:rPr lang="en-US" dirty="0"/>
              <a:t>D working angles (unobscured pupil).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7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Starshade Technology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/>
              <a:t>S</a:t>
            </a:r>
            <a:r>
              <a:rPr lang="en-US" sz="2000" dirty="0" smtClean="0"/>
              <a:t>tarshade </a:t>
            </a:r>
            <a:r>
              <a:rPr lang="en-US" sz="2000" dirty="0"/>
              <a:t>technology TDEM led by PI Jeremy </a:t>
            </a:r>
            <a:r>
              <a:rPr lang="en-US" sz="2000" dirty="0" err="1" smtClean="0"/>
              <a:t>Kasdin</a:t>
            </a:r>
            <a:r>
              <a:rPr lang="en-US" sz="2000" dirty="0" smtClean="0"/>
              <a:t>:</a:t>
            </a:r>
            <a:r>
              <a:rPr lang="en-US" sz="2000" dirty="0" smtClean="0"/>
              <a:t> </a:t>
            </a:r>
            <a:r>
              <a:rPr lang="en-US" sz="2000" dirty="0"/>
              <a:t>a first look test at deployment repeatability from a partially stowed position easily met </a:t>
            </a:r>
            <a:r>
              <a:rPr lang="en-US" sz="2000" dirty="0" smtClean="0"/>
              <a:t>500 um deployment requirement</a:t>
            </a:r>
            <a:r>
              <a:rPr lang="en-US" sz="2000" dirty="0"/>
              <a:t>	</a:t>
            </a:r>
            <a:endParaRPr lang="en-US" sz="2000" b="1" dirty="0"/>
          </a:p>
          <a:p>
            <a:pPr lvl="1"/>
            <a:r>
              <a:rPr lang="en-US" sz="2000" dirty="0"/>
              <a:t>Four </a:t>
            </a:r>
            <a:r>
              <a:rPr lang="en-US" sz="2000" dirty="0" smtClean="0"/>
              <a:t>JPL-built </a:t>
            </a:r>
            <a:r>
              <a:rPr lang="en-US" sz="2000" dirty="0" err="1"/>
              <a:t>starshade</a:t>
            </a:r>
            <a:r>
              <a:rPr lang="en-US" sz="2000" dirty="0"/>
              <a:t> petals were integrated with a NGAS-</a:t>
            </a:r>
            <a:r>
              <a:rPr lang="en-US" sz="2000" dirty="0" err="1"/>
              <a:t>Astro</a:t>
            </a:r>
            <a:r>
              <a:rPr lang="en-US" sz="2000" dirty="0"/>
              <a:t> built inner disk structure and central hub at the </a:t>
            </a:r>
            <a:r>
              <a:rPr lang="en-US" sz="2000" dirty="0" err="1"/>
              <a:t>Astro</a:t>
            </a:r>
            <a:r>
              <a:rPr lang="en-US" sz="2000" dirty="0"/>
              <a:t> facility in Goleta, CA.  </a:t>
            </a:r>
            <a:endParaRPr lang="en-US" sz="2000" dirty="0" smtClean="0"/>
          </a:p>
          <a:p>
            <a:pPr lvl="1"/>
            <a:r>
              <a:rPr lang="en-US" sz="2000" dirty="0" smtClean="0"/>
              <a:t>I</a:t>
            </a:r>
            <a:r>
              <a:rPr lang="en-US" sz="2000" dirty="0" smtClean="0"/>
              <a:t>ntegrated </a:t>
            </a:r>
            <a:r>
              <a:rPr lang="en-US" sz="2000" dirty="0"/>
              <a:t>system </a:t>
            </a:r>
            <a:r>
              <a:rPr lang="en-US" sz="2000" dirty="0" smtClean="0"/>
              <a:t>successfully </a:t>
            </a:r>
            <a:r>
              <a:rPr lang="en-US" sz="2000" dirty="0"/>
              <a:t>deployed multiple times with metrology of the deployed shape after each deployment.  </a:t>
            </a:r>
          </a:p>
          <a:p>
            <a:pPr lvl="1"/>
            <a:endParaRPr lang="en-US" sz="1200" i="1" dirty="0" smtClean="0"/>
          </a:p>
          <a:p>
            <a:pPr lvl="1"/>
            <a:endParaRPr lang="en-US" sz="1200" i="1" dirty="0"/>
          </a:p>
          <a:p>
            <a:pPr lvl="1"/>
            <a:endParaRPr lang="en-US" sz="1200" i="1" dirty="0" smtClean="0"/>
          </a:p>
          <a:p>
            <a:pPr lvl="1"/>
            <a:endParaRPr lang="en-US" sz="1200" i="1" dirty="0"/>
          </a:p>
          <a:p>
            <a:pPr lvl="1"/>
            <a:endParaRPr lang="en-US" sz="1200" i="1" dirty="0" smtClean="0"/>
          </a:p>
          <a:p>
            <a:pPr lvl="1"/>
            <a:endParaRPr lang="en-US" sz="1200" i="1" dirty="0"/>
          </a:p>
          <a:p>
            <a:pPr lvl="1"/>
            <a:endParaRPr lang="en-US" sz="1200" i="1" dirty="0" smtClean="0"/>
          </a:p>
          <a:p>
            <a:pPr lvl="1"/>
            <a:endParaRPr lang="en-US" sz="1200" i="1" dirty="0"/>
          </a:p>
          <a:p>
            <a:pPr lvl="1"/>
            <a:endParaRPr lang="en-US" sz="1200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 descr="C:\Users\nsiegler\AppData\Local\Microsoft\Windows\Temporary Internet Files\Content.Outlook\FMYG27XB\DSC_07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55720"/>
            <a:ext cx="2446020" cy="163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siegler\AppData\Local\Microsoft\Windows\Temporary Internet Files\Content.Outlook\FMYG27XB\DSC_06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39155"/>
            <a:ext cx="2407920" cy="160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siegler\AppData\Local\Microsoft\Windows\Temporary Internet Files\Content.Outlook\FMYG27XB\DSC_07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3855719"/>
            <a:ext cx="2383073" cy="158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65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0968" y="64697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Northrup Grumman's Goleta </a:t>
            </a:r>
            <a:r>
              <a:rPr lang="en-US" dirty="0" smtClean="0">
                <a:solidFill>
                  <a:srgbClr val="FFFFFF"/>
                </a:solidFill>
              </a:rPr>
              <a:t>Facility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starshadeCut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072912"/>
            <a:ext cx="9144001" cy="51435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Starshade Deployment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43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Contrast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Lawson et al, SPIE 8864-50 (2013)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17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799"/>
            <a:ext cx="4231958" cy="32142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773" y="1438870"/>
            <a:ext cx="4083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Internal Coronagraph, </a:t>
            </a:r>
            <a:endParaRPr lang="en-US" dirty="0" smtClean="0"/>
          </a:p>
          <a:p>
            <a:r>
              <a:rPr lang="en-US" dirty="0" smtClean="0"/>
              <a:t>10</a:t>
            </a:r>
            <a:r>
              <a:rPr lang="en-US" dirty="0"/>
              <a:t>% bandwidth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61608" y="1457649"/>
            <a:ext cx="4083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Monochromatic Contrast</a:t>
            </a:r>
          </a:p>
          <a:p>
            <a:r>
              <a:rPr lang="en-US" dirty="0" smtClean="0"/>
              <a:t>Internal and External </a:t>
            </a:r>
            <a:r>
              <a:rPr lang="en-US" dirty="0" err="1" smtClean="0"/>
              <a:t>Occulters</a:t>
            </a:r>
            <a:endParaRPr lang="en-US" dirty="0"/>
          </a:p>
          <a:p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275" y="2209798"/>
            <a:ext cx="4671525" cy="32142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73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 Exoplanet Science Institute (</a:t>
            </a:r>
            <a:r>
              <a:rPr lang="en-US" dirty="0" err="1" smtClean="0"/>
              <a:t>NExScI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Keck Single Aperture:  very strong response to call for </a:t>
            </a:r>
            <a:r>
              <a:rPr lang="en-US" dirty="0">
                <a:ea typeface="Calibri" pitchFamily="34" charset="0"/>
              </a:rPr>
              <a:t>NASA Keck 2014A Observing </a:t>
            </a:r>
            <a:r>
              <a:rPr lang="en-US" dirty="0" smtClean="0">
                <a:ea typeface="Calibri" pitchFamily="34" charset="0"/>
              </a:rPr>
              <a:t>Time</a:t>
            </a:r>
          </a:p>
          <a:p>
            <a:r>
              <a:rPr lang="en-US" dirty="0" smtClean="0"/>
              <a:t>Call active for next Sagan Fellows (due Nov 7)</a:t>
            </a:r>
          </a:p>
          <a:p>
            <a:r>
              <a:rPr lang="en-US" dirty="0"/>
              <a:t>Sagan Fellow </a:t>
            </a:r>
            <a:r>
              <a:rPr lang="en-US" dirty="0" err="1"/>
              <a:t>Poppenhaeger</a:t>
            </a:r>
            <a:r>
              <a:rPr lang="en-US" dirty="0"/>
              <a:t> is the lead author on a paper with the first X-ray observations of an exoplanet transit.</a:t>
            </a:r>
          </a:p>
          <a:p>
            <a:r>
              <a:rPr lang="en-US" dirty="0" smtClean="0"/>
              <a:t>Continued data archiving and Community Follow Up Program for </a:t>
            </a:r>
            <a:r>
              <a:rPr lang="en-US" dirty="0" err="1" smtClean="0"/>
              <a:t>Kepler</a:t>
            </a:r>
            <a:endParaRPr lang="en-US" dirty="0" smtClean="0"/>
          </a:p>
          <a:p>
            <a:pPr lvl="1"/>
            <a:r>
              <a:rPr lang="en-US" sz="2400" dirty="0">
                <a:ea typeface="Calibri" pitchFamily="34" charset="0"/>
              </a:rPr>
              <a:t>Q16 </a:t>
            </a:r>
            <a:r>
              <a:rPr lang="en-US" sz="2400" dirty="0" err="1">
                <a:ea typeface="Calibri" pitchFamily="34" charset="0"/>
              </a:rPr>
              <a:t>Kepler</a:t>
            </a:r>
            <a:r>
              <a:rPr lang="en-US" sz="2400" dirty="0">
                <a:ea typeface="Calibri" pitchFamily="34" charset="0"/>
              </a:rPr>
              <a:t> light curves now available, along with new planet and planet-host data columns</a:t>
            </a:r>
            <a:r>
              <a:rPr lang="en-US" sz="2400" dirty="0" smtClean="0">
                <a:ea typeface="Calibri" pitchFamily="34" charset="0"/>
              </a:rPr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PlanetQuest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PlanetQuest</a:t>
            </a:r>
            <a:r>
              <a:rPr lang="en-US" dirty="0" smtClean="0"/>
              <a:t> has gone mobile</a:t>
            </a:r>
          </a:p>
          <a:p>
            <a:r>
              <a:rPr lang="en-US" dirty="0" smtClean="0"/>
              <a:t>Find </a:t>
            </a:r>
            <a:r>
              <a:rPr lang="en-US" dirty="0" err="1" smtClean="0"/>
              <a:t>PlanetQuest</a:t>
            </a:r>
            <a:r>
              <a:rPr lang="en-US" dirty="0" smtClean="0"/>
              <a:t> on Facebook</a:t>
            </a:r>
          </a:p>
          <a:p>
            <a:r>
              <a:rPr lang="en-US" dirty="0" smtClean="0"/>
              <a:t>Follow </a:t>
            </a:r>
            <a:r>
              <a:rPr lang="en-US" dirty="0" err="1" smtClean="0"/>
              <a:t>PlanetQuest</a:t>
            </a:r>
            <a:r>
              <a:rPr lang="en-US" dirty="0" smtClean="0"/>
              <a:t> on Twitter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Check out Program website</a:t>
            </a:r>
          </a:p>
          <a:p>
            <a:pPr lvl="1"/>
            <a:r>
              <a:rPr lang="en-US" dirty="0" smtClean="0"/>
              <a:t>Exep.jpl.nasa.gov</a:t>
            </a:r>
          </a:p>
          <a:p>
            <a:r>
              <a:rPr lang="en-US" dirty="0" smtClean="0"/>
              <a:t>Check out Eyes on </a:t>
            </a:r>
            <a:r>
              <a:rPr lang="en-US" dirty="0" err="1" smtClean="0"/>
              <a:t>Exoplanets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IMG_02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969333"/>
            <a:ext cx="2078074" cy="311711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71182"/>
            <a:ext cx="3698282" cy="188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67" y="4495800"/>
            <a:ext cx="4191333" cy="160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56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3751" y="2671865"/>
            <a:ext cx="495109" cy="68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343400" y="2550728"/>
            <a:ext cx="457200" cy="121443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Content Placeholder 7"/>
          <p:cNvSpPr>
            <a:spLocks noGrp="1"/>
          </p:cNvSpPr>
          <p:nvPr>
            <p:ph idx="4294967295"/>
          </p:nvPr>
        </p:nvSpPr>
        <p:spPr>
          <a:xfrm>
            <a:off x="829586" y="974444"/>
            <a:ext cx="7334250" cy="838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 smtClean="0">
                <a:solidFill>
                  <a:srgbClr val="C00000"/>
                </a:solidFill>
              </a:rPr>
              <a:t>Exploring</a:t>
            </a:r>
            <a:r>
              <a:rPr lang="en-US" sz="1800" i="1" dirty="0" smtClean="0">
                <a:solidFill>
                  <a:srgbClr val="C00000"/>
                </a:solidFill>
              </a:rPr>
              <a:t> How the Universe Works</a:t>
            </a:r>
            <a:endParaRPr lang="en-US" sz="1800" dirty="0">
              <a:solidFill>
                <a:srgbClr val="C00000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C00000"/>
                </a:solidFill>
              </a:rPr>
              <a:t>Discovering</a:t>
            </a:r>
            <a:r>
              <a:rPr lang="en-US" sz="1800" i="1" dirty="0">
                <a:solidFill>
                  <a:srgbClr val="C00000"/>
                </a:solidFill>
              </a:rPr>
              <a:t> and Characterizing </a:t>
            </a:r>
            <a:r>
              <a:rPr lang="en-US" sz="1800" i="1" dirty="0" smtClean="0">
                <a:solidFill>
                  <a:srgbClr val="C00000"/>
                </a:solidFill>
              </a:rPr>
              <a:t>Exoplanets</a:t>
            </a:r>
            <a:endParaRPr lang="en-US" sz="1800" dirty="0">
              <a:solidFill>
                <a:srgbClr val="C00000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C00000"/>
                </a:solidFill>
              </a:rPr>
              <a:t>Searching</a:t>
            </a:r>
            <a:r>
              <a:rPr lang="en-US" sz="1800" i="1" dirty="0">
                <a:solidFill>
                  <a:srgbClr val="C00000"/>
                </a:solidFill>
              </a:rPr>
              <a:t> for </a:t>
            </a:r>
            <a:r>
              <a:rPr lang="en-US" sz="1800" i="1" dirty="0" smtClean="0">
                <a:solidFill>
                  <a:srgbClr val="C00000"/>
                </a:solidFill>
              </a:rPr>
              <a:t>Signs of Life in the Galaxy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0" name="Bent Arrow 9"/>
          <p:cNvSpPr/>
          <p:nvPr/>
        </p:nvSpPr>
        <p:spPr bwMode="auto">
          <a:xfrm rot="10800000" flipH="1">
            <a:off x="4572000" y="1783966"/>
            <a:ext cx="685800" cy="806834"/>
          </a:xfrm>
          <a:prstGeom prst="bentArrow">
            <a:avLst/>
          </a:prstGeom>
          <a:solidFill>
            <a:schemeClr val="accent1">
              <a:alpha val="4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22553">
            <a:off x="466002" y="2408131"/>
            <a:ext cx="561168" cy="12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9380" y="2433217"/>
            <a:ext cx="775394" cy="23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400" i="1" dirty="0" err="1">
                <a:latin typeface="Calibri" charset="0"/>
              </a:rPr>
              <a:t>Kepler</a:t>
            </a:r>
            <a:endParaRPr lang="en-US" sz="1400" i="1" dirty="0">
              <a:latin typeface="Calibri" charset="0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552444" y="2261688"/>
            <a:ext cx="14802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400" i="1" dirty="0" smtClean="0">
                <a:latin typeface="Calibri" charset="0"/>
              </a:rPr>
              <a:t>Probe-Scale: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11372" y="1812136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dirty="0">
                <a:solidFill>
                  <a:srgbClr val="790015"/>
                </a:solidFill>
                <a:latin typeface="Calibri" charset="0"/>
              </a:rPr>
              <a:t>Space </a:t>
            </a:r>
            <a:r>
              <a:rPr lang="en-US" dirty="0" smtClean="0">
                <a:solidFill>
                  <a:srgbClr val="790015"/>
                </a:solidFill>
                <a:latin typeface="Calibri" charset="0"/>
              </a:rPr>
              <a:t>Missions and Mission Studies</a:t>
            </a:r>
            <a:endParaRPr lang="en-US" dirty="0">
              <a:solidFill>
                <a:srgbClr val="790015"/>
              </a:solidFill>
              <a:latin typeface="Calibri" charset="0"/>
            </a:endParaRP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5334000" y="1783966"/>
            <a:ext cx="320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dirty="0">
                <a:solidFill>
                  <a:srgbClr val="790015"/>
                </a:solidFill>
                <a:latin typeface="Calibri" charset="0"/>
              </a:rPr>
              <a:t>Public </a:t>
            </a:r>
            <a:r>
              <a:rPr lang="en-US" dirty="0" smtClean="0">
                <a:solidFill>
                  <a:srgbClr val="790015"/>
                </a:solidFill>
                <a:latin typeface="Calibri" charset="0"/>
              </a:rPr>
              <a:t>Engagement</a:t>
            </a:r>
            <a:endParaRPr lang="en-US" dirty="0">
              <a:solidFill>
                <a:srgbClr val="790015"/>
              </a:solidFill>
              <a:latin typeface="Calibri" charset="0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2133600"/>
            <a:ext cx="1541076" cy="107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2743200" y="3688966"/>
            <a:ext cx="365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dirty="0">
                <a:solidFill>
                  <a:srgbClr val="790015"/>
                </a:solidFill>
                <a:latin typeface="Calibri" charset="0"/>
              </a:rPr>
              <a:t>Supporting Research &amp; Technology</a:t>
            </a:r>
          </a:p>
        </p:txBody>
      </p:sp>
      <p:sp>
        <p:nvSpPr>
          <p:cNvPr id="18" name="Bent Arrow 17"/>
          <p:cNvSpPr/>
          <p:nvPr/>
        </p:nvSpPr>
        <p:spPr bwMode="auto">
          <a:xfrm rot="16200000" flipH="1" flipV="1">
            <a:off x="6934200" y="3155566"/>
            <a:ext cx="304800" cy="1676400"/>
          </a:xfrm>
          <a:prstGeom prst="bentArrow">
            <a:avLst>
              <a:gd name="adj1" fmla="val 49999"/>
              <a:gd name="adj2" fmla="val 50000"/>
              <a:gd name="adj3" fmla="val 25000"/>
              <a:gd name="adj4" fmla="val 43750"/>
            </a:avLst>
          </a:prstGeom>
          <a:solidFill>
            <a:schemeClr val="accent1">
              <a:alpha val="4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Bent Arrow 18"/>
          <p:cNvSpPr/>
          <p:nvPr/>
        </p:nvSpPr>
        <p:spPr bwMode="auto">
          <a:xfrm rot="16200000" flipH="1">
            <a:off x="1943100" y="3193666"/>
            <a:ext cx="304800" cy="1600200"/>
          </a:xfrm>
          <a:prstGeom prst="bentArrow">
            <a:avLst>
              <a:gd name="adj1" fmla="val 49999"/>
              <a:gd name="adj2" fmla="val 50000"/>
              <a:gd name="adj3" fmla="val 25000"/>
              <a:gd name="adj4" fmla="val 43750"/>
            </a:avLst>
          </a:prstGeom>
          <a:solidFill>
            <a:schemeClr val="accent1">
              <a:alpha val="4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2590800"/>
            <a:ext cx="914400" cy="108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6"/>
          <p:cNvGrpSpPr/>
          <p:nvPr/>
        </p:nvGrpSpPr>
        <p:grpSpPr>
          <a:xfrm>
            <a:off x="-40652" y="4154174"/>
            <a:ext cx="3246496" cy="1681446"/>
            <a:chOff x="359530" y="3687565"/>
            <a:chExt cx="3246496" cy="1681446"/>
          </a:xfrm>
        </p:grpSpPr>
        <p:sp>
          <p:nvSpPr>
            <p:cNvPr id="28" name="TextBox 40"/>
            <p:cNvSpPr txBox="1">
              <a:spLocks noChangeArrowheads="1"/>
            </p:cNvSpPr>
            <p:nvPr/>
          </p:nvSpPr>
          <p:spPr bwMode="auto">
            <a:xfrm>
              <a:off x="416158" y="3687565"/>
              <a:ext cx="31242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i="1" dirty="0" smtClean="0">
                  <a:solidFill>
                    <a:srgbClr val="800000"/>
                  </a:solidFill>
                  <a:latin typeface="Calibri" charset="0"/>
                </a:rPr>
                <a:t>Key Sustaining Research</a:t>
              </a:r>
              <a:endParaRPr lang="en-US" sz="1600" i="1" dirty="0">
                <a:solidFill>
                  <a:srgbClr val="800000"/>
                </a:solidFill>
                <a:latin typeface="Calibri" charset="0"/>
              </a:endParaRPr>
            </a:p>
          </p:txBody>
        </p:sp>
        <p:grpSp>
          <p:nvGrpSpPr>
            <p:cNvPr id="7" name="Group 28"/>
            <p:cNvGrpSpPr/>
            <p:nvPr/>
          </p:nvGrpSpPr>
          <p:grpSpPr>
            <a:xfrm>
              <a:off x="359530" y="4025703"/>
              <a:ext cx="3246496" cy="1343308"/>
              <a:chOff x="359530" y="4025703"/>
              <a:chExt cx="3246496" cy="1343308"/>
            </a:xfrm>
          </p:grpSpPr>
          <p:pic>
            <p:nvPicPr>
              <p:cNvPr id="30" name="Picture 11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4565" y="4025703"/>
                <a:ext cx="1222617" cy="882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Box 31"/>
              <p:cNvSpPr txBox="1">
                <a:spLocks noChangeArrowheads="1"/>
              </p:cNvSpPr>
              <p:nvPr/>
            </p:nvSpPr>
            <p:spPr bwMode="auto">
              <a:xfrm>
                <a:off x="1812667" y="4867709"/>
                <a:ext cx="179335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200" i="1" dirty="0">
                    <a:latin typeface="Calibri" charset="0"/>
                  </a:rPr>
                  <a:t>Large Binocular </a:t>
                </a:r>
                <a:endParaRPr lang="en-US" sz="1200" i="1" dirty="0" smtClean="0">
                  <a:latin typeface="Calibri" charset="0"/>
                </a:endParaRPr>
              </a:p>
              <a:p>
                <a:r>
                  <a:rPr lang="en-US" sz="1200" i="1" dirty="0" smtClean="0">
                    <a:latin typeface="Calibri" charset="0"/>
                  </a:rPr>
                  <a:t>Telescope Interferometer</a:t>
                </a:r>
                <a:endParaRPr lang="en-US" sz="1200" i="1" dirty="0">
                  <a:latin typeface="Calibri" charset="0"/>
                </a:endParaRPr>
              </a:p>
            </p:txBody>
          </p:sp>
          <p:sp>
            <p:nvSpPr>
              <p:cNvPr id="32" name="TextBox 30"/>
              <p:cNvSpPr txBox="1">
                <a:spLocks noChangeArrowheads="1"/>
              </p:cNvSpPr>
              <p:nvPr/>
            </p:nvSpPr>
            <p:spPr bwMode="auto">
              <a:xfrm>
                <a:off x="359530" y="4907346"/>
                <a:ext cx="145313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r"/>
                <a:r>
                  <a:rPr lang="en-US" sz="1200" i="1" dirty="0" smtClean="0">
                    <a:latin typeface="Calibri" charset="0"/>
                  </a:rPr>
                  <a:t>Keck Single Aperture</a:t>
                </a:r>
              </a:p>
              <a:p>
                <a:pPr algn="r"/>
                <a:r>
                  <a:rPr lang="en-US" sz="1200" i="1" dirty="0" smtClean="0">
                    <a:latin typeface="Calibri" charset="0"/>
                  </a:rPr>
                  <a:t>Imaging and RV</a:t>
                </a:r>
              </a:p>
            </p:txBody>
          </p:sp>
          <p:pic>
            <p:nvPicPr>
              <p:cNvPr id="33" name="Picture 4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3820" y="4025703"/>
                <a:ext cx="783160" cy="890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1" name="Group 33"/>
          <p:cNvGrpSpPr/>
          <p:nvPr/>
        </p:nvGrpSpPr>
        <p:grpSpPr>
          <a:xfrm>
            <a:off x="2877223" y="4733600"/>
            <a:ext cx="3251516" cy="1819600"/>
            <a:chOff x="2931269" y="4877372"/>
            <a:chExt cx="3251516" cy="1819600"/>
          </a:xfrm>
        </p:grpSpPr>
        <p:grpSp>
          <p:nvGrpSpPr>
            <p:cNvPr id="22" name="Group 34"/>
            <p:cNvGrpSpPr/>
            <p:nvPr/>
          </p:nvGrpSpPr>
          <p:grpSpPr>
            <a:xfrm>
              <a:off x="2931269" y="5218993"/>
              <a:ext cx="1753056" cy="1477979"/>
              <a:chOff x="208424" y="5200514"/>
              <a:chExt cx="1753056" cy="1477979"/>
            </a:xfrm>
          </p:grpSpPr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401" y="5200514"/>
                <a:ext cx="1405140" cy="1059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Text Box 12"/>
              <p:cNvSpPr txBox="1">
                <a:spLocks noChangeArrowheads="1"/>
              </p:cNvSpPr>
              <p:nvPr/>
            </p:nvSpPr>
            <p:spPr bwMode="auto">
              <a:xfrm>
                <a:off x="208424" y="6247606"/>
                <a:ext cx="175305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100" i="1" dirty="0">
                    <a:latin typeface="Calibri" pitchFamily="34" charset="0"/>
                  </a:rPr>
                  <a:t>High Contrast </a:t>
                </a:r>
                <a:endParaRPr lang="en-US" sz="1100" i="1" dirty="0" smtClean="0">
                  <a:latin typeface="Calibri" pitchFamily="34" charset="0"/>
                </a:endParaRPr>
              </a:p>
              <a:p>
                <a:pPr algn="ctr"/>
                <a:r>
                  <a:rPr lang="en-US" sz="1100" i="1" dirty="0" smtClean="0">
                    <a:latin typeface="Calibri" pitchFamily="34" charset="0"/>
                  </a:rPr>
                  <a:t>Imaging</a:t>
                </a:r>
              </a:p>
            </p:txBody>
          </p:sp>
        </p:grpSp>
        <p:grpSp>
          <p:nvGrpSpPr>
            <p:cNvPr id="25" name="Group 35"/>
            <p:cNvGrpSpPr/>
            <p:nvPr/>
          </p:nvGrpSpPr>
          <p:grpSpPr>
            <a:xfrm>
              <a:off x="3222575" y="4877372"/>
              <a:ext cx="2960210" cy="1819600"/>
              <a:chOff x="341117" y="4874002"/>
              <a:chExt cx="2960210" cy="1819600"/>
            </a:xfrm>
          </p:grpSpPr>
          <p:sp>
            <p:nvSpPr>
              <p:cNvPr id="37" name="TextBox 37"/>
              <p:cNvSpPr txBox="1">
                <a:spLocks noChangeArrowheads="1"/>
              </p:cNvSpPr>
              <p:nvPr/>
            </p:nvSpPr>
            <p:spPr bwMode="auto">
              <a:xfrm>
                <a:off x="341117" y="4874002"/>
                <a:ext cx="247243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600" i="1" dirty="0">
                    <a:solidFill>
                      <a:srgbClr val="800000"/>
                    </a:solidFill>
                    <a:latin typeface="Calibri" charset="0"/>
                  </a:rPr>
                  <a:t>Technology Development</a:t>
                </a:r>
              </a:p>
            </p:txBody>
          </p:sp>
          <p:grpSp>
            <p:nvGrpSpPr>
              <p:cNvPr id="27" name="Group 37"/>
              <p:cNvGrpSpPr/>
              <p:nvPr/>
            </p:nvGrpSpPr>
            <p:grpSpPr>
              <a:xfrm>
                <a:off x="1548271" y="5212556"/>
                <a:ext cx="1753056" cy="1481046"/>
                <a:chOff x="1665344" y="5299425"/>
                <a:chExt cx="1753056" cy="1481046"/>
              </a:xfrm>
            </p:grpSpPr>
            <p:pic>
              <p:nvPicPr>
                <p:cNvPr id="39" name="Picture 38" descr="Full petal.jpg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0800000" flipV="1">
                  <a:off x="2014061" y="5299425"/>
                  <a:ext cx="901002" cy="1079538"/>
                </a:xfrm>
                <a:prstGeom prst="rect">
                  <a:avLst/>
                </a:prstGeom>
              </p:spPr>
            </p:pic>
            <p:sp>
              <p:nvSpPr>
                <p:cNvPr id="4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665344" y="6349584"/>
                  <a:ext cx="1753056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en-US" sz="1100" i="1" dirty="0" smtClean="0">
                      <a:latin typeface="Calibri" pitchFamily="34" charset="0"/>
                    </a:rPr>
                    <a:t>Deployable</a:t>
                  </a:r>
                </a:p>
                <a:p>
                  <a:pPr algn="ctr"/>
                  <a:r>
                    <a:rPr lang="en-US" sz="1100" i="1" dirty="0" smtClean="0">
                      <a:latin typeface="Calibri" pitchFamily="34" charset="0"/>
                    </a:rPr>
                    <a:t>Star Shades</a:t>
                  </a:r>
                </a:p>
              </p:txBody>
            </p:sp>
          </p:grpSp>
        </p:grpSp>
      </p:grpSp>
      <p:grpSp>
        <p:nvGrpSpPr>
          <p:cNvPr id="29" name="Group 42"/>
          <p:cNvGrpSpPr/>
          <p:nvPr/>
        </p:nvGrpSpPr>
        <p:grpSpPr>
          <a:xfrm>
            <a:off x="5254512" y="4150929"/>
            <a:ext cx="3965688" cy="2236160"/>
            <a:chOff x="5489688" y="3839588"/>
            <a:chExt cx="3581400" cy="2009709"/>
          </a:xfrm>
        </p:grpSpPr>
        <p:grpSp>
          <p:nvGrpSpPr>
            <p:cNvPr id="34" name="Group 43"/>
            <p:cNvGrpSpPr/>
            <p:nvPr/>
          </p:nvGrpSpPr>
          <p:grpSpPr>
            <a:xfrm>
              <a:off x="5489688" y="3839588"/>
              <a:ext cx="3581400" cy="1793163"/>
              <a:chOff x="5502388" y="3957885"/>
              <a:chExt cx="3581400" cy="1793163"/>
            </a:xfrm>
          </p:grpSpPr>
          <p:pic>
            <p:nvPicPr>
              <p:cNvPr id="46" name="Picture 25" descr="CarlSaganNewWorldsVersion_R3.jpg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62333" y="4330362"/>
                <a:ext cx="1105368" cy="1420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TextBox 26"/>
              <p:cNvSpPr txBox="1">
                <a:spLocks noChangeArrowheads="1"/>
              </p:cNvSpPr>
              <p:nvPr/>
            </p:nvSpPr>
            <p:spPr bwMode="auto">
              <a:xfrm>
                <a:off x="5502388" y="3957885"/>
                <a:ext cx="3581400" cy="304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600" i="1" dirty="0">
                    <a:solidFill>
                      <a:srgbClr val="800000"/>
                    </a:solidFill>
                    <a:latin typeface="Calibri" charset="0"/>
                  </a:rPr>
                  <a:t>Archives, Tools &amp; Professional </a:t>
                </a:r>
                <a:r>
                  <a:rPr lang="en-US" sz="1600" i="1" dirty="0" smtClean="0">
                    <a:solidFill>
                      <a:srgbClr val="800000"/>
                    </a:solidFill>
                    <a:latin typeface="Calibri" charset="0"/>
                  </a:rPr>
                  <a:t>Education</a:t>
                </a:r>
                <a:endParaRPr lang="en-US" sz="1600" i="1" dirty="0">
                  <a:solidFill>
                    <a:srgbClr val="800000"/>
                  </a:solidFill>
                  <a:latin typeface="Calibri" charset="0"/>
                </a:endParaRPr>
              </a:p>
            </p:txBody>
          </p:sp>
          <p:pic>
            <p:nvPicPr>
              <p:cNvPr id="48" name="Picture 14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0388" y="4322424"/>
                <a:ext cx="1122363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12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1388" y="4855824"/>
                <a:ext cx="1006475" cy="530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13"/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8588" y="4474824"/>
                <a:ext cx="736600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5" name="Rectangle 44"/>
            <p:cNvSpPr/>
            <p:nvPr/>
          </p:nvSpPr>
          <p:spPr>
            <a:xfrm>
              <a:off x="6593713" y="5587687"/>
              <a:ext cx="205857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i="1" dirty="0">
                  <a:latin typeface="Calibri" charset="0"/>
                </a:rPr>
                <a:t>NASA Exoplanet Science Institute</a:t>
              </a:r>
            </a:p>
          </p:txBody>
        </p:sp>
      </p:grpSp>
      <p:sp>
        <p:nvSpPr>
          <p:cNvPr id="51" name="Down Arrow 7"/>
          <p:cNvSpPr>
            <a:spLocks noChangeArrowheads="1"/>
          </p:cNvSpPr>
          <p:nvPr/>
        </p:nvSpPr>
        <p:spPr bwMode="auto">
          <a:xfrm>
            <a:off x="4343400" y="4058852"/>
            <a:ext cx="457200" cy="6944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Bent Arrow 51"/>
          <p:cNvSpPr/>
          <p:nvPr/>
        </p:nvSpPr>
        <p:spPr bwMode="auto">
          <a:xfrm rot="10800000">
            <a:off x="3886200" y="1783966"/>
            <a:ext cx="685800" cy="806834"/>
          </a:xfrm>
          <a:prstGeom prst="bentArrow">
            <a:avLst/>
          </a:prstGeom>
          <a:solidFill>
            <a:schemeClr val="accent1">
              <a:alpha val="4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15976" y="0"/>
            <a:ext cx="9128024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The Exoplanet Exploration Program:</a:t>
            </a:r>
            <a:br>
              <a:rPr lang="en-US" dirty="0" smtClean="0"/>
            </a:br>
            <a:r>
              <a:rPr lang="en-US" dirty="0" smtClean="0"/>
              <a:t>Exploring New Worlds</a:t>
            </a:r>
          </a:p>
        </p:txBody>
      </p:sp>
      <p:pic>
        <p:nvPicPr>
          <p:cNvPr id="56" name="Picture 2" descr="C:\Users\kgrady\AppData\Local\Microsoft\Windows\Temporary Internet Files\Content.Outlook\DGSPFN54\AFTA - Obs Assy - Iso 01 - 2013-03-14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1854" y="2363118"/>
            <a:ext cx="897310" cy="127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876299" y="3214150"/>
            <a:ext cx="838201" cy="30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400" i="1" dirty="0" smtClean="0">
                <a:latin typeface="Calibri" charset="0"/>
              </a:rPr>
              <a:t>AFTA</a:t>
            </a:r>
            <a:endParaRPr lang="en-US" sz="1400" i="1" dirty="0">
              <a:latin typeface="Calibri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2209800"/>
            <a:ext cx="12954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5084" y="2514600"/>
            <a:ext cx="1034116" cy="116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7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381" y="2951221"/>
            <a:ext cx="1090414" cy="71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3292592" y="3311051"/>
            <a:ext cx="11555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200" i="1" dirty="0" smtClean="0">
                <a:latin typeface="Calibri" charset="0"/>
              </a:rPr>
              <a:t>Coronagraph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300442" y="2514600"/>
            <a:ext cx="1526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1200" i="1" dirty="0" smtClean="0">
                <a:latin typeface="Calibri" charset="0"/>
              </a:rPr>
              <a:t>External Occulter (Starshade)</a:t>
            </a:r>
          </a:p>
        </p:txBody>
      </p:sp>
      <p:sp>
        <p:nvSpPr>
          <p:cNvPr id="64" name="Slide Number Placeholder 3"/>
          <p:cNvSpPr txBox="1">
            <a:spLocks/>
          </p:cNvSpPr>
          <p:nvPr/>
        </p:nvSpPr>
        <p:spPr>
          <a:xfrm>
            <a:off x="8610600" y="6629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6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772400" cy="2308316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2"/>
                </a:solidFill>
              </a:rPr>
              <a:t>This was </a:t>
            </a:r>
            <a:r>
              <a:rPr lang="en-US" sz="2000" dirty="0">
                <a:solidFill>
                  <a:schemeClr val="accent2"/>
                </a:solidFill>
              </a:rPr>
              <a:t>carried out </a:t>
            </a:r>
            <a:r>
              <a:rPr lang="en-US" sz="2000" dirty="0" smtClean="0">
                <a:solidFill>
                  <a:schemeClr val="accent2"/>
                </a:solidFill>
              </a:rPr>
              <a:t>at the Jet </a:t>
            </a:r>
            <a:r>
              <a:rPr lang="en-US" sz="2000" dirty="0">
                <a:solidFill>
                  <a:schemeClr val="accent2"/>
                </a:solidFill>
              </a:rPr>
              <a:t>Propulsion Laboratory, California Institute of </a:t>
            </a:r>
            <a:r>
              <a:rPr lang="en-US" sz="2000" dirty="0" smtClean="0">
                <a:solidFill>
                  <a:schemeClr val="accent2"/>
                </a:solidFill>
              </a:rPr>
              <a:t>Technology  under </a:t>
            </a:r>
            <a:r>
              <a:rPr lang="en-US" sz="2000" dirty="0">
                <a:solidFill>
                  <a:schemeClr val="accent2"/>
                </a:solidFill>
              </a:rPr>
              <a:t>a contract with the National Aeronautics and Space Administration</a:t>
            </a:r>
            <a:r>
              <a:rPr lang="en-US" sz="2000" dirty="0" smtClean="0">
                <a:solidFill>
                  <a:schemeClr val="accent2"/>
                </a:solidFill>
              </a:rPr>
              <a:t>.  © </a:t>
            </a:r>
            <a:r>
              <a:rPr lang="en-US" sz="2000" dirty="0">
                <a:solidFill>
                  <a:schemeClr val="accent2"/>
                </a:solidFill>
              </a:rPr>
              <a:t>2013.  All rights reserved.</a:t>
            </a:r>
          </a:p>
          <a:p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chemeClr val="accent2"/>
                </a:solidFill>
              </a:rPr>
              <a:t>Work also carried out by</a:t>
            </a:r>
            <a:endParaRPr lang="en-US" sz="2000" dirty="0">
              <a:solidFill>
                <a:schemeClr val="accent2"/>
              </a:solidFill>
            </a:endParaRPr>
          </a:p>
          <a:p>
            <a:pPr lvl="1"/>
            <a:r>
              <a:rPr lang="en-US" sz="1800" dirty="0" smtClean="0">
                <a:solidFill>
                  <a:schemeClr val="accent2"/>
                </a:solidFill>
              </a:rPr>
              <a:t>NASA Goddard Space Flight Center</a:t>
            </a:r>
          </a:p>
          <a:p>
            <a:pPr lvl="1"/>
            <a:r>
              <a:rPr lang="en-US" sz="1800" dirty="0" smtClean="0">
                <a:solidFill>
                  <a:schemeClr val="accent2"/>
                </a:solidFill>
              </a:rPr>
              <a:t>NASA Ames Research Center</a:t>
            </a:r>
          </a:p>
          <a:p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chemeClr val="accent2"/>
                </a:solidFill>
              </a:rPr>
              <a:t>Work also carried out by University of Arizona under a contract with the Jet Propulsion Laboratory</a:t>
            </a:r>
          </a:p>
          <a:p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chemeClr val="accent2"/>
                </a:solidFill>
              </a:rPr>
              <a:t>Work also carried out by Princeton University</a:t>
            </a:r>
            <a:r>
              <a:rPr lang="en-US" sz="1800" dirty="0" smtClean="0">
                <a:solidFill>
                  <a:schemeClr val="accent2"/>
                </a:solidFill>
              </a:rPr>
              <a:t>, </a:t>
            </a:r>
            <a:r>
              <a:rPr lang="en-US" sz="2000" dirty="0" smtClean="0">
                <a:solidFill>
                  <a:schemeClr val="accent2"/>
                </a:solidFill>
              </a:rPr>
              <a:t>University of Arizona and Northrop Grumman Aerospace Systems under </a:t>
            </a:r>
            <a:r>
              <a:rPr lang="en-US" sz="2000" dirty="0" smtClean="0">
                <a:solidFill>
                  <a:schemeClr val="accent2"/>
                </a:solidFill>
              </a:rPr>
              <a:t>contracts </a:t>
            </a:r>
            <a:r>
              <a:rPr lang="en-US" sz="2000" dirty="0" smtClean="0">
                <a:solidFill>
                  <a:schemeClr val="accent2"/>
                </a:solidFill>
              </a:rPr>
              <a:t>with the </a:t>
            </a:r>
            <a:r>
              <a:rPr lang="en-US" sz="2000" dirty="0">
                <a:solidFill>
                  <a:schemeClr val="accent2"/>
                </a:solidFill>
              </a:rPr>
              <a:t>National Aeronautics and Space Administration. </a:t>
            </a:r>
            <a:endParaRPr lang="en-US" sz="2000" dirty="0" smtClean="0">
              <a:solidFill>
                <a:schemeClr val="accent2"/>
              </a:solidFill>
            </a:endParaRPr>
          </a:p>
          <a:p>
            <a:endParaRPr lang="en-US" sz="20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</a:t>
            </a:r>
            <a:fld id="{035724EA-4E6B-4951-9DFC-3085201F6BA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3762375" y="1306413"/>
            <a:ext cx="0" cy="51771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7381875" y="1336955"/>
            <a:ext cx="0" cy="51771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6184419" y="1327429"/>
            <a:ext cx="0" cy="51771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2548252" y="1337965"/>
            <a:ext cx="0" cy="51771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8534400" y="1315937"/>
            <a:ext cx="0" cy="51771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4972050" y="1333500"/>
            <a:ext cx="0" cy="51771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1300477" y="1290340"/>
            <a:ext cx="0" cy="51771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" y="179788"/>
            <a:ext cx="9133714" cy="68320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Exoplanet Exploration: A Decade Horizon</a:t>
            </a:r>
            <a:br>
              <a:rPr lang="en-US" dirty="0" smtClean="0"/>
            </a:br>
            <a:r>
              <a:rPr lang="en-US" sz="1800" dirty="0" smtClean="0"/>
              <a:t>NASA-sponsored efforts</a:t>
            </a:r>
            <a:endParaRPr lang="en-US" sz="1800" dirty="0"/>
          </a:p>
        </p:txBody>
      </p:sp>
      <p:sp>
        <p:nvSpPr>
          <p:cNvPr id="44" name="Right Arrow 43"/>
          <p:cNvSpPr/>
          <p:nvPr/>
        </p:nvSpPr>
        <p:spPr>
          <a:xfrm>
            <a:off x="1295400" y="1486076"/>
            <a:ext cx="2505704" cy="36576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69850" dist="38100" dir="2700000" sx="99000" sy="99000" algn="tl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i="1" dirty="0" smtClean="0">
                <a:solidFill>
                  <a:srgbClr val="FFFFFF"/>
                </a:solidFill>
                <a:latin typeface="Calibri" pitchFamily="34" charset="0"/>
                <a:cs typeface="Helvetica"/>
              </a:rPr>
              <a:t>Extended Mission Science</a:t>
            </a:r>
            <a:endParaRPr lang="en-US" sz="1050" i="1" dirty="0">
              <a:solidFill>
                <a:srgbClr val="FFFFFF"/>
              </a:solidFill>
              <a:latin typeface="Calibri" pitchFamily="34" charset="0"/>
              <a:cs typeface="Helvetica"/>
            </a:endParaRPr>
          </a:p>
        </p:txBody>
      </p:sp>
      <p:sp>
        <p:nvSpPr>
          <p:cNvPr id="78" name="Right Arrow 77"/>
          <p:cNvSpPr/>
          <p:nvPr/>
        </p:nvSpPr>
        <p:spPr>
          <a:xfrm>
            <a:off x="1295400" y="1925679"/>
            <a:ext cx="4267200" cy="36576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5">
                <a:lumMod val="25000"/>
              </a:schemeClr>
            </a:solidFill>
          </a:ln>
          <a:effectLst>
            <a:outerShdw blurRad="50800" dist="38100" dir="2700000" sx="99000" sy="99000" algn="tl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i="1" dirty="0" smtClean="0">
                <a:solidFill>
                  <a:srgbClr val="FFFFFF"/>
                </a:solidFill>
                <a:latin typeface="Calibri" pitchFamily="34" charset="0"/>
                <a:cs typeface="Helvetica"/>
              </a:rPr>
              <a:t>Single Aperture Science</a:t>
            </a:r>
            <a:endParaRPr lang="en-US" sz="1050" i="1" dirty="0">
              <a:solidFill>
                <a:srgbClr val="FFFFFF"/>
              </a:solidFill>
              <a:latin typeface="Calibri" pitchFamily="34" charset="0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835968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606060"/>
                </a:solidFill>
                <a:latin typeface="Calibri" pitchFamily="34" charset="0"/>
                <a:cs typeface="Helvetica Light"/>
              </a:rPr>
              <a:t>Fiscal Year</a:t>
            </a:r>
            <a:endParaRPr lang="en-US" sz="1000" i="1" dirty="0">
              <a:solidFill>
                <a:srgbClr val="606060"/>
              </a:solidFill>
              <a:latin typeface="Calibri" pitchFamily="34" charset="0"/>
              <a:cs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1066800"/>
            <a:ext cx="76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Helvetica Light"/>
              </a:rPr>
              <a:t>2013  |  2014  |  2015  |  2016  |  2017  |  2018  |  2019  |  2020  |  2021  |  2022  |  2023  |  2024</a:t>
            </a:r>
            <a:endParaRPr lang="en-US" sz="1400" dirty="0">
              <a:solidFill>
                <a:srgbClr val="000000"/>
              </a:solidFill>
              <a:latin typeface="Calibri" pitchFamily="34" charset="0"/>
              <a:cs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46304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A50021"/>
                </a:solidFill>
                <a:latin typeface="Calibri" pitchFamily="34" charset="0"/>
                <a:cs typeface="Helvetica Light"/>
              </a:rPr>
              <a:t>Kepler</a:t>
            </a:r>
            <a:endParaRPr lang="en-US" sz="1600" dirty="0">
              <a:solidFill>
                <a:srgbClr val="A50021"/>
              </a:solidFill>
              <a:latin typeface="Calibri" pitchFamily="34" charset="0"/>
              <a:cs typeface="Helvetica Ligh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0" y="1937712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Calibri" pitchFamily="34" charset="0"/>
                <a:cs typeface="Helvetica Light"/>
              </a:rPr>
              <a:t>Keck</a:t>
            </a:r>
            <a:endParaRPr lang="en-US" sz="1600" dirty="0">
              <a:solidFill>
                <a:srgbClr val="C00000"/>
              </a:solidFill>
              <a:latin typeface="Calibri" pitchFamily="34" charset="0"/>
              <a:cs typeface="Helvetica Light"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5110312" y="3080721"/>
            <a:ext cx="3780377" cy="365760"/>
          </a:xfrm>
          <a:prstGeom prst="rightArrow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  <a:effectLst>
            <a:outerShdw blurRad="50800" dist="38100" dir="2700000" sx="99000" sy="99000" algn="tl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Helvetica Light Oblique"/>
              </a:rPr>
              <a:t>MIRI, NIRCAM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Helvetica Light Oblique"/>
            </a:endParaRPr>
          </a:p>
        </p:txBody>
      </p:sp>
      <p:sp>
        <p:nvSpPr>
          <p:cNvPr id="70" name="Right Arrow 69"/>
          <p:cNvSpPr/>
          <p:nvPr/>
        </p:nvSpPr>
        <p:spPr>
          <a:xfrm>
            <a:off x="4166453" y="2762476"/>
            <a:ext cx="1401060" cy="365760"/>
          </a:xfrm>
          <a:prstGeom prst="rightArrow">
            <a:avLst/>
          </a:prstGeom>
          <a:noFill/>
          <a:ln w="9525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114300" dist="38100" dir="2700000" algn="tl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Helvetica Light Oblique"/>
              </a:rPr>
              <a:t>TESS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Helvetica Light Oblique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1112" y="2819111"/>
            <a:ext cx="1909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Calibri" pitchFamily="34" charset="0"/>
                <a:cs typeface="Helvetica Light"/>
              </a:rPr>
              <a:t>Explorer Science </a:t>
            </a:r>
          </a:p>
          <a:p>
            <a:endParaRPr lang="en-US" sz="1600" b="1" cap="small" dirty="0">
              <a:solidFill>
                <a:srgbClr val="002060"/>
              </a:solidFill>
              <a:latin typeface="Calibri" pitchFamily="34" charset="0"/>
              <a:cs typeface="Helvetica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1112" y="3122286"/>
            <a:ext cx="1909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Calibri" pitchFamily="34" charset="0"/>
                <a:cs typeface="Helvetica Light"/>
              </a:rPr>
              <a:t>JWST Science</a:t>
            </a:r>
            <a:endParaRPr lang="en-US" sz="1200" b="1" dirty="0">
              <a:solidFill>
                <a:srgbClr val="002060"/>
              </a:solidFill>
              <a:latin typeface="Calibri" pitchFamily="34" charset="0"/>
              <a:cs typeface="Helvetica Light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4272112" y="3406490"/>
            <a:ext cx="1905000" cy="402336"/>
          </a:xfrm>
          <a:prstGeom prst="rightArrow">
            <a:avLst/>
          </a:prstGeom>
          <a:solidFill>
            <a:srgbClr val="7575D1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i="1" dirty="0" smtClean="0">
                <a:solidFill>
                  <a:srgbClr val="FFFFFF"/>
                </a:solidFill>
                <a:latin typeface="Calibri" pitchFamily="34" charset="0"/>
                <a:cs typeface="Helvetica"/>
              </a:rPr>
              <a:t>GO Program</a:t>
            </a:r>
            <a:endParaRPr lang="en-US" sz="1050" i="1" dirty="0">
              <a:solidFill>
                <a:srgbClr val="FFFFFF"/>
              </a:solidFill>
              <a:latin typeface="Calibri" pitchFamily="34" charset="0"/>
              <a:cs typeface="Helvetica"/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2123259" y="3429251"/>
            <a:ext cx="2199016" cy="35555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i="1" dirty="0" err="1" smtClean="0">
                <a:solidFill>
                  <a:schemeClr val="bg1"/>
                </a:solidFill>
                <a:latin typeface="Calibri" pitchFamily="34" charset="0"/>
                <a:cs typeface="Helvetica" pitchFamily="34" charset="0"/>
              </a:rPr>
              <a:t>ExoZodiacal</a:t>
            </a:r>
            <a:r>
              <a:rPr lang="en-US" sz="1050" i="1" dirty="0" smtClean="0">
                <a:solidFill>
                  <a:schemeClr val="bg1"/>
                </a:solidFill>
                <a:latin typeface="Calibri" pitchFamily="34" charset="0"/>
                <a:cs typeface="Helvetica" pitchFamily="34" charset="0"/>
              </a:rPr>
              <a:t> Science</a:t>
            </a:r>
            <a:endParaRPr lang="en-US" sz="1050" i="1" dirty="0">
              <a:solidFill>
                <a:schemeClr val="bg1"/>
              </a:solidFill>
              <a:latin typeface="Calibri" pitchFamily="34" charset="0"/>
              <a:cs typeface="Helvetica" pitchFamily="34" charset="0"/>
            </a:endParaRPr>
          </a:p>
        </p:txBody>
      </p:sp>
      <p:grpSp>
        <p:nvGrpSpPr>
          <p:cNvPr id="10" name="Group 73"/>
          <p:cNvGrpSpPr/>
          <p:nvPr/>
        </p:nvGrpSpPr>
        <p:grpSpPr>
          <a:xfrm>
            <a:off x="1376512" y="5834304"/>
            <a:ext cx="1493495" cy="640715"/>
            <a:chOff x="3458169" y="4175443"/>
            <a:chExt cx="1397579" cy="640715"/>
          </a:xfrm>
          <a:solidFill>
            <a:schemeClr val="accent6">
              <a:lumMod val="75000"/>
            </a:schemeClr>
          </a:solidFill>
        </p:grpSpPr>
        <p:sp>
          <p:nvSpPr>
            <p:cNvPr id="59" name="Right Arrow 58"/>
            <p:cNvSpPr/>
            <p:nvPr/>
          </p:nvSpPr>
          <p:spPr>
            <a:xfrm>
              <a:off x="3458169" y="4175443"/>
              <a:ext cx="1397579" cy="342263"/>
            </a:xfrm>
            <a:prstGeom prst="rightArrow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solid"/>
            </a:ln>
            <a:effectLst>
              <a:outerShdw blurRad="50800" dist="38100" dir="2700000" sx="99000" sy="99000" algn="tl" rotWithShape="0">
                <a:srgbClr val="000000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i="1" dirty="0" smtClean="0">
                  <a:solidFill>
                    <a:srgbClr val="FFFFFF"/>
                  </a:solidFill>
                  <a:latin typeface="Calibri" pitchFamily="34" charset="0"/>
                  <a:cs typeface="Helvetica"/>
                </a:rPr>
                <a:t>Coronagraph Probe</a:t>
              </a:r>
              <a:endParaRPr lang="en-US" sz="1050" i="1" dirty="0">
                <a:solidFill>
                  <a:srgbClr val="FFFFFF"/>
                </a:solidFill>
                <a:latin typeface="Calibri" pitchFamily="34" charset="0"/>
                <a:cs typeface="Helvetica"/>
              </a:endParaRPr>
            </a:p>
          </p:txBody>
        </p:sp>
        <p:sp>
          <p:nvSpPr>
            <p:cNvPr id="66" name="Right Arrow 65"/>
            <p:cNvSpPr/>
            <p:nvPr/>
          </p:nvSpPr>
          <p:spPr>
            <a:xfrm>
              <a:off x="3458169" y="4473895"/>
              <a:ext cx="1397579" cy="342263"/>
            </a:xfrm>
            <a:prstGeom prst="rightArrow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solid"/>
            </a:ln>
            <a:effectLst>
              <a:outerShdw blurRad="50800" dist="38100" dir="2700000" sx="99000" sy="99000" algn="tl" rotWithShape="0">
                <a:srgbClr val="000000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i="1" dirty="0" smtClean="0">
                  <a:solidFill>
                    <a:srgbClr val="FFFFFF"/>
                  </a:solidFill>
                  <a:latin typeface="Calibri" pitchFamily="34" charset="0"/>
                  <a:cs typeface="Helvetica"/>
                </a:rPr>
                <a:t>Starshade Probe</a:t>
              </a:r>
              <a:endParaRPr lang="en-US" sz="1050" i="1" dirty="0">
                <a:solidFill>
                  <a:srgbClr val="FFFFFF"/>
                </a:solidFill>
                <a:latin typeface="Calibri" pitchFamily="34" charset="0"/>
                <a:cs typeface="Helvetica"/>
              </a:endParaRPr>
            </a:p>
          </p:txBody>
        </p:sp>
      </p:grpSp>
      <p:sp>
        <p:nvSpPr>
          <p:cNvPr id="114" name="Right Arrow 113"/>
          <p:cNvSpPr/>
          <p:nvPr/>
        </p:nvSpPr>
        <p:spPr>
          <a:xfrm>
            <a:off x="6220307" y="5934754"/>
            <a:ext cx="2670382" cy="36576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sx="99000" sy="99000" algn="tl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i="1" dirty="0" smtClean="0">
                <a:solidFill>
                  <a:schemeClr val="bg1"/>
                </a:solidFill>
                <a:latin typeface="Calibri" pitchFamily="34" charset="0"/>
                <a:cs typeface="Helvetica"/>
              </a:rPr>
              <a:t>NWNH Exoplanet Mission</a:t>
            </a:r>
            <a:endParaRPr lang="en-US" sz="1050" i="1" dirty="0">
              <a:solidFill>
                <a:schemeClr val="bg1"/>
              </a:solidFill>
              <a:latin typeface="Calibri" pitchFamily="34" charset="0"/>
              <a:cs typeface="Helvetica"/>
            </a:endParaRPr>
          </a:p>
        </p:txBody>
      </p:sp>
      <p:sp>
        <p:nvSpPr>
          <p:cNvPr id="69" name="Right Arrow 68"/>
          <p:cNvSpPr/>
          <p:nvPr/>
        </p:nvSpPr>
        <p:spPr>
          <a:xfrm>
            <a:off x="3762375" y="4474712"/>
            <a:ext cx="1209676" cy="381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sx="99000" sy="99000" algn="tl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i="1" dirty="0" smtClean="0">
                <a:solidFill>
                  <a:srgbClr val="FFFFFF"/>
                </a:solidFill>
                <a:latin typeface="Calibri" pitchFamily="34" charset="0"/>
                <a:cs typeface="Helvetica"/>
              </a:rPr>
              <a:t>Formulation</a:t>
            </a:r>
            <a:endParaRPr lang="en-US" sz="1050" i="1" dirty="0">
              <a:solidFill>
                <a:srgbClr val="FFFFFF"/>
              </a:solidFill>
              <a:latin typeface="Calibri" pitchFamily="34" charset="0"/>
              <a:cs typeface="Helvetica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912" y="342652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cap="small" dirty="0" smtClean="0">
                <a:solidFill>
                  <a:srgbClr val="A50021"/>
                </a:solidFill>
                <a:latin typeface="Calibri" pitchFamily="34" charset="0"/>
                <a:cs typeface="Helvetica Light"/>
              </a:rPr>
              <a:t>LBTI</a:t>
            </a:r>
            <a:endParaRPr lang="en-US" sz="1600" cap="small" dirty="0">
              <a:solidFill>
                <a:srgbClr val="A50021"/>
              </a:solidFill>
              <a:latin typeface="Calibri" pitchFamily="34" charset="0"/>
              <a:cs typeface="Helvetica Light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912" y="5159704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A50021"/>
                </a:solidFill>
                <a:latin typeface="Calibri" pitchFamily="34" charset="0"/>
                <a:cs typeface="Helvetica Light"/>
              </a:rPr>
              <a:t>Technology</a:t>
            </a:r>
            <a:endParaRPr lang="en-US" sz="1600" dirty="0">
              <a:solidFill>
                <a:srgbClr val="A50021"/>
              </a:solidFill>
              <a:latin typeface="Calibri" pitchFamily="34" charset="0"/>
              <a:cs typeface="Helvetica Ligh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912" y="569969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A50021"/>
                </a:solidFill>
                <a:latin typeface="Calibri" pitchFamily="34" charset="0"/>
                <a:cs typeface="Helvetica Light"/>
              </a:rPr>
              <a:t>Exoplanet</a:t>
            </a:r>
          </a:p>
          <a:p>
            <a:r>
              <a:rPr lang="en-US" sz="1600" dirty="0" smtClean="0">
                <a:solidFill>
                  <a:srgbClr val="A50021"/>
                </a:solidFill>
                <a:latin typeface="Calibri" pitchFamily="34" charset="0"/>
                <a:cs typeface="Helvetica Light"/>
              </a:rPr>
              <a:t>New Worlds</a:t>
            </a:r>
          </a:p>
          <a:p>
            <a:r>
              <a:rPr lang="en-US" sz="1600" dirty="0" smtClean="0">
                <a:solidFill>
                  <a:srgbClr val="A50021"/>
                </a:solidFill>
                <a:latin typeface="Calibri" pitchFamily="34" charset="0"/>
                <a:cs typeface="Helvetica Light"/>
              </a:rPr>
              <a:t>Mission</a:t>
            </a:r>
            <a:endParaRPr lang="en-US" sz="1600" dirty="0">
              <a:solidFill>
                <a:srgbClr val="A50021"/>
              </a:solidFill>
              <a:latin typeface="Calibri" pitchFamily="34" charset="0"/>
              <a:cs typeface="Helvetica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62512" y="3899558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Calibri" pitchFamily="34" charset="0"/>
                <a:cs typeface="Helvetica Light"/>
              </a:rPr>
              <a:t>Mid-decade </a:t>
            </a:r>
            <a:endParaRPr lang="en-US" sz="1200" dirty="0" smtClean="0">
              <a:solidFill>
                <a:srgbClr val="000000"/>
              </a:solidFill>
              <a:latin typeface="Calibri" pitchFamily="34" charset="0"/>
              <a:cs typeface="Helvetica Light"/>
            </a:endParaRPr>
          </a:p>
          <a:p>
            <a:pPr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Helvetica Light"/>
              </a:rPr>
              <a:t>Review</a:t>
            </a:r>
            <a:endParaRPr lang="en-US" sz="1200" dirty="0">
              <a:solidFill>
                <a:srgbClr val="000000"/>
              </a:solidFill>
              <a:latin typeface="Calibri" pitchFamily="34" charset="0"/>
              <a:cs typeface="Helvetica Light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354005" y="386369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Helvetica Light"/>
              </a:rPr>
              <a:t>2020 Decadal </a:t>
            </a:r>
          </a:p>
          <a:p>
            <a:pPr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Helvetica Light"/>
              </a:rPr>
              <a:t>Survey</a:t>
            </a:r>
            <a:endParaRPr lang="en-US" sz="1200" dirty="0">
              <a:solidFill>
                <a:srgbClr val="000000"/>
              </a:solidFill>
              <a:latin typeface="Calibri" pitchFamily="34" charset="0"/>
              <a:cs typeface="Helvetica Light"/>
            </a:endParaRPr>
          </a:p>
        </p:txBody>
      </p:sp>
      <p:sp>
        <p:nvSpPr>
          <p:cNvPr id="124" name="Isosceles Triangle 123"/>
          <p:cNvSpPr/>
          <p:nvPr/>
        </p:nvSpPr>
        <p:spPr>
          <a:xfrm>
            <a:off x="3326118" y="4016091"/>
            <a:ext cx="272143" cy="228600"/>
          </a:xfrm>
          <a:prstGeom prst="triangle">
            <a:avLst/>
          </a:prstGeom>
          <a:solidFill>
            <a:schemeClr val="accent3">
              <a:lumMod val="9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25" name="Isosceles Triangle 124"/>
          <p:cNvSpPr/>
          <p:nvPr/>
        </p:nvSpPr>
        <p:spPr>
          <a:xfrm>
            <a:off x="6100912" y="3980223"/>
            <a:ext cx="272143" cy="228600"/>
          </a:xfrm>
          <a:prstGeom prst="triangle">
            <a:avLst/>
          </a:prstGeom>
          <a:solidFill>
            <a:schemeClr val="accent3">
              <a:lumMod val="9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2765394" y="5164061"/>
            <a:ext cx="2206657" cy="36576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i="1" dirty="0" smtClean="0">
                <a:solidFill>
                  <a:srgbClr val="FFFFFF"/>
                </a:solidFill>
                <a:latin typeface="Calibri" pitchFamily="34" charset="0"/>
                <a:cs typeface="Helvetica"/>
              </a:rPr>
              <a:t> </a:t>
            </a:r>
            <a:r>
              <a:rPr lang="en-US" sz="1050" i="1" dirty="0" err="1" smtClean="0">
                <a:solidFill>
                  <a:srgbClr val="FFFFFF"/>
                </a:solidFill>
                <a:latin typeface="Calibri" pitchFamily="34" charset="0"/>
                <a:cs typeface="Helvetica"/>
              </a:rPr>
              <a:t>SAT+Directed</a:t>
            </a:r>
            <a:endParaRPr lang="en-US" sz="1050" i="1" dirty="0">
              <a:solidFill>
                <a:srgbClr val="FFFFFF"/>
              </a:solidFill>
              <a:latin typeface="Calibri" pitchFamily="34" charset="0"/>
              <a:cs typeface="Helvetica"/>
            </a:endParaRPr>
          </a:p>
        </p:txBody>
      </p:sp>
      <p:sp>
        <p:nvSpPr>
          <p:cNvPr id="52" name="Isosceles Triangle 51"/>
          <p:cNvSpPr/>
          <p:nvPr/>
        </p:nvSpPr>
        <p:spPr>
          <a:xfrm>
            <a:off x="1937657" y="3493358"/>
            <a:ext cx="272143" cy="228600"/>
          </a:xfrm>
          <a:prstGeom prst="triangle">
            <a:avLst/>
          </a:prstGeom>
          <a:solidFill>
            <a:schemeClr val="accent3">
              <a:lumMod val="95000"/>
            </a:schemeClr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38656" y="34223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Helvetica Light"/>
              </a:rPr>
              <a:t>ORR</a:t>
            </a:r>
            <a:endParaRPr lang="en-US" sz="1200" dirty="0">
              <a:solidFill>
                <a:srgbClr val="000000"/>
              </a:solidFill>
              <a:latin typeface="Calibri" pitchFamily="34" charset="0"/>
              <a:cs typeface="Helvetica Light"/>
            </a:endParaRPr>
          </a:p>
        </p:txBody>
      </p:sp>
      <p:sp>
        <p:nvSpPr>
          <p:cNvPr id="56" name="Right Arrow 55"/>
          <p:cNvSpPr/>
          <p:nvPr/>
        </p:nvSpPr>
        <p:spPr>
          <a:xfrm>
            <a:off x="1318933" y="5166293"/>
            <a:ext cx="1540452" cy="33250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sx="99000" sy="99000" algn="tl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i="1" dirty="0" err="1" smtClean="0">
                <a:solidFill>
                  <a:srgbClr val="FFFFFF"/>
                </a:solidFill>
                <a:latin typeface="Calibri" pitchFamily="34" charset="0"/>
                <a:cs typeface="Helvetica"/>
              </a:rPr>
              <a:t>SAT+Directed</a:t>
            </a:r>
            <a:endParaRPr lang="en-US" sz="1050" i="1" dirty="0">
              <a:solidFill>
                <a:srgbClr val="FFFFFF"/>
              </a:solidFill>
              <a:latin typeface="Calibri" pitchFamily="34" charset="0"/>
              <a:cs typeface="Helvetica"/>
            </a:endParaRPr>
          </a:p>
        </p:txBody>
      </p:sp>
      <p:sp>
        <p:nvSpPr>
          <p:cNvPr id="57" name="Isosceles Triangle 56"/>
          <p:cNvSpPr/>
          <p:nvPr/>
        </p:nvSpPr>
        <p:spPr>
          <a:xfrm>
            <a:off x="3702206" y="5467844"/>
            <a:ext cx="183994" cy="114300"/>
          </a:xfrm>
          <a:prstGeom prst="triangle">
            <a:avLst/>
          </a:prstGeom>
          <a:solidFill>
            <a:schemeClr val="accent3">
              <a:lumMod val="95000"/>
            </a:schemeClr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4972051" y="5167038"/>
            <a:ext cx="3908159" cy="36576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i="1" dirty="0" smtClean="0">
                <a:solidFill>
                  <a:srgbClr val="FFFFFF"/>
                </a:solidFill>
                <a:latin typeface="Calibri" pitchFamily="34" charset="0"/>
                <a:cs typeface="Helvetica"/>
              </a:rPr>
              <a:t>NWNH Mission-Focused</a:t>
            </a:r>
            <a:endParaRPr lang="en-US" sz="1050" i="1" dirty="0">
              <a:solidFill>
                <a:srgbClr val="FFFFFF"/>
              </a:solidFill>
              <a:latin typeface="Calibri" pitchFamily="34" charset="0"/>
              <a:cs typeface="Helvetica"/>
            </a:endParaRPr>
          </a:p>
        </p:txBody>
      </p:sp>
      <p:sp>
        <p:nvSpPr>
          <p:cNvPr id="65" name="Right Arrow 64"/>
          <p:cNvSpPr/>
          <p:nvPr/>
        </p:nvSpPr>
        <p:spPr>
          <a:xfrm>
            <a:off x="3077992" y="5943533"/>
            <a:ext cx="3139913" cy="36576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sx="99000" sy="99000" algn="tl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i="1" dirty="0" smtClean="0">
                <a:solidFill>
                  <a:schemeClr val="bg1"/>
                </a:solidFill>
                <a:latin typeface="Calibri" pitchFamily="34" charset="0"/>
                <a:cs typeface="Helvetica"/>
              </a:rPr>
              <a:t>Exoplanet Decadal Preparation</a:t>
            </a:r>
            <a:endParaRPr lang="en-US" sz="1050" i="1" dirty="0">
              <a:solidFill>
                <a:schemeClr val="bg1"/>
              </a:solidFill>
              <a:latin typeface="Calibri" pitchFamily="34" charset="0"/>
              <a:cs typeface="Helvetica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581400" y="5590401"/>
            <a:ext cx="1359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Helvetica Light"/>
              </a:rPr>
              <a:t>TRL 5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800600" y="5590401"/>
            <a:ext cx="1359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Helvetica Light"/>
              </a:rPr>
              <a:t>TRL 6</a:t>
            </a:r>
          </a:p>
        </p:txBody>
      </p:sp>
      <p:sp>
        <p:nvSpPr>
          <p:cNvPr id="82" name="Right Arrow 81"/>
          <p:cNvSpPr/>
          <p:nvPr/>
        </p:nvSpPr>
        <p:spPr>
          <a:xfrm>
            <a:off x="1300314" y="4468622"/>
            <a:ext cx="1560282" cy="3946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  <a:prstDash val="solid"/>
          </a:ln>
          <a:effectLst>
            <a:outerShdw blurRad="50800" dist="38100" dir="2700000" sx="99000" sy="99000" algn="tl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i="1" dirty="0" smtClean="0">
                <a:solidFill>
                  <a:srgbClr val="FFFFFF"/>
                </a:solidFill>
                <a:latin typeface="Calibri" pitchFamily="34" charset="0"/>
                <a:cs typeface="Helvetica"/>
              </a:rPr>
              <a:t>AFTA</a:t>
            </a:r>
            <a:endParaRPr lang="en-US" sz="1050" i="1" dirty="0">
              <a:solidFill>
                <a:srgbClr val="FFFFFF"/>
              </a:solidFill>
              <a:latin typeface="Calibri" pitchFamily="34" charset="0"/>
              <a:cs typeface="Helvetica"/>
            </a:endParaRPr>
          </a:p>
        </p:txBody>
      </p:sp>
      <p:sp>
        <p:nvSpPr>
          <p:cNvPr id="83" name="Right Arrow 82"/>
          <p:cNvSpPr/>
          <p:nvPr/>
        </p:nvSpPr>
        <p:spPr>
          <a:xfrm>
            <a:off x="4972051" y="4489952"/>
            <a:ext cx="3562349" cy="36576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i="1" dirty="0" smtClean="0">
                <a:solidFill>
                  <a:srgbClr val="FFFFFF"/>
                </a:solidFill>
                <a:latin typeface="Calibri" pitchFamily="34" charset="0"/>
                <a:cs typeface="Helvetica"/>
              </a:rPr>
              <a:t>Implementation</a:t>
            </a:r>
            <a:endParaRPr lang="en-US" sz="1050" i="1" dirty="0">
              <a:solidFill>
                <a:srgbClr val="FFFFFF"/>
              </a:solidFill>
              <a:latin typeface="Calibri" pitchFamily="34" charset="0"/>
              <a:cs typeface="Helvetica"/>
            </a:endParaRPr>
          </a:p>
        </p:txBody>
      </p:sp>
      <p:sp>
        <p:nvSpPr>
          <p:cNvPr id="64" name="Isosceles Triangle 63"/>
          <p:cNvSpPr/>
          <p:nvPr/>
        </p:nvSpPr>
        <p:spPr>
          <a:xfrm>
            <a:off x="2706916" y="6173323"/>
            <a:ext cx="264884" cy="210312"/>
          </a:xfrm>
          <a:prstGeom prst="triangle">
            <a:avLst/>
          </a:prstGeom>
          <a:solidFill>
            <a:schemeClr val="accent3">
              <a:lumMod val="95000"/>
            </a:schemeClr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17" name="Isosceles Triangle 116"/>
          <p:cNvSpPr/>
          <p:nvPr/>
        </p:nvSpPr>
        <p:spPr>
          <a:xfrm>
            <a:off x="2706916" y="5849861"/>
            <a:ext cx="264884" cy="210312"/>
          </a:xfrm>
          <a:prstGeom prst="triangle">
            <a:avLst/>
          </a:prstGeom>
          <a:solidFill>
            <a:schemeClr val="accent3">
              <a:lumMod val="95000"/>
            </a:schemeClr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>
            <a:off x="4845206" y="5467738"/>
            <a:ext cx="183994" cy="114300"/>
          </a:xfrm>
          <a:prstGeom prst="triangle">
            <a:avLst/>
          </a:prstGeom>
          <a:solidFill>
            <a:schemeClr val="accent3">
              <a:lumMod val="95000"/>
            </a:schemeClr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75" name="Right Arrow 74"/>
          <p:cNvSpPr/>
          <p:nvPr/>
        </p:nvSpPr>
        <p:spPr>
          <a:xfrm>
            <a:off x="2793968" y="4468622"/>
            <a:ext cx="1000235" cy="36576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69850" dist="38100" dir="2700000" sx="99000" sy="99000" algn="tl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i="1" dirty="0" smtClean="0">
                <a:solidFill>
                  <a:srgbClr val="FFFFFF"/>
                </a:solidFill>
                <a:latin typeface="Calibri" pitchFamily="34" charset="0"/>
                <a:cs typeface="Helvetica"/>
              </a:rPr>
              <a:t>Pre </a:t>
            </a:r>
            <a:r>
              <a:rPr lang="en-US" sz="1050" i="1" dirty="0" err="1" smtClean="0">
                <a:solidFill>
                  <a:srgbClr val="FFFFFF"/>
                </a:solidFill>
                <a:latin typeface="Calibri" pitchFamily="34" charset="0"/>
                <a:cs typeface="Helvetica"/>
              </a:rPr>
              <a:t>Ph</a:t>
            </a:r>
            <a:r>
              <a:rPr lang="en-US" sz="1050" i="1" dirty="0" smtClean="0">
                <a:solidFill>
                  <a:srgbClr val="FFFFFF"/>
                </a:solidFill>
                <a:latin typeface="Calibri" pitchFamily="34" charset="0"/>
                <a:cs typeface="Helvetica"/>
              </a:rPr>
              <a:t> A</a:t>
            </a:r>
            <a:endParaRPr lang="en-US" sz="1050" i="1" dirty="0">
              <a:solidFill>
                <a:srgbClr val="FFFFFF"/>
              </a:solidFill>
              <a:latin typeface="Calibri" pitchFamily="34" charset="0"/>
              <a:cs typeface="Helvetica"/>
            </a:endParaRPr>
          </a:p>
        </p:txBody>
      </p:sp>
      <p:sp>
        <p:nvSpPr>
          <p:cNvPr id="118" name="Isosceles Triangle 117"/>
          <p:cNvSpPr/>
          <p:nvPr/>
        </p:nvSpPr>
        <p:spPr>
          <a:xfrm>
            <a:off x="2709917" y="4563934"/>
            <a:ext cx="266795" cy="210312"/>
          </a:xfrm>
          <a:prstGeom prst="triangle">
            <a:avLst/>
          </a:prstGeom>
          <a:solidFill>
            <a:schemeClr val="accent3">
              <a:lumMod val="95000"/>
            </a:schemeClr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6200" y="2353645"/>
            <a:ext cx="1909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Calibri" pitchFamily="34" charset="0"/>
                <a:cs typeface="Helvetica Light"/>
              </a:rPr>
              <a:t>Great </a:t>
            </a:r>
          </a:p>
          <a:p>
            <a:r>
              <a:rPr lang="en-US" sz="1200" b="1" dirty="0" smtClean="0">
                <a:solidFill>
                  <a:srgbClr val="002060"/>
                </a:solidFill>
                <a:latin typeface="Calibri" pitchFamily="34" charset="0"/>
                <a:cs typeface="Helvetica Light"/>
              </a:rPr>
              <a:t>Observatories</a:t>
            </a:r>
          </a:p>
        </p:txBody>
      </p:sp>
      <p:sp>
        <p:nvSpPr>
          <p:cNvPr id="88" name="Right Arrow 87"/>
          <p:cNvSpPr/>
          <p:nvPr/>
        </p:nvSpPr>
        <p:spPr>
          <a:xfrm>
            <a:off x="1318932" y="2438400"/>
            <a:ext cx="7561277" cy="365760"/>
          </a:xfrm>
          <a:prstGeom prst="rightArrow">
            <a:avLst/>
          </a:prstGeom>
          <a:noFill/>
          <a:ln w="9525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114300" dist="38100" dir="2700000" algn="tl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Helvetica Light Oblique"/>
              </a:rPr>
              <a:t>Spitzer	HST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Helvetica Light Oblique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229600" y="4570933"/>
            <a:ext cx="615197" cy="466613"/>
            <a:chOff x="8561783" y="4139768"/>
            <a:chExt cx="615197" cy="466613"/>
          </a:xfrm>
        </p:grpSpPr>
        <p:sp>
          <p:nvSpPr>
            <p:cNvPr id="62" name="Isosceles Triangle 61"/>
            <p:cNvSpPr/>
            <p:nvPr/>
          </p:nvSpPr>
          <p:spPr>
            <a:xfrm>
              <a:off x="8656941" y="4139768"/>
              <a:ext cx="272143" cy="210312"/>
            </a:xfrm>
            <a:prstGeom prst="triangle">
              <a:avLst/>
            </a:prstGeom>
            <a:solidFill>
              <a:schemeClr val="accent3">
                <a:lumMod val="95000"/>
              </a:schemeClr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561783" y="4329382"/>
              <a:ext cx="6151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200" dirty="0" smtClean="0">
                  <a:solidFill>
                    <a:srgbClr val="000000"/>
                  </a:solidFill>
                  <a:latin typeface="Calibri" pitchFamily="34" charset="0"/>
                  <a:cs typeface="Helvetica Light"/>
                </a:rPr>
                <a:t>LRD</a:t>
              </a:r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4912" y="4368225"/>
            <a:ext cx="144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A50021"/>
                </a:solidFill>
                <a:latin typeface="Calibri" pitchFamily="34" charset="0"/>
                <a:cs typeface="Helvetica Light"/>
              </a:rPr>
              <a:t>AFTA +Coronagraph</a:t>
            </a:r>
            <a:endParaRPr lang="en-US" sz="1600" dirty="0">
              <a:solidFill>
                <a:srgbClr val="A50021"/>
              </a:solidFill>
              <a:latin typeface="Calibri" pitchFamily="34" charset="0"/>
              <a:cs typeface="Helvetica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3</a:t>
            </a:fld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667000" y="4724400"/>
            <a:ext cx="701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cs typeface="Helvetica Light"/>
              </a:rPr>
              <a:t>Concept </a:t>
            </a:r>
          </a:p>
          <a:p>
            <a:pPr>
              <a:spcBef>
                <a:spcPts val="0"/>
              </a:spcBef>
              <a:buNone/>
            </a:pP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cs typeface="Helvetica Light"/>
              </a:rPr>
              <a:t>Report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932002" y="5634417"/>
            <a:ext cx="701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cs typeface="Helvetica Light"/>
              </a:rPr>
              <a:t>Concept </a:t>
            </a:r>
          </a:p>
          <a:p>
            <a:pPr>
              <a:spcBef>
                <a:spcPts val="0"/>
              </a:spcBef>
              <a:buNone/>
            </a:pP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cs typeface="Helvetica Light"/>
              </a:rPr>
              <a:t>Report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895600" y="6177988"/>
            <a:ext cx="701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cs typeface="Helvetica Light"/>
              </a:rPr>
              <a:t>Concept </a:t>
            </a:r>
          </a:p>
          <a:p>
            <a:pPr>
              <a:spcBef>
                <a:spcPts val="0"/>
              </a:spcBef>
              <a:buNone/>
            </a:pPr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  <a:cs typeface="Helvetica Light"/>
              </a:rPr>
              <a:t>Report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231354" y="6320135"/>
            <a:ext cx="5495963" cy="461665"/>
          </a:xfrm>
          <a:prstGeom prst="rect">
            <a:avLst/>
          </a:prstGeom>
          <a:solidFill>
            <a:srgbClr val="CCECFF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200" b="1" dirty="0">
                <a:solidFill>
                  <a:srgbClr val="A50021"/>
                </a:solidFill>
              </a:rPr>
              <a:t>Program defines </a:t>
            </a:r>
            <a:r>
              <a:rPr lang="en-US" sz="1200" b="1" u="sng" dirty="0">
                <a:solidFill>
                  <a:srgbClr val="A50021"/>
                </a:solidFill>
              </a:rPr>
              <a:t>S</a:t>
            </a:r>
            <a:r>
              <a:rPr lang="en-US" sz="1200" b="1" u="sng" dirty="0" smtClean="0">
                <a:solidFill>
                  <a:srgbClr val="A50021"/>
                </a:solidFill>
              </a:rPr>
              <a:t>uccess</a:t>
            </a:r>
            <a:r>
              <a:rPr lang="en-US" sz="1200" b="1" dirty="0" smtClean="0">
                <a:solidFill>
                  <a:srgbClr val="A50021"/>
                </a:solidFill>
              </a:rPr>
              <a:t> as three </a:t>
            </a:r>
            <a:r>
              <a:rPr lang="en-US" sz="1200" b="1" dirty="0">
                <a:solidFill>
                  <a:srgbClr val="A50021"/>
                </a:solidFill>
              </a:rPr>
              <a:t>compelling, viable </a:t>
            </a:r>
            <a:r>
              <a:rPr lang="en-US" sz="1200" b="1" dirty="0" smtClean="0">
                <a:solidFill>
                  <a:srgbClr val="A50021"/>
                </a:solidFill>
              </a:rPr>
              <a:t>mission concept </a:t>
            </a:r>
            <a:r>
              <a:rPr lang="en-US" sz="1200" b="1" dirty="0">
                <a:solidFill>
                  <a:srgbClr val="A50021"/>
                </a:solidFill>
              </a:rPr>
              <a:t>reports by 1/31/15 with </a:t>
            </a:r>
            <a:r>
              <a:rPr lang="en-US" sz="1200" b="1" dirty="0" smtClean="0">
                <a:solidFill>
                  <a:srgbClr val="A50021"/>
                </a:solidFill>
              </a:rPr>
              <a:t>CATE </a:t>
            </a:r>
            <a:r>
              <a:rPr lang="en-US" sz="1200" b="1" dirty="0">
                <a:solidFill>
                  <a:srgbClr val="A50021"/>
                </a:solidFill>
              </a:rPr>
              <a:t>by </a:t>
            </a:r>
            <a:r>
              <a:rPr lang="en-US" sz="1200" b="1" dirty="0" smtClean="0">
                <a:solidFill>
                  <a:srgbClr val="A50021"/>
                </a:solidFill>
              </a:rPr>
              <a:t>2/28/15</a:t>
            </a:r>
            <a:endParaRPr lang="en-US" sz="1200" b="1" dirty="0">
              <a:solidFill>
                <a:srgbClr val="A50021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85274" y="3926532"/>
            <a:ext cx="708167" cy="285526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017684" y="6530690"/>
            <a:ext cx="308434" cy="781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4366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381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Exoplanet Exploration Program</a:t>
            </a:r>
            <a:br>
              <a:rPr lang="en-US" sz="2400" dirty="0" smtClean="0"/>
            </a:br>
            <a:r>
              <a:rPr lang="en-US" sz="2400" dirty="0" smtClean="0"/>
              <a:t>Organization Chart</a:t>
            </a:r>
            <a:endParaRPr lang="en-US" sz="2400" dirty="0"/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5969948" y="1631046"/>
            <a:ext cx="7572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8" name="Rectangle 57"/>
          <p:cNvSpPr>
            <a:spLocks noChangeArrowheads="1"/>
          </p:cNvSpPr>
          <p:nvPr/>
        </p:nvSpPr>
        <p:spPr bwMode="auto">
          <a:xfrm>
            <a:off x="2931542" y="2602056"/>
            <a:ext cx="1266276" cy="67454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700" b="1" dirty="0" smtClean="0">
                <a:latin typeface="Arial" pitchFamily="34" charset="0"/>
                <a:cs typeface="Arial" pitchFamily="34" charset="0"/>
              </a:rPr>
              <a:t>7301</a:t>
            </a:r>
            <a:endParaRPr lang="en-US" sz="7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Program Science Office</a:t>
            </a:r>
          </a:p>
          <a:p>
            <a:pPr algn="ctr"/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Dr. S. Unwin (312)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AFTA – Dr. D. Stern (326)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AFTA - TBD</a:t>
            </a:r>
          </a:p>
        </p:txBody>
      </p:sp>
      <p:sp>
        <p:nvSpPr>
          <p:cNvPr id="9" name="Rectangle 66"/>
          <p:cNvSpPr>
            <a:spLocks noChangeArrowheads="1"/>
          </p:cNvSpPr>
          <p:nvPr/>
        </p:nvSpPr>
        <p:spPr bwMode="auto">
          <a:xfrm>
            <a:off x="100476" y="4969226"/>
            <a:ext cx="182807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/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pPr algn="ctr" eaLnBrk="1"/>
            <a:endParaRPr lang="en-US" sz="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9"/>
          <p:cNvSpPr>
            <a:spLocks noChangeArrowheads="1"/>
          </p:cNvSpPr>
          <p:nvPr/>
        </p:nvSpPr>
        <p:spPr bwMode="auto">
          <a:xfrm>
            <a:off x="3477701" y="1572308"/>
            <a:ext cx="2136412" cy="83529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1" name="Rectangle 70"/>
          <p:cNvSpPr>
            <a:spLocks noChangeArrowheads="1"/>
          </p:cNvSpPr>
          <p:nvPr/>
        </p:nvSpPr>
        <p:spPr bwMode="auto">
          <a:xfrm>
            <a:off x="6351913" y="4891854"/>
            <a:ext cx="1287057" cy="572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72"/>
          <p:cNvSpPr>
            <a:spLocks noChangeArrowheads="1"/>
          </p:cNvSpPr>
          <p:nvPr/>
        </p:nvSpPr>
        <p:spPr bwMode="auto">
          <a:xfrm>
            <a:off x="4969415" y="3970800"/>
            <a:ext cx="1677851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b="1" dirty="0" smtClean="0">
                <a:latin typeface="Arial" charset="0"/>
              </a:rPr>
              <a:t>Mission Managers / Scientists</a:t>
            </a:r>
          </a:p>
          <a:p>
            <a:pPr algn="ctr"/>
            <a:endParaRPr lang="en-US" sz="600" b="1" dirty="0">
              <a:latin typeface="Arial" charset="0"/>
            </a:endParaRPr>
          </a:p>
          <a:p>
            <a:pPr algn="ctr"/>
            <a:r>
              <a:rPr lang="en-US" sz="600" dirty="0" smtClean="0">
                <a:latin typeface="Arial" charset="0"/>
              </a:rPr>
              <a:t>Kepler Mission Mgr – I. Heinrichsen (734)</a:t>
            </a:r>
          </a:p>
          <a:p>
            <a:pPr algn="ctr"/>
            <a:r>
              <a:rPr lang="en-US" sz="600" dirty="0" smtClean="0">
                <a:latin typeface="Arial" charset="0"/>
              </a:rPr>
              <a:t>Kepler Mission Sci – Dr. N. Gautier (326)</a:t>
            </a:r>
          </a:p>
          <a:p>
            <a:pPr algn="ctr"/>
            <a:r>
              <a:rPr lang="en-US" sz="600" dirty="0" smtClean="0">
                <a:latin typeface="Arial" charset="0"/>
              </a:rPr>
              <a:t>WFIRST Mission Mgr – I. Heinrichsen (730)</a:t>
            </a:r>
          </a:p>
          <a:p>
            <a:pPr algn="ctr"/>
            <a:r>
              <a:rPr lang="en-US" sz="600" dirty="0" smtClean="0">
                <a:latin typeface="Arial" charset="0"/>
              </a:rPr>
              <a:t>WFIRST Mission Sci – Dr. S. Unwin (312) </a:t>
            </a:r>
            <a:endParaRPr lang="en-US" sz="600" dirty="0">
              <a:latin typeface="Arial" charset="0"/>
            </a:endParaRPr>
          </a:p>
          <a:p>
            <a:pPr algn="ctr"/>
            <a:endParaRPr lang="en-US" sz="500" dirty="0">
              <a:latin typeface="Arial" charset="0"/>
            </a:endParaRPr>
          </a:p>
        </p:txBody>
      </p:sp>
      <p:sp>
        <p:nvSpPr>
          <p:cNvPr id="13" name="Rectangle 76"/>
          <p:cNvSpPr>
            <a:spLocks noChangeArrowheads="1"/>
          </p:cNvSpPr>
          <p:nvPr/>
        </p:nvSpPr>
        <p:spPr bwMode="auto">
          <a:xfrm>
            <a:off x="4538891" y="4724400"/>
            <a:ext cx="1785709" cy="78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anchor="ctr">
            <a:spAutoFit/>
          </a:bodyPr>
          <a:lstStyle/>
          <a:p>
            <a:pPr algn="ctr"/>
            <a:endParaRPr lang="en-US" sz="7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7320</a:t>
            </a:r>
          </a:p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LBTI  (Univ. of Arizona)</a:t>
            </a:r>
          </a:p>
          <a:p>
            <a:pPr algn="ctr"/>
            <a:endParaRPr lang="en-US" sz="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Manager – B. Parvin (730)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Principal Investigator – Dr. P. Hinz, U of A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Project Scientist – Dr. R. Milan-Gabet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86"/>
          <p:cNvSpPr>
            <a:spLocks noChangeArrowheads="1"/>
          </p:cNvSpPr>
          <p:nvPr/>
        </p:nvSpPr>
        <p:spPr bwMode="auto">
          <a:xfrm>
            <a:off x="4912806" y="3962400"/>
            <a:ext cx="1692420" cy="6857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88"/>
          <p:cNvSpPr>
            <a:spLocks noChangeArrowheads="1"/>
          </p:cNvSpPr>
          <p:nvPr/>
        </p:nvSpPr>
        <p:spPr bwMode="auto">
          <a:xfrm>
            <a:off x="153324" y="4725410"/>
            <a:ext cx="1303554" cy="99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anchor="ctr">
            <a:spAutoFit/>
          </a:bodyPr>
          <a:lstStyle/>
          <a:p>
            <a:pPr algn="ctr"/>
            <a:endParaRPr lang="en-US" sz="7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790</a:t>
            </a:r>
            <a:endParaRPr lang="en-US" sz="7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NASA Exoplanet Science Institute (Caltech)</a:t>
            </a:r>
          </a:p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Exec. Director – 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Dr. C. Beichman (790)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Deputy Director – Dr. R. Akeson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Manager – Dr. D. Imel  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Line 97"/>
          <p:cNvSpPr>
            <a:spLocks noChangeShapeType="1"/>
          </p:cNvSpPr>
          <p:nvPr/>
        </p:nvSpPr>
        <p:spPr bwMode="auto">
          <a:xfrm flipH="1">
            <a:off x="4170120" y="2959734"/>
            <a:ext cx="74626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Line 100"/>
          <p:cNvSpPr>
            <a:spLocks noChangeShapeType="1"/>
          </p:cNvSpPr>
          <p:nvPr/>
        </p:nvSpPr>
        <p:spPr bwMode="auto">
          <a:xfrm>
            <a:off x="3819077" y="4720258"/>
            <a:ext cx="1" cy="1480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Line 102"/>
          <p:cNvSpPr>
            <a:spLocks noChangeShapeType="1"/>
          </p:cNvSpPr>
          <p:nvPr/>
        </p:nvSpPr>
        <p:spPr bwMode="auto">
          <a:xfrm>
            <a:off x="2888384" y="1797073"/>
            <a:ext cx="590937" cy="2330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21" name="Rectangle 113"/>
          <p:cNvSpPr>
            <a:spLocks noChangeArrowheads="1"/>
          </p:cNvSpPr>
          <p:nvPr/>
        </p:nvSpPr>
        <p:spPr bwMode="auto">
          <a:xfrm>
            <a:off x="3381968" y="1572308"/>
            <a:ext cx="2347044" cy="84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dirty="0">
                <a:latin typeface="Arial" charset="0"/>
              </a:rPr>
              <a:t> </a:t>
            </a:r>
            <a:r>
              <a:rPr lang="en-US" sz="700" b="1" dirty="0">
                <a:latin typeface="Arial" charset="0"/>
              </a:rPr>
              <a:t>730</a:t>
            </a:r>
          </a:p>
          <a:p>
            <a:pPr algn="ctr"/>
            <a:r>
              <a:rPr lang="en-US" sz="700" b="1" dirty="0">
                <a:latin typeface="Arial" charset="0"/>
              </a:rPr>
              <a:t>Exoplanet Exploration Program </a:t>
            </a:r>
            <a:r>
              <a:rPr lang="en-US" sz="700" b="1" dirty="0" smtClean="0">
                <a:latin typeface="Arial" charset="0"/>
              </a:rPr>
              <a:t>Office</a:t>
            </a:r>
            <a:endParaRPr lang="en-US" sz="500" b="1" dirty="0">
              <a:latin typeface="Arial" charset="0"/>
            </a:endParaRPr>
          </a:p>
          <a:p>
            <a:pPr algn="ctr"/>
            <a:endParaRPr lang="en-US" sz="700" dirty="0" smtClean="0">
              <a:latin typeface="Arial" charset="0"/>
            </a:endParaRPr>
          </a:p>
          <a:p>
            <a:pPr algn="ctr"/>
            <a:r>
              <a:rPr lang="en-US" sz="700" dirty="0" smtClean="0">
                <a:latin typeface="Arial" charset="0"/>
              </a:rPr>
              <a:t>Program Manager – Dr. G. Blackwood</a:t>
            </a:r>
            <a:endParaRPr lang="en-US" sz="700" dirty="0">
              <a:latin typeface="Arial" charset="0"/>
            </a:endParaRPr>
          </a:p>
          <a:p>
            <a:pPr algn="ctr"/>
            <a:r>
              <a:rPr lang="en-US" sz="700" dirty="0" smtClean="0">
                <a:latin typeface="Arial" charset="0"/>
              </a:rPr>
              <a:t>Deputy Program Manager - Vacant</a:t>
            </a:r>
            <a:endParaRPr lang="en-US" sz="700" dirty="0">
              <a:latin typeface="Arial" charset="0"/>
            </a:endParaRPr>
          </a:p>
          <a:p>
            <a:pPr algn="ctr"/>
            <a:r>
              <a:rPr lang="en-US" sz="700" dirty="0" smtClean="0">
                <a:latin typeface="Arial" charset="0"/>
              </a:rPr>
              <a:t>Program Chief Scientist – Dr. W. Traub (</a:t>
            </a:r>
            <a:r>
              <a:rPr lang="en-US" sz="700" dirty="0">
                <a:latin typeface="Arial" charset="0"/>
              </a:rPr>
              <a:t>3200)</a:t>
            </a:r>
          </a:p>
          <a:p>
            <a:pPr algn="ctr"/>
            <a:r>
              <a:rPr lang="en-US" sz="700" dirty="0" smtClean="0">
                <a:latin typeface="Arial" charset="0"/>
              </a:rPr>
              <a:t>Program Technologist – Dr. P. Lawson (</a:t>
            </a:r>
            <a:r>
              <a:rPr lang="en-US" sz="700" dirty="0">
                <a:latin typeface="Arial" charset="0"/>
              </a:rPr>
              <a:t>3800</a:t>
            </a:r>
            <a:r>
              <a:rPr lang="en-US" sz="700" dirty="0" smtClean="0">
                <a:latin typeface="Arial" charset="0"/>
              </a:rPr>
              <a:t>)</a:t>
            </a:r>
            <a:endParaRPr lang="en-US" sz="700" dirty="0">
              <a:latin typeface="Arial" charset="0"/>
            </a:endParaRPr>
          </a:p>
        </p:txBody>
      </p:sp>
      <p:sp>
        <p:nvSpPr>
          <p:cNvPr id="23" name="Rectangle 128"/>
          <p:cNvSpPr>
            <a:spLocks noChangeArrowheads="1"/>
          </p:cNvSpPr>
          <p:nvPr/>
        </p:nvSpPr>
        <p:spPr bwMode="auto">
          <a:xfrm>
            <a:off x="4916240" y="2678621"/>
            <a:ext cx="1306088" cy="65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7303</a:t>
            </a:r>
            <a:endParaRPr lang="en-US" sz="7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 Program Engineering Office</a:t>
            </a:r>
          </a:p>
          <a:p>
            <a:pPr algn="ctr"/>
            <a:r>
              <a:rPr lang="en-US" sz="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Manager - Vacant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Line 130"/>
          <p:cNvSpPr>
            <a:spLocks noChangeShapeType="1"/>
          </p:cNvSpPr>
          <p:nvPr/>
        </p:nvSpPr>
        <p:spPr bwMode="auto">
          <a:xfrm flipH="1">
            <a:off x="771078" y="4729822"/>
            <a:ext cx="0" cy="131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48"/>
          <p:cNvSpPr>
            <a:spLocks noChangeArrowheads="1"/>
          </p:cNvSpPr>
          <p:nvPr/>
        </p:nvSpPr>
        <p:spPr bwMode="auto">
          <a:xfrm>
            <a:off x="2540192" y="3417346"/>
            <a:ext cx="1641211" cy="10784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85"/>
          <p:cNvSpPr>
            <a:spLocks noChangeArrowheads="1"/>
          </p:cNvSpPr>
          <p:nvPr/>
        </p:nvSpPr>
        <p:spPr bwMode="auto">
          <a:xfrm>
            <a:off x="6324600" y="4868185"/>
            <a:ext cx="1346628" cy="5822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AFTA Study Office (GSFC)</a:t>
            </a:r>
            <a:r>
              <a:rPr lang="en-US" sz="700" b="1" baseline="30000" dirty="0">
                <a:latin typeface="Arial" pitchFamily="34" charset="0"/>
                <a:cs typeface="Arial" pitchFamily="34" charset="0"/>
              </a:rPr>
              <a:t> </a:t>
            </a:r>
            <a:endParaRPr lang="en-US" sz="7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7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Study Manager – K. Grady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Study Scientist – Dr. N. Gehrels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86"/>
          <p:cNvSpPr>
            <a:spLocks noChangeArrowheads="1"/>
          </p:cNvSpPr>
          <p:nvPr/>
        </p:nvSpPr>
        <p:spPr bwMode="auto">
          <a:xfrm>
            <a:off x="3209478" y="4885409"/>
            <a:ext cx="1143001" cy="6009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78"/>
          <p:cNvSpPr>
            <a:spLocks noChangeArrowheads="1"/>
          </p:cNvSpPr>
          <p:nvPr/>
        </p:nvSpPr>
        <p:spPr bwMode="auto">
          <a:xfrm>
            <a:off x="2908218" y="2603670"/>
            <a:ext cx="1263466" cy="68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79"/>
          <p:cNvSpPr>
            <a:spLocks noChangeArrowheads="1"/>
          </p:cNvSpPr>
          <p:nvPr/>
        </p:nvSpPr>
        <p:spPr bwMode="auto">
          <a:xfrm>
            <a:off x="4908330" y="3391935"/>
            <a:ext cx="1290614" cy="4603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lIns="90488" tIns="44450" rIns="90488" bIns="44450" anchor="ctr"/>
          <a:lstStyle/>
          <a:p>
            <a:pPr algn="ctr">
              <a:lnSpc>
                <a:spcPct val="75000"/>
              </a:lnSpc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75000"/>
              </a:lnSpc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75000"/>
              </a:lnSpc>
            </a:pPr>
            <a:endParaRPr lang="en-US" sz="600" dirty="0">
              <a:latin typeface="Arial" pitchFamily="34" charset="0"/>
              <a:cs typeface="Arial" pitchFamily="34" charset="0"/>
            </a:endParaRPr>
          </a:p>
          <a:p>
            <a:pPr algn="ctr" eaLnBrk="1">
              <a:lnSpc>
                <a:spcPct val="75000"/>
              </a:lnSpc>
            </a:pP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80"/>
          <p:cNvSpPr>
            <a:spLocks noChangeArrowheads="1"/>
          </p:cNvSpPr>
          <p:nvPr/>
        </p:nvSpPr>
        <p:spPr bwMode="auto">
          <a:xfrm>
            <a:off x="3133278" y="4853131"/>
            <a:ext cx="1290613" cy="60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7330</a:t>
            </a:r>
            <a:endParaRPr lang="en-US" sz="7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Program Technology (JPL)</a:t>
            </a:r>
          </a:p>
          <a:p>
            <a:pPr algn="ctr"/>
            <a:endParaRPr lang="en-US" sz="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Manager – Dr. N. </a:t>
            </a:r>
            <a:r>
              <a:rPr lang="en-US" sz="600" dirty="0" smtClean="0">
                <a:latin typeface="Arial" pitchFamily="34" charset="0"/>
                <a:cs typeface="Arial" pitchFamily="34" charset="0"/>
              </a:rPr>
              <a:t>Siegler (</a:t>
            </a:r>
            <a:r>
              <a:rPr lang="en-US" sz="600" dirty="0" smtClean="0">
                <a:latin typeface="Arial" pitchFamily="34" charset="0"/>
                <a:cs typeface="Arial" pitchFamily="34" charset="0"/>
              </a:rPr>
              <a:t>383)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84"/>
          <p:cNvSpPr>
            <a:spLocks noChangeArrowheads="1"/>
          </p:cNvSpPr>
          <p:nvPr/>
        </p:nvSpPr>
        <p:spPr bwMode="auto">
          <a:xfrm>
            <a:off x="161478" y="4857854"/>
            <a:ext cx="1295400" cy="84159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Line 100"/>
          <p:cNvSpPr>
            <a:spLocks noChangeShapeType="1"/>
          </p:cNvSpPr>
          <p:nvPr/>
        </p:nvSpPr>
        <p:spPr bwMode="auto">
          <a:xfrm>
            <a:off x="2295078" y="4722804"/>
            <a:ext cx="0" cy="1454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Line 100"/>
          <p:cNvSpPr>
            <a:spLocks noChangeShapeType="1"/>
          </p:cNvSpPr>
          <p:nvPr/>
        </p:nvSpPr>
        <p:spPr bwMode="auto">
          <a:xfrm>
            <a:off x="7033846" y="4731860"/>
            <a:ext cx="520" cy="1444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Line 62"/>
          <p:cNvSpPr>
            <a:spLocks noChangeShapeType="1"/>
          </p:cNvSpPr>
          <p:nvPr/>
        </p:nvSpPr>
        <p:spPr bwMode="auto">
          <a:xfrm>
            <a:off x="76200" y="6568177"/>
            <a:ext cx="13120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" name="Line 102"/>
          <p:cNvSpPr>
            <a:spLocks noChangeShapeType="1"/>
          </p:cNvSpPr>
          <p:nvPr/>
        </p:nvSpPr>
        <p:spPr bwMode="auto">
          <a:xfrm>
            <a:off x="4181403" y="3580410"/>
            <a:ext cx="738640" cy="9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76"/>
          <p:cNvSpPr>
            <a:spLocks noChangeArrowheads="1"/>
          </p:cNvSpPr>
          <p:nvPr/>
        </p:nvSpPr>
        <p:spPr bwMode="auto">
          <a:xfrm>
            <a:off x="1456878" y="4648200"/>
            <a:ext cx="1676400" cy="78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anchor="ctr">
            <a:spAutoFit/>
          </a:bodyPr>
          <a:lstStyle/>
          <a:p>
            <a:pPr algn="ctr"/>
            <a:endParaRPr lang="en-US" sz="7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7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Kepler (ARC)</a:t>
            </a:r>
            <a:endParaRPr lang="en-US" sz="7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Project Manager (Phase E) – R. Hunter 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Project Scientist (Phase E) – Dr. S. Howell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Science PI – Dr. W. Borucki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84"/>
          <p:cNvSpPr>
            <a:spLocks noChangeArrowheads="1"/>
          </p:cNvSpPr>
          <p:nvPr/>
        </p:nvSpPr>
        <p:spPr bwMode="auto">
          <a:xfrm>
            <a:off x="1533078" y="4868185"/>
            <a:ext cx="1524000" cy="5420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Line 150"/>
          <p:cNvSpPr>
            <a:spLocks noChangeShapeType="1"/>
          </p:cNvSpPr>
          <p:nvPr/>
        </p:nvSpPr>
        <p:spPr bwMode="auto">
          <a:xfrm flipH="1">
            <a:off x="5614111" y="1295399"/>
            <a:ext cx="617175" cy="7170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41" name="Rectangle 69"/>
          <p:cNvSpPr>
            <a:spLocks noChangeArrowheads="1"/>
          </p:cNvSpPr>
          <p:nvPr/>
        </p:nvSpPr>
        <p:spPr bwMode="auto">
          <a:xfrm>
            <a:off x="4908331" y="2696500"/>
            <a:ext cx="1297660" cy="53841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68"/>
          <p:cNvSpPr>
            <a:spLocks noChangeArrowheads="1"/>
          </p:cNvSpPr>
          <p:nvPr/>
        </p:nvSpPr>
        <p:spPr bwMode="auto">
          <a:xfrm>
            <a:off x="6195405" y="958083"/>
            <a:ext cx="2110395" cy="84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b="1" dirty="0" smtClean="0">
                <a:latin typeface="Arial" charset="0"/>
              </a:rPr>
              <a:t>Astronomy Physics &amp; Space Technology Directorate, JPL</a:t>
            </a:r>
            <a:endParaRPr lang="en-US" sz="700" dirty="0">
              <a:latin typeface="Arial" charset="0"/>
            </a:endParaRPr>
          </a:p>
          <a:p>
            <a:pPr algn="ctr"/>
            <a:endParaRPr lang="en-US" sz="700" dirty="0" smtClean="0">
              <a:latin typeface="Arial" charset="0"/>
            </a:endParaRPr>
          </a:p>
          <a:p>
            <a:pPr algn="ctr"/>
            <a:r>
              <a:rPr lang="en-US" sz="700" dirty="0" smtClean="0">
                <a:latin typeface="Arial" charset="0"/>
              </a:rPr>
              <a:t>Director for – D. Gallagher</a:t>
            </a:r>
          </a:p>
          <a:p>
            <a:pPr algn="ctr"/>
            <a:r>
              <a:rPr lang="en-US" sz="700" dirty="0" smtClean="0">
                <a:latin typeface="Arial" charset="0"/>
              </a:rPr>
              <a:t>Deputy Director for – Dr. D. Coulter</a:t>
            </a:r>
          </a:p>
          <a:p>
            <a:pPr algn="ctr"/>
            <a:endParaRPr lang="en-US" sz="700" dirty="0" smtClean="0">
              <a:latin typeface="Arial" charset="0"/>
            </a:endParaRPr>
          </a:p>
          <a:p>
            <a:pPr algn="ctr"/>
            <a:endParaRPr lang="en-US" sz="700" dirty="0">
              <a:latin typeface="Arial" charset="0"/>
            </a:endParaRPr>
          </a:p>
        </p:txBody>
      </p:sp>
      <p:sp>
        <p:nvSpPr>
          <p:cNvPr id="43" name="Rectangle 67"/>
          <p:cNvSpPr>
            <a:spLocks noChangeArrowheads="1"/>
          </p:cNvSpPr>
          <p:nvPr/>
        </p:nvSpPr>
        <p:spPr bwMode="auto">
          <a:xfrm>
            <a:off x="6231288" y="945247"/>
            <a:ext cx="2121451" cy="6857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44" name="Rectangle 67"/>
          <p:cNvSpPr>
            <a:spLocks noChangeArrowheads="1"/>
          </p:cNvSpPr>
          <p:nvPr/>
        </p:nvSpPr>
        <p:spPr bwMode="auto">
          <a:xfrm>
            <a:off x="732243" y="928203"/>
            <a:ext cx="2156568" cy="52799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45" name="Rectangle 68"/>
          <p:cNvSpPr>
            <a:spLocks noChangeArrowheads="1"/>
          </p:cNvSpPr>
          <p:nvPr/>
        </p:nvSpPr>
        <p:spPr bwMode="auto">
          <a:xfrm>
            <a:off x="606385" y="951359"/>
            <a:ext cx="2401043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b="1" dirty="0" smtClean="0">
                <a:latin typeface="Arial" charset="0"/>
              </a:rPr>
              <a:t>Astrophysics Division, NASA HQ</a:t>
            </a:r>
            <a:endParaRPr lang="en-US" sz="700" dirty="0">
              <a:latin typeface="Arial" charset="0"/>
            </a:endParaRPr>
          </a:p>
          <a:p>
            <a:pPr algn="ctr"/>
            <a:endParaRPr lang="en-US" sz="700" dirty="0" smtClean="0">
              <a:latin typeface="Arial" charset="0"/>
            </a:endParaRPr>
          </a:p>
          <a:p>
            <a:pPr algn="ctr"/>
            <a:r>
              <a:rPr lang="en-US" sz="700" dirty="0" smtClean="0">
                <a:latin typeface="Arial" charset="0"/>
              </a:rPr>
              <a:t>Director – Dr. P. Hertz</a:t>
            </a:r>
          </a:p>
          <a:p>
            <a:pPr algn="ctr"/>
            <a:r>
              <a:rPr lang="en-US" sz="700" dirty="0" smtClean="0">
                <a:latin typeface="Arial" charset="0"/>
              </a:rPr>
              <a:t>Deputy Director/Program Director – A. Razzaghi</a:t>
            </a:r>
          </a:p>
        </p:txBody>
      </p:sp>
      <p:sp>
        <p:nvSpPr>
          <p:cNvPr id="46" name="Rectangle 149"/>
          <p:cNvSpPr>
            <a:spLocks noChangeArrowheads="1"/>
          </p:cNvSpPr>
          <p:nvPr/>
        </p:nvSpPr>
        <p:spPr bwMode="auto">
          <a:xfrm>
            <a:off x="2469930" y="3375690"/>
            <a:ext cx="1752601" cy="113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anchor="ctr">
            <a:spAutoFit/>
          </a:bodyPr>
          <a:lstStyle/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7304</a:t>
            </a:r>
            <a:endParaRPr lang="en-US" sz="7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Program Business Office</a:t>
            </a:r>
            <a:endParaRPr lang="en-US" sz="7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Manager – Vacant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Resource Analyst – L. Scott (252)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Export Tech Lia. – Dr. A. Abramovici (383)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Administrator – O. Pananyan (720)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Project Schedule Analyst – TBD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Staff Assistant – K. Miller (730)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Staff Assistant – M. Rubio (730)</a:t>
            </a:r>
          </a:p>
          <a:p>
            <a:pPr algn="ctr"/>
            <a:endParaRPr lang="en-US" sz="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84"/>
          <p:cNvSpPr>
            <a:spLocks noChangeArrowheads="1"/>
          </p:cNvSpPr>
          <p:nvPr/>
        </p:nvSpPr>
        <p:spPr bwMode="auto">
          <a:xfrm>
            <a:off x="4657278" y="4853131"/>
            <a:ext cx="1524000" cy="63326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185"/>
          <p:cNvSpPr>
            <a:spLocks noChangeArrowheads="1"/>
          </p:cNvSpPr>
          <p:nvPr/>
        </p:nvSpPr>
        <p:spPr bwMode="auto">
          <a:xfrm>
            <a:off x="4908331" y="3395771"/>
            <a:ext cx="1277722" cy="52928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Exoplanet Probe </a:t>
            </a:r>
          </a:p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Study Manager</a:t>
            </a:r>
          </a:p>
          <a:p>
            <a:pPr algn="ctr"/>
            <a:endParaRPr lang="en-US" sz="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K. Warfield (312)</a:t>
            </a:r>
          </a:p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Line 91"/>
          <p:cNvSpPr>
            <a:spLocks noChangeShapeType="1"/>
          </p:cNvSpPr>
          <p:nvPr/>
        </p:nvSpPr>
        <p:spPr bwMode="auto">
          <a:xfrm>
            <a:off x="762844" y="4720258"/>
            <a:ext cx="6271522" cy="51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Line 121"/>
          <p:cNvSpPr>
            <a:spLocks noChangeShapeType="1"/>
          </p:cNvSpPr>
          <p:nvPr/>
        </p:nvSpPr>
        <p:spPr bwMode="auto">
          <a:xfrm flipH="1" flipV="1">
            <a:off x="5448419" y="4724090"/>
            <a:ext cx="1" cy="1297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84"/>
          <p:cNvSpPr>
            <a:spLocks noChangeArrowheads="1"/>
          </p:cNvSpPr>
          <p:nvPr/>
        </p:nvSpPr>
        <p:spPr bwMode="auto">
          <a:xfrm>
            <a:off x="203630" y="5799319"/>
            <a:ext cx="1219200" cy="68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76"/>
          <p:cNvSpPr>
            <a:spLocks noChangeArrowheads="1"/>
          </p:cNvSpPr>
          <p:nvPr/>
        </p:nvSpPr>
        <p:spPr bwMode="auto">
          <a:xfrm>
            <a:off x="143644" y="5799319"/>
            <a:ext cx="1313234" cy="6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anchor="ctr">
            <a:spAutoFit/>
          </a:bodyPr>
          <a:lstStyle/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Ground Observatories &amp; Suborbital Activity </a:t>
            </a:r>
            <a:endParaRPr lang="en-US" sz="7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Manager – Dr. D. Imel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Keck Project Scientist – 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Dr. R. Akeson </a:t>
            </a:r>
          </a:p>
        </p:txBody>
      </p:sp>
      <p:sp>
        <p:nvSpPr>
          <p:cNvPr id="54" name="Line 102"/>
          <p:cNvSpPr>
            <a:spLocks noChangeShapeType="1"/>
          </p:cNvSpPr>
          <p:nvPr/>
        </p:nvSpPr>
        <p:spPr bwMode="auto">
          <a:xfrm>
            <a:off x="4512308" y="4338849"/>
            <a:ext cx="404075" cy="15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63"/>
          <p:cNvSpPr>
            <a:spLocks noChangeArrowheads="1"/>
          </p:cNvSpPr>
          <p:nvPr/>
        </p:nvSpPr>
        <p:spPr bwMode="auto">
          <a:xfrm>
            <a:off x="0" y="6568177"/>
            <a:ext cx="1423752" cy="2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l"/>
            <a:r>
              <a:rPr lang="en-US" sz="400" b="1" dirty="0" smtClean="0">
                <a:latin typeface="Arial" charset="0"/>
              </a:rPr>
              <a:t>September 11, 2013</a:t>
            </a:r>
          </a:p>
          <a:p>
            <a:pPr algn="l"/>
            <a:r>
              <a:rPr lang="en-US" sz="400" b="1" dirty="0" smtClean="0">
                <a:latin typeface="Arial" charset="0"/>
              </a:rPr>
              <a:t>G. Blackwood 	</a:t>
            </a:r>
          </a:p>
          <a:p>
            <a:pPr algn="l"/>
            <a:r>
              <a:rPr lang="en-US" sz="400" b="1" dirty="0" smtClean="0">
                <a:latin typeface="Arial" charset="0"/>
              </a:rPr>
              <a:t>Exoplanet Exploration Program</a:t>
            </a:r>
            <a:r>
              <a:rPr lang="en-US" sz="500" dirty="0" smtClean="0">
                <a:latin typeface="Arial" charset="0"/>
              </a:rPr>
              <a:t> </a:t>
            </a:r>
            <a:endParaRPr lang="en-US" sz="500" dirty="0">
              <a:latin typeface="Arial" charset="0"/>
            </a:endParaRPr>
          </a:p>
        </p:txBody>
      </p:sp>
      <p:sp>
        <p:nvSpPr>
          <p:cNvPr id="56" name="Rectangle 70"/>
          <p:cNvSpPr>
            <a:spLocks noChangeArrowheads="1"/>
          </p:cNvSpPr>
          <p:nvPr/>
        </p:nvSpPr>
        <p:spPr bwMode="auto">
          <a:xfrm>
            <a:off x="6348567" y="6024677"/>
            <a:ext cx="1290404" cy="60472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185"/>
          <p:cNvSpPr>
            <a:spLocks noChangeArrowheads="1"/>
          </p:cNvSpPr>
          <p:nvPr/>
        </p:nvSpPr>
        <p:spPr bwMode="auto">
          <a:xfrm>
            <a:off x="6068289" y="6021642"/>
            <a:ext cx="1870710" cy="56682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AFTA </a:t>
            </a:r>
            <a:r>
              <a:rPr lang="en-US" sz="700" b="1" dirty="0">
                <a:latin typeface="Arial" pitchFamily="34" charset="0"/>
                <a:cs typeface="Arial" pitchFamily="34" charset="0"/>
              </a:rPr>
              <a:t>Study </a:t>
            </a:r>
            <a:r>
              <a:rPr lang="en-US" sz="700" b="1" dirty="0" smtClean="0">
                <a:latin typeface="Arial" pitchFamily="34" charset="0"/>
                <a:cs typeface="Arial" pitchFamily="34" charset="0"/>
              </a:rPr>
              <a:t>Office (JPL)</a:t>
            </a:r>
            <a:endParaRPr lang="en-US" sz="7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Telescope –  Dr. J. Dooley (740)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Coronagraph – Dr. F. Zhao (383)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Technology – Dr. N. Siegler (383)</a:t>
            </a:r>
          </a:p>
        </p:txBody>
      </p:sp>
      <p:sp>
        <p:nvSpPr>
          <p:cNvPr id="61" name="Rectangle 88"/>
          <p:cNvSpPr>
            <a:spLocks noChangeArrowheads="1"/>
          </p:cNvSpPr>
          <p:nvPr/>
        </p:nvSpPr>
        <p:spPr bwMode="auto">
          <a:xfrm>
            <a:off x="3810924" y="5570880"/>
            <a:ext cx="1455954" cy="98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anchor="ctr">
            <a:spAutoFit/>
          </a:bodyPr>
          <a:lstStyle/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7302</a:t>
            </a:r>
          </a:p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Program Education &amp; </a:t>
            </a:r>
          </a:p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Public Outreach (JPL)</a:t>
            </a:r>
          </a:p>
          <a:p>
            <a:pPr algn="ctr"/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EPO Manager – M. Greene (183)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Web Manager – R. Jackson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Web Editor – J. Rodriguez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EPO Coordinator – A. Biferno</a:t>
            </a:r>
          </a:p>
          <a:p>
            <a:pPr algn="ctr"/>
            <a:endParaRPr lang="en-US" sz="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84"/>
          <p:cNvSpPr>
            <a:spLocks noChangeArrowheads="1"/>
          </p:cNvSpPr>
          <p:nvPr/>
        </p:nvSpPr>
        <p:spPr bwMode="auto">
          <a:xfrm>
            <a:off x="3903483" y="5570881"/>
            <a:ext cx="1295349" cy="9143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Line 121"/>
          <p:cNvSpPr>
            <a:spLocks noChangeShapeType="1"/>
          </p:cNvSpPr>
          <p:nvPr/>
        </p:nvSpPr>
        <p:spPr bwMode="auto">
          <a:xfrm flipV="1">
            <a:off x="4504877" y="4724400"/>
            <a:ext cx="0" cy="8464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Line 130"/>
          <p:cNvSpPr>
            <a:spLocks noChangeShapeType="1"/>
          </p:cNvSpPr>
          <p:nvPr/>
        </p:nvSpPr>
        <p:spPr bwMode="auto">
          <a:xfrm>
            <a:off x="7033846" y="5464020"/>
            <a:ext cx="520" cy="5606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>
            <a:off x="4495800" y="2416129"/>
            <a:ext cx="16510" cy="23082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5" name="Line 121"/>
          <p:cNvSpPr>
            <a:spLocks noChangeShapeType="1"/>
          </p:cNvSpPr>
          <p:nvPr/>
        </p:nvSpPr>
        <p:spPr bwMode="auto">
          <a:xfrm flipV="1">
            <a:off x="771076" y="5699449"/>
            <a:ext cx="1" cy="998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185"/>
          <p:cNvSpPr>
            <a:spLocks noChangeArrowheads="1"/>
          </p:cNvSpPr>
          <p:nvPr/>
        </p:nvSpPr>
        <p:spPr bwMode="auto">
          <a:xfrm>
            <a:off x="6822600" y="2983185"/>
            <a:ext cx="1102200" cy="48987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Exoplanet Probe </a:t>
            </a:r>
          </a:p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STDT - Starshade</a:t>
            </a:r>
            <a:r>
              <a:rPr lang="en-US" sz="700" b="1" baseline="30000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7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Prof. S. Seager, MIT</a:t>
            </a:r>
          </a:p>
        </p:txBody>
      </p:sp>
      <p:sp>
        <p:nvSpPr>
          <p:cNvPr id="70" name="Rectangle 185"/>
          <p:cNvSpPr>
            <a:spLocks noChangeArrowheads="1"/>
          </p:cNvSpPr>
          <p:nvPr/>
        </p:nvSpPr>
        <p:spPr bwMode="auto">
          <a:xfrm>
            <a:off x="6822600" y="3519231"/>
            <a:ext cx="1101920" cy="48987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Exoplanet Probe </a:t>
            </a:r>
          </a:p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STDT - Coronagraph</a:t>
            </a:r>
            <a:r>
              <a:rPr lang="en-US" sz="700" b="1" baseline="30000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7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Dr. K. Stapelfeldt, GSFC</a:t>
            </a:r>
          </a:p>
        </p:txBody>
      </p:sp>
      <p:sp>
        <p:nvSpPr>
          <p:cNvPr id="71" name="Line 97"/>
          <p:cNvSpPr>
            <a:spLocks noChangeShapeType="1"/>
          </p:cNvSpPr>
          <p:nvPr/>
        </p:nvSpPr>
        <p:spPr bwMode="auto">
          <a:xfrm flipH="1">
            <a:off x="6186770" y="3496964"/>
            <a:ext cx="310629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 bwMode="auto">
          <a:xfrm>
            <a:off x="6514182" y="3207112"/>
            <a:ext cx="0" cy="4873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Line 97"/>
          <p:cNvSpPr>
            <a:spLocks noChangeShapeType="1"/>
          </p:cNvSpPr>
          <p:nvPr/>
        </p:nvSpPr>
        <p:spPr bwMode="auto">
          <a:xfrm flipH="1" flipV="1">
            <a:off x="6495759" y="3188604"/>
            <a:ext cx="326841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Line 97"/>
          <p:cNvSpPr>
            <a:spLocks noChangeShapeType="1"/>
          </p:cNvSpPr>
          <p:nvPr/>
        </p:nvSpPr>
        <p:spPr bwMode="auto">
          <a:xfrm flipH="1">
            <a:off x="6514182" y="3718850"/>
            <a:ext cx="30841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Line 97"/>
          <p:cNvSpPr>
            <a:spLocks noChangeShapeType="1"/>
          </p:cNvSpPr>
          <p:nvPr/>
        </p:nvSpPr>
        <p:spPr bwMode="auto">
          <a:xfrm flipH="1">
            <a:off x="7654506" y="5170097"/>
            <a:ext cx="207034" cy="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Rectangle 185"/>
          <p:cNvSpPr>
            <a:spLocks noChangeArrowheads="1"/>
          </p:cNvSpPr>
          <p:nvPr/>
        </p:nvSpPr>
        <p:spPr bwMode="auto">
          <a:xfrm>
            <a:off x="7866278" y="4910395"/>
            <a:ext cx="972922" cy="65915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AFTA SDT</a:t>
            </a:r>
            <a:r>
              <a:rPr lang="en-US" sz="700" b="1" baseline="30000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7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Prof D. Spergel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Princeton U.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Dr. N. Gehrels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GSFC</a:t>
            </a:r>
          </a:p>
        </p:txBody>
      </p:sp>
      <p:sp>
        <p:nvSpPr>
          <p:cNvPr id="66" name="Line 97"/>
          <p:cNvSpPr>
            <a:spLocks noChangeShapeType="1"/>
          </p:cNvSpPr>
          <p:nvPr/>
        </p:nvSpPr>
        <p:spPr bwMode="auto">
          <a:xfrm flipH="1" flipV="1">
            <a:off x="4512309" y="2590799"/>
            <a:ext cx="2320570" cy="1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Rectangle 185"/>
          <p:cNvSpPr>
            <a:spLocks noChangeArrowheads="1"/>
          </p:cNvSpPr>
          <p:nvPr/>
        </p:nvSpPr>
        <p:spPr bwMode="auto">
          <a:xfrm>
            <a:off x="7861540" y="5637644"/>
            <a:ext cx="977660" cy="47448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AFTA TAC</a:t>
            </a:r>
          </a:p>
          <a:p>
            <a:pPr algn="ctr"/>
            <a:endParaRPr lang="en-US" sz="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Alan Boss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Carnegie Mellon</a:t>
            </a:r>
          </a:p>
        </p:txBody>
      </p:sp>
      <p:sp>
        <p:nvSpPr>
          <p:cNvPr id="79" name="Line 97"/>
          <p:cNvSpPr>
            <a:spLocks noChangeShapeType="1"/>
          </p:cNvSpPr>
          <p:nvPr/>
        </p:nvSpPr>
        <p:spPr bwMode="auto">
          <a:xfrm flipH="1" flipV="1">
            <a:off x="7030649" y="5815335"/>
            <a:ext cx="830891" cy="84"/>
          </a:xfrm>
          <a:prstGeom prst="line">
            <a:avLst/>
          </a:prstGeom>
          <a:noFill/>
          <a:ln w="3175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185"/>
          <p:cNvSpPr>
            <a:spLocks noChangeArrowheads="1"/>
          </p:cNvSpPr>
          <p:nvPr/>
        </p:nvSpPr>
        <p:spPr bwMode="auto">
          <a:xfrm>
            <a:off x="6821992" y="2399722"/>
            <a:ext cx="977660" cy="47448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b="1" dirty="0" smtClean="0">
                <a:latin typeface="Arial" pitchFamily="34" charset="0"/>
                <a:cs typeface="Arial" pitchFamily="34" charset="0"/>
              </a:rPr>
              <a:t>ExoPlanet TAC</a:t>
            </a:r>
            <a:r>
              <a:rPr lang="en-US" sz="700" b="1" baseline="30000" dirty="0" smtClean="0">
                <a:latin typeface="Arial" pitchFamily="34" charset="0"/>
                <a:cs typeface="Arial" pitchFamily="34" charset="0"/>
              </a:rPr>
              <a:t>1</a:t>
            </a:r>
          </a:p>
          <a:p>
            <a:pPr algn="ctr"/>
            <a:endParaRPr lang="en-US" sz="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Alan Boss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Carnegie Mellon</a:t>
            </a:r>
          </a:p>
        </p:txBody>
      </p:sp>
      <p:sp>
        <p:nvSpPr>
          <p:cNvPr id="77" name="Rectangle 68"/>
          <p:cNvSpPr>
            <a:spLocks noChangeArrowheads="1"/>
          </p:cNvSpPr>
          <p:nvPr/>
        </p:nvSpPr>
        <p:spPr bwMode="auto">
          <a:xfrm>
            <a:off x="494557" y="1905000"/>
            <a:ext cx="1885644" cy="84382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dirty="0" smtClean="0">
                <a:latin typeface="Arial" charset="0"/>
              </a:rPr>
              <a:t>AFTA Program Executive – L. LaPiana</a:t>
            </a:r>
          </a:p>
          <a:p>
            <a:pPr algn="ctr"/>
            <a:r>
              <a:rPr lang="en-US" sz="700" dirty="0" smtClean="0">
                <a:latin typeface="Arial" charset="0"/>
              </a:rPr>
              <a:t>AFTA Program Scientist – Dr. D. </a:t>
            </a:r>
            <a:r>
              <a:rPr lang="en-US" sz="700" dirty="0" err="1" smtClean="0">
                <a:latin typeface="Arial" charset="0"/>
              </a:rPr>
              <a:t>Benford</a:t>
            </a:r>
            <a:endParaRPr lang="en-US" sz="700" dirty="0" smtClean="0">
              <a:latin typeface="Arial" charset="0"/>
            </a:endParaRPr>
          </a:p>
          <a:p>
            <a:pPr algn="ctr"/>
            <a:r>
              <a:rPr lang="en-US" sz="700" dirty="0" smtClean="0">
                <a:latin typeface="Arial" charset="0"/>
              </a:rPr>
              <a:t>AFTA </a:t>
            </a:r>
            <a:r>
              <a:rPr lang="en-US" sz="700" dirty="0" err="1" smtClean="0">
                <a:latin typeface="Arial" charset="0"/>
              </a:rPr>
              <a:t>Dpy</a:t>
            </a:r>
            <a:r>
              <a:rPr lang="en-US" sz="700" dirty="0" smtClean="0">
                <a:latin typeface="Arial" charset="0"/>
              </a:rPr>
              <a:t> </a:t>
            </a:r>
            <a:r>
              <a:rPr lang="en-US" sz="700" dirty="0" err="1" smtClean="0">
                <a:latin typeface="Arial" charset="0"/>
              </a:rPr>
              <a:t>Prog</a:t>
            </a:r>
            <a:r>
              <a:rPr lang="en-US" sz="700" dirty="0" smtClean="0">
                <a:latin typeface="Arial" charset="0"/>
              </a:rPr>
              <a:t> Scientist – Dr. D. Hudgins</a:t>
            </a:r>
          </a:p>
          <a:p>
            <a:pPr algn="ctr"/>
            <a:r>
              <a:rPr lang="en-US" sz="700" dirty="0" smtClean="0">
                <a:latin typeface="Arial" charset="0"/>
              </a:rPr>
              <a:t>Kepler Program Executive – Dr. A. Carro</a:t>
            </a:r>
          </a:p>
          <a:p>
            <a:pPr algn="ctr"/>
            <a:r>
              <a:rPr lang="en-US" sz="700" dirty="0" smtClean="0">
                <a:latin typeface="Arial" charset="0"/>
              </a:rPr>
              <a:t>Kepler Program Scientist – Dr. D. Hudgins</a:t>
            </a:r>
          </a:p>
          <a:p>
            <a:pPr algn="ctr"/>
            <a:r>
              <a:rPr lang="en-US" sz="700" dirty="0" smtClean="0">
                <a:latin typeface="Arial" charset="0"/>
              </a:rPr>
              <a:t>NExScI, LBTI </a:t>
            </a:r>
            <a:r>
              <a:rPr lang="en-US" sz="700" dirty="0" err="1" smtClean="0">
                <a:latin typeface="Arial" charset="0"/>
              </a:rPr>
              <a:t>Prog</a:t>
            </a:r>
            <a:r>
              <a:rPr lang="en-US" sz="700" dirty="0" smtClean="0">
                <a:latin typeface="Arial" charset="0"/>
              </a:rPr>
              <a:t>. Exec. – Dr. M. Perez</a:t>
            </a:r>
          </a:p>
          <a:p>
            <a:pPr algn="ctr"/>
            <a:r>
              <a:rPr lang="en-US" sz="700" dirty="0" smtClean="0">
                <a:latin typeface="Arial" charset="0"/>
              </a:rPr>
              <a:t>NExScI, LBTI </a:t>
            </a:r>
            <a:r>
              <a:rPr lang="en-US" sz="700" dirty="0" err="1" smtClean="0">
                <a:latin typeface="Arial" charset="0"/>
              </a:rPr>
              <a:t>Prog</a:t>
            </a:r>
            <a:r>
              <a:rPr lang="en-US" sz="700" dirty="0" smtClean="0">
                <a:latin typeface="Arial" charset="0"/>
              </a:rPr>
              <a:t>. Sci. – Dr. H. Hasan</a:t>
            </a:r>
            <a:endParaRPr lang="en-US" sz="700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99652" y="6581001"/>
            <a:ext cx="1178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600" dirty="0" smtClean="0"/>
              <a:t>Reports to HQs APD</a:t>
            </a:r>
          </a:p>
          <a:p>
            <a:endParaRPr lang="en-US" sz="600" dirty="0"/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838200" y="1456198"/>
            <a:ext cx="0" cy="4488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Line 97"/>
          <p:cNvSpPr>
            <a:spLocks noChangeShapeType="1"/>
          </p:cNvSpPr>
          <p:nvPr/>
        </p:nvSpPr>
        <p:spPr bwMode="auto">
          <a:xfrm flipH="1" flipV="1">
            <a:off x="2380201" y="2030083"/>
            <a:ext cx="1099269" cy="494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Rectangle 68"/>
          <p:cNvSpPr>
            <a:spLocks noChangeArrowheads="1"/>
          </p:cNvSpPr>
          <p:nvPr/>
        </p:nvSpPr>
        <p:spPr bwMode="auto">
          <a:xfrm>
            <a:off x="1076865" y="1536745"/>
            <a:ext cx="1811518" cy="3052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8900" tIns="44450" rIns="88900" bIns="44450">
            <a:spAutoFit/>
          </a:bodyPr>
          <a:lstStyle/>
          <a:p>
            <a:pPr algn="ctr"/>
            <a:r>
              <a:rPr lang="en-US" sz="700" dirty="0" smtClean="0">
                <a:latin typeface="Arial" charset="0"/>
              </a:rPr>
              <a:t>Exoplanet </a:t>
            </a:r>
            <a:r>
              <a:rPr lang="en-US" sz="700" dirty="0" err="1" smtClean="0">
                <a:latin typeface="Arial" charset="0"/>
              </a:rPr>
              <a:t>Prog</a:t>
            </a:r>
            <a:r>
              <a:rPr lang="en-US" sz="700" dirty="0" smtClean="0">
                <a:latin typeface="Arial" charset="0"/>
              </a:rPr>
              <a:t>. Exec. – Dr. A. Carro</a:t>
            </a:r>
          </a:p>
          <a:p>
            <a:pPr algn="ctr"/>
            <a:r>
              <a:rPr lang="en-US" sz="700" dirty="0" smtClean="0">
                <a:latin typeface="Arial" charset="0"/>
              </a:rPr>
              <a:t>Exoplanet </a:t>
            </a:r>
            <a:r>
              <a:rPr lang="en-US" sz="700" dirty="0" err="1" smtClean="0">
                <a:latin typeface="Arial" charset="0"/>
              </a:rPr>
              <a:t>Prog</a:t>
            </a:r>
            <a:r>
              <a:rPr lang="en-US" sz="700" dirty="0" smtClean="0">
                <a:latin typeface="Arial" charset="0"/>
              </a:rPr>
              <a:t>. Sci. – Dr. D. Hudgins</a:t>
            </a:r>
            <a:endParaRPr lang="en-US" sz="700" dirty="0">
              <a:latin typeface="Arial" charset="0"/>
            </a:endParaRPr>
          </a:p>
        </p:txBody>
      </p:sp>
      <p:cxnSp>
        <p:nvCxnSpPr>
          <p:cNvPr id="83" name="Straight Connector 82"/>
          <p:cNvCxnSpPr/>
          <p:nvPr/>
        </p:nvCxnSpPr>
        <p:spPr bwMode="auto">
          <a:xfrm flipV="1">
            <a:off x="1905000" y="1456197"/>
            <a:ext cx="0" cy="805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629400"/>
            <a:ext cx="5334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C15F70-C0AE-4DAC-85E2-A0B43E763A5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283283" y="2137490"/>
            <a:ext cx="173917" cy="14851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283283" y="2025444"/>
            <a:ext cx="173917" cy="14851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Right Arrow 93"/>
          <p:cNvSpPr/>
          <p:nvPr/>
        </p:nvSpPr>
        <p:spPr bwMode="auto">
          <a:xfrm>
            <a:off x="7750603" y="5815419"/>
            <a:ext cx="173917" cy="14851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4746126" y="3689915"/>
            <a:ext cx="173917" cy="14851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5" name="Right Arrow 94"/>
          <p:cNvSpPr/>
          <p:nvPr/>
        </p:nvSpPr>
        <p:spPr bwMode="auto">
          <a:xfrm>
            <a:off x="3144036" y="5193434"/>
            <a:ext cx="173917" cy="14851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Right Arrow 83"/>
          <p:cNvSpPr/>
          <p:nvPr/>
        </p:nvSpPr>
        <p:spPr bwMode="auto">
          <a:xfrm>
            <a:off x="6189346" y="6336770"/>
            <a:ext cx="173917" cy="14851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7" name="Right Arrow 86"/>
          <p:cNvSpPr/>
          <p:nvPr/>
        </p:nvSpPr>
        <p:spPr bwMode="auto">
          <a:xfrm>
            <a:off x="6640226" y="3299576"/>
            <a:ext cx="173917" cy="14851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Right Arrow 87"/>
          <p:cNvSpPr/>
          <p:nvPr/>
        </p:nvSpPr>
        <p:spPr bwMode="auto">
          <a:xfrm>
            <a:off x="6640226" y="3805900"/>
            <a:ext cx="173917" cy="14851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16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3" grpId="0" animBg="1"/>
      <p:bldP spid="94" grpId="0" animBg="1"/>
      <p:bldP spid="92" grpId="0" animBg="1"/>
      <p:bldP spid="95" grpId="0" animBg="1"/>
      <p:bldP spid="84" grpId="0" animBg="1"/>
      <p:bldP spid="87" grpId="0" animBg="1"/>
      <p:bldP spid="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Program Events since ExoPAG7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90600"/>
            <a:ext cx="4800600" cy="5562600"/>
          </a:xfrm>
        </p:spPr>
        <p:txBody>
          <a:bodyPr/>
          <a:lstStyle/>
          <a:p>
            <a:r>
              <a:rPr lang="en-US" sz="2000" dirty="0" smtClean="0"/>
              <a:t>Exoplanet Observatory abstract – 51 contributors</a:t>
            </a:r>
            <a:endParaRPr lang="en-US" sz="2000" dirty="0" smtClean="0"/>
          </a:p>
          <a:p>
            <a:r>
              <a:rPr lang="en-US" sz="2000" dirty="0" err="1" smtClean="0"/>
              <a:t>Kepler</a:t>
            </a:r>
            <a:r>
              <a:rPr lang="en-US" sz="2000" dirty="0" smtClean="0"/>
              <a:t> </a:t>
            </a:r>
            <a:r>
              <a:rPr lang="en-US" sz="2000" dirty="0" smtClean="0"/>
              <a:t>62e, 62f, 69c – habitable zone</a:t>
            </a:r>
            <a:endParaRPr lang="en-US" sz="2000" dirty="0" smtClean="0"/>
          </a:p>
          <a:p>
            <a:r>
              <a:rPr lang="en-US" sz="2000" dirty="0" err="1" smtClean="0"/>
              <a:t>Kepler</a:t>
            </a:r>
            <a:r>
              <a:rPr lang="en-US" sz="2000" dirty="0" smtClean="0"/>
              <a:t> </a:t>
            </a:r>
            <a:r>
              <a:rPr lang="en-US" sz="2000" dirty="0"/>
              <a:t>wheel failure ended science </a:t>
            </a:r>
            <a:r>
              <a:rPr lang="en-US" sz="2000" dirty="0" smtClean="0"/>
              <a:t>collection – 2 wheel science considered</a:t>
            </a:r>
          </a:p>
          <a:p>
            <a:r>
              <a:rPr lang="en-US" sz="2000" dirty="0" smtClean="0"/>
              <a:t>Capitol Hill hearing on </a:t>
            </a:r>
            <a:r>
              <a:rPr lang="en-US" sz="2000" dirty="0" err="1" smtClean="0"/>
              <a:t>exoplanets</a:t>
            </a:r>
            <a:endParaRPr lang="en-US" sz="2000" dirty="0" smtClean="0"/>
          </a:p>
          <a:p>
            <a:r>
              <a:rPr lang="en-US" sz="2000" dirty="0" smtClean="0"/>
              <a:t>AFTA </a:t>
            </a:r>
            <a:r>
              <a:rPr lang="en-US" sz="2000" dirty="0" smtClean="0"/>
              <a:t>final report and strategic guidance</a:t>
            </a:r>
          </a:p>
          <a:p>
            <a:r>
              <a:rPr lang="en-US" sz="2000" dirty="0" smtClean="0"/>
              <a:t>AFTA Coronagraph Working Group</a:t>
            </a:r>
            <a:endParaRPr lang="en-US" sz="2000" dirty="0" smtClean="0"/>
          </a:p>
          <a:p>
            <a:r>
              <a:rPr lang="en-US" sz="2000" dirty="0" smtClean="0"/>
              <a:t>LBTI – </a:t>
            </a:r>
            <a:r>
              <a:rPr lang="en-US" sz="2000" dirty="0" smtClean="0"/>
              <a:t>commissioning progress, secondary </a:t>
            </a:r>
            <a:r>
              <a:rPr lang="en-US" sz="2000" dirty="0" smtClean="0"/>
              <a:t>AO </a:t>
            </a:r>
            <a:r>
              <a:rPr lang="en-US" sz="2000" dirty="0" smtClean="0"/>
              <a:t>failure </a:t>
            </a:r>
            <a:r>
              <a:rPr lang="en-US" sz="2000" dirty="0" smtClean="0"/>
              <a:t>and recovery</a:t>
            </a:r>
          </a:p>
          <a:p>
            <a:r>
              <a:rPr lang="en-US" sz="2000" dirty="0" smtClean="0"/>
              <a:t>Probe STDTs announced and active</a:t>
            </a:r>
            <a:endParaRPr lang="en-US" sz="2000" dirty="0" smtClean="0"/>
          </a:p>
          <a:p>
            <a:r>
              <a:rPr lang="en-US" sz="2000" dirty="0" smtClean="0"/>
              <a:t>TDEM-12’s selected </a:t>
            </a:r>
            <a:r>
              <a:rPr lang="en-US" sz="2000" dirty="0" smtClean="0"/>
              <a:t>and notified</a:t>
            </a:r>
          </a:p>
          <a:p>
            <a:r>
              <a:rPr lang="en-US" sz="2000" dirty="0" smtClean="0"/>
              <a:t>Eyes on </a:t>
            </a:r>
            <a:r>
              <a:rPr lang="en-US" sz="2000" dirty="0" err="1"/>
              <a:t>E</a:t>
            </a:r>
            <a:r>
              <a:rPr lang="en-US" sz="2000" dirty="0" err="1" smtClean="0"/>
              <a:t>xoplanets</a:t>
            </a:r>
            <a:r>
              <a:rPr lang="en-US" sz="2000" dirty="0" smtClean="0"/>
              <a:t> debut</a:t>
            </a:r>
          </a:p>
          <a:p>
            <a:r>
              <a:rPr lang="en-US" sz="2000" dirty="0" err="1" smtClean="0"/>
              <a:t>ExoCat</a:t>
            </a:r>
            <a:r>
              <a:rPr lang="en-US" sz="2000" dirty="0" smtClean="0"/>
              <a:t> released – star database to 30 parsec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Screen shot 2013-04-30 at 15.07.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504" y="3886200"/>
            <a:ext cx="3774096" cy="2819400"/>
          </a:xfrm>
          <a:prstGeom prst="rect">
            <a:avLst/>
          </a:prstGeom>
        </p:spPr>
      </p:pic>
      <p:pic>
        <p:nvPicPr>
          <p:cNvPr id="7" name="Picture 6" descr="Screen shot 2013-04-30 at 15.11.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504" y="914400"/>
            <a:ext cx="3733800" cy="27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6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990600"/>
            <a:ext cx="4876800" cy="5562600"/>
          </a:xfrm>
        </p:spPr>
        <p:txBody>
          <a:bodyPr/>
          <a:lstStyle/>
          <a:p>
            <a:r>
              <a:rPr lang="en-US" sz="2000" dirty="0" smtClean="0"/>
              <a:t>Five newest Sagan Fellows:</a:t>
            </a:r>
          </a:p>
          <a:p>
            <a:pPr lvl="1"/>
            <a:r>
              <a:rPr lang="en-US" sz="2000" dirty="0" smtClean="0"/>
              <a:t>Jared Males, University of Arizona</a:t>
            </a:r>
            <a:endParaRPr lang="en-US" sz="2000" dirty="0" smtClean="0"/>
          </a:p>
          <a:p>
            <a:pPr lvl="1"/>
            <a:r>
              <a:rPr lang="en-US" sz="2000" dirty="0" err="1" smtClean="0"/>
              <a:t>Katja</a:t>
            </a:r>
            <a:r>
              <a:rPr lang="en-US" sz="2000" dirty="0" smtClean="0"/>
              <a:t> </a:t>
            </a:r>
            <a:r>
              <a:rPr lang="en-US" sz="2000" dirty="0" err="1" smtClean="0"/>
              <a:t>Poppenhaeger</a:t>
            </a:r>
            <a:r>
              <a:rPr lang="en-US" sz="2000" dirty="0" smtClean="0"/>
              <a:t>, Harvard Smithsonian Center for Astrophysics</a:t>
            </a:r>
            <a:endParaRPr lang="en-US" sz="2000" dirty="0" smtClean="0"/>
          </a:p>
          <a:p>
            <a:pPr lvl="1"/>
            <a:r>
              <a:rPr lang="en-US" sz="2000" dirty="0" smtClean="0"/>
              <a:t>Jacob Simon, Southwest Research Institute</a:t>
            </a:r>
            <a:endParaRPr lang="en-US" sz="2000" dirty="0" smtClean="0"/>
          </a:p>
          <a:p>
            <a:pPr lvl="1"/>
            <a:r>
              <a:rPr lang="en-US" sz="2000" dirty="0" smtClean="0"/>
              <a:t>Jennifer Yee, </a:t>
            </a:r>
            <a:r>
              <a:rPr lang="en-US" sz="2000" dirty="0"/>
              <a:t>Harvard Smithsonian Center for Astrophysics</a:t>
            </a:r>
            <a:endParaRPr lang="en-US" sz="2000" dirty="0" smtClean="0"/>
          </a:p>
          <a:p>
            <a:pPr lvl="1"/>
            <a:r>
              <a:rPr lang="en-US" sz="2000" dirty="0" err="1" smtClean="0"/>
              <a:t>Avi</a:t>
            </a:r>
            <a:r>
              <a:rPr lang="en-US" sz="2000" dirty="0" smtClean="0"/>
              <a:t> </a:t>
            </a:r>
            <a:r>
              <a:rPr lang="en-US" sz="2000" dirty="0" err="1" smtClean="0"/>
              <a:t>Shporer</a:t>
            </a:r>
            <a:r>
              <a:rPr lang="en-US" sz="2000" dirty="0" smtClean="0"/>
              <a:t>, NASA JPL</a:t>
            </a:r>
            <a:r>
              <a:rPr lang="en-US" sz="2000" dirty="0" smtClean="0"/>
              <a:t>	</a:t>
            </a:r>
            <a:endParaRPr lang="en-US" sz="2000" dirty="0" smtClean="0"/>
          </a:p>
          <a:p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chemeClr val="accent2"/>
                </a:solidFill>
              </a:rPr>
              <a:t>Mike </a:t>
            </a:r>
            <a:r>
              <a:rPr lang="en-US" sz="2000" dirty="0" err="1">
                <a:solidFill>
                  <a:schemeClr val="accent2"/>
                </a:solidFill>
              </a:rPr>
              <a:t>McElwain</a:t>
            </a:r>
            <a:r>
              <a:rPr lang="en-US" sz="2000" dirty="0">
                <a:solidFill>
                  <a:schemeClr val="accent2"/>
                </a:solidFill>
              </a:rPr>
              <a:t> (GSFC) awarded NASA Roman Technology Fellowship  - Integral Field </a:t>
            </a:r>
            <a:r>
              <a:rPr lang="en-US" sz="2000" dirty="0" smtClean="0">
                <a:solidFill>
                  <a:schemeClr val="accent2"/>
                </a:solidFill>
              </a:rPr>
              <a:t>Spectrometer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Sara </a:t>
            </a:r>
            <a:r>
              <a:rPr lang="en-US" sz="2000" dirty="0" err="1" smtClean="0"/>
              <a:t>Seager</a:t>
            </a:r>
            <a:r>
              <a:rPr lang="en-US" sz="2000" dirty="0" smtClean="0"/>
              <a:t> awarded MacArthur Grant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6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6830"/>
            <a:ext cx="3775166" cy="206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3-07-10 at 1.14.5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0"/>
          <a:stretch/>
        </p:blipFill>
        <p:spPr>
          <a:xfrm>
            <a:off x="5002619" y="3443630"/>
            <a:ext cx="1828800" cy="13517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77200"/>
            <a:ext cx="1870100" cy="242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56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Program Emphasis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Trades:</a:t>
            </a:r>
          </a:p>
          <a:p>
            <a:pPr lvl="1"/>
            <a:r>
              <a:rPr lang="en-US" dirty="0" smtClean="0"/>
              <a:t>Clarity on success criteria</a:t>
            </a:r>
          </a:p>
          <a:p>
            <a:pPr lvl="1"/>
            <a:r>
              <a:rPr lang="en-US" dirty="0" smtClean="0"/>
              <a:t>Account for Musts, Wants and Risk</a:t>
            </a:r>
          </a:p>
          <a:p>
            <a:pPr lvl="1"/>
            <a:r>
              <a:rPr lang="en-US" dirty="0" smtClean="0"/>
              <a:t>Encourages design options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Technology Concerns Prioritization:</a:t>
            </a:r>
          </a:p>
          <a:p>
            <a:pPr lvl="1"/>
            <a:r>
              <a:rPr lang="en-US" dirty="0" smtClean="0"/>
              <a:t>Account for Importance (Gap), Urgency and Trend</a:t>
            </a:r>
          </a:p>
          <a:p>
            <a:pPr lvl="1"/>
            <a:r>
              <a:rPr lang="en-US" dirty="0" smtClean="0"/>
              <a:t>Use for consistent communication</a:t>
            </a:r>
          </a:p>
          <a:p>
            <a:pPr lvl="1"/>
            <a:r>
              <a:rPr lang="en-US" dirty="0" smtClean="0"/>
              <a:t>Guide investments to retire top concerns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67FEF-5467-47EF-989C-A389AA1AA895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0"/>
            <a:ext cx="520777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27" y="990600"/>
            <a:ext cx="3699756" cy="253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90298"/>
            <a:ext cx="3197434" cy="191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27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Kepler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737866" y="780729"/>
            <a:ext cx="812922" cy="307716"/>
          </a:xfrm>
          <a:prstGeom prst="rect">
            <a:avLst/>
          </a:prstGeom>
        </p:spPr>
        <p:txBody>
          <a:bodyPr wrap="none" lIns="91380" tIns="45690" rIns="91380" bIns="4569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ea typeface="ＭＳ Ｐゴシック"/>
                <a:cs typeface="ＭＳ Ｐゴシック"/>
              </a:rPr>
              <a:t>Her X-1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65748" y="3910917"/>
            <a:ext cx="812922" cy="307716"/>
          </a:xfrm>
          <a:prstGeom prst="rect">
            <a:avLst/>
          </a:prstGeom>
        </p:spPr>
        <p:txBody>
          <a:bodyPr wrap="none" lIns="91380" tIns="45690" rIns="91380" bIns="4569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  <a:ea typeface="ＭＳ Ｐゴシック"/>
                <a:cs typeface="ＭＳ Ｐゴシック"/>
              </a:rPr>
              <a:t>Her X-1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5758" y="940772"/>
            <a:ext cx="6934642" cy="6019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333399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33399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333399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333399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333399"/>
                </a:solidFill>
                <a:latin typeface="+mn-lt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800"/>
              </a:spcBef>
            </a:pPr>
            <a:r>
              <a:rPr lang="en-US" sz="2000" dirty="0" smtClean="0"/>
              <a:t>August:  attempted </a:t>
            </a:r>
            <a:r>
              <a:rPr lang="en-US" sz="2000" dirty="0"/>
              <a:t>reactivation of the damaged </a:t>
            </a:r>
            <a:r>
              <a:rPr lang="en-US" sz="2000" dirty="0" smtClean="0"/>
              <a:t>wheels;  </a:t>
            </a:r>
            <a:r>
              <a:rPr lang="en-US" sz="2000" dirty="0"/>
              <a:t>Final attempt to control flight system caused </a:t>
            </a:r>
            <a:r>
              <a:rPr lang="en-US" sz="2000" dirty="0" smtClean="0"/>
              <a:t>freeze-up, all </a:t>
            </a:r>
            <a:r>
              <a:rPr lang="en-US" sz="2000" dirty="0"/>
              <a:t>attempts to resume the original </a:t>
            </a:r>
            <a:r>
              <a:rPr lang="en-US" sz="2000" dirty="0" err="1"/>
              <a:t>Kepler</a:t>
            </a:r>
            <a:r>
              <a:rPr lang="en-US" sz="2000" dirty="0"/>
              <a:t> mission were abandoned.</a:t>
            </a:r>
          </a:p>
          <a:p>
            <a:pPr marL="228600" indent="-228600">
              <a:lnSpc>
                <a:spcPct val="90000"/>
              </a:lnSpc>
              <a:spcBef>
                <a:spcPts val="800"/>
              </a:spcBef>
            </a:pPr>
            <a:r>
              <a:rPr lang="en-US" sz="2000" i="0" dirty="0" smtClean="0"/>
              <a:t>The </a:t>
            </a:r>
            <a:r>
              <a:rPr lang="en-US" sz="2000" i="0" dirty="0"/>
              <a:t>flight system is </a:t>
            </a:r>
            <a:r>
              <a:rPr lang="en-US" sz="2000" i="0" dirty="0" smtClean="0"/>
              <a:t>now behaving </a:t>
            </a:r>
            <a:r>
              <a:rPr lang="en-US" sz="2000" i="0" dirty="0"/>
              <a:t>nominally in Point Rest </a:t>
            </a:r>
            <a:r>
              <a:rPr lang="en-US" sz="2000" i="0" dirty="0" smtClean="0"/>
              <a:t>State</a:t>
            </a:r>
            <a:endParaRPr lang="en-US" sz="2000" i="0" dirty="0"/>
          </a:p>
          <a:p>
            <a:pPr marL="228600" indent="-228600">
              <a:lnSpc>
                <a:spcPct val="90000"/>
              </a:lnSpc>
              <a:spcBef>
                <a:spcPts val="800"/>
              </a:spcBef>
            </a:pPr>
            <a:r>
              <a:rPr lang="en-US" sz="2000" i="0" dirty="0"/>
              <a:t>SOC 9.2 remains on schedule, for a release on </a:t>
            </a:r>
            <a:r>
              <a:rPr lang="en-US" sz="2000" i="0" dirty="0" smtClean="0"/>
              <a:t>10/18. </a:t>
            </a:r>
            <a:endParaRPr lang="en-US" sz="2000" i="0" dirty="0"/>
          </a:p>
          <a:p>
            <a:pPr marL="228600" indent="-228600">
              <a:lnSpc>
                <a:spcPct val="90000"/>
              </a:lnSpc>
              <a:spcBef>
                <a:spcPts val="800"/>
              </a:spcBef>
            </a:pPr>
            <a:r>
              <a:rPr lang="en-US" sz="2000" i="0" dirty="0"/>
              <a:t>The Call for White Papers: </a:t>
            </a:r>
            <a:r>
              <a:rPr lang="en-US" sz="2000" i="0" dirty="0" smtClean="0"/>
              <a:t>“</a:t>
            </a:r>
            <a:r>
              <a:rPr lang="en-US" sz="2000" dirty="0" smtClean="0"/>
              <a:t>Soliciting </a:t>
            </a:r>
            <a:r>
              <a:rPr lang="en-US" sz="2000" dirty="0"/>
              <a:t>Community Input for Alternate Science Investigations for the Kepler </a:t>
            </a:r>
            <a:r>
              <a:rPr lang="en-US" sz="2000" dirty="0" smtClean="0"/>
              <a:t>Spacecraft”</a:t>
            </a:r>
            <a:r>
              <a:rPr lang="en-US" sz="2000" i="0" dirty="0" smtClean="0"/>
              <a:t> </a:t>
            </a:r>
            <a:r>
              <a:rPr lang="en-US" sz="2000" i="0" dirty="0"/>
              <a:t>resulted in 42 submitted </a:t>
            </a:r>
            <a:r>
              <a:rPr lang="en-US" sz="2000" i="0" dirty="0" smtClean="0"/>
              <a:t>papers.</a:t>
            </a:r>
          </a:p>
          <a:p>
            <a:pPr marL="628650" lvl="1" indent="-228600">
              <a:lnSpc>
                <a:spcPct val="90000"/>
              </a:lnSpc>
              <a:spcBef>
                <a:spcPts val="800"/>
              </a:spcBef>
            </a:pPr>
            <a:r>
              <a:rPr lang="en-US" dirty="0" smtClean="0"/>
              <a:t>Peer-reviewed and ranked papers</a:t>
            </a:r>
            <a:r>
              <a:rPr lang="en-US" i="0" dirty="0" smtClean="0"/>
              <a:t> are ready for presentation to HQs as of 10/1.</a:t>
            </a:r>
          </a:p>
          <a:p>
            <a:pPr marL="228600" indent="-228600">
              <a:lnSpc>
                <a:spcPct val="90000"/>
              </a:lnSpc>
              <a:spcBef>
                <a:spcPts val="800"/>
              </a:spcBef>
            </a:pPr>
            <a:r>
              <a:rPr lang="en-US" sz="2000" i="0" dirty="0" smtClean="0"/>
              <a:t>The </a:t>
            </a:r>
            <a:r>
              <a:rPr lang="en-US" sz="2000" i="0" dirty="0"/>
              <a:t>project </a:t>
            </a:r>
            <a:r>
              <a:rPr lang="en-US" sz="2000" i="0" dirty="0" smtClean="0"/>
              <a:t>developed a </a:t>
            </a:r>
            <a:r>
              <a:rPr lang="en-US" sz="2000" i="0" dirty="0"/>
              <a:t>close-out plan for the </a:t>
            </a:r>
            <a:r>
              <a:rPr lang="en-US" sz="2000" i="0" dirty="0" smtClean="0"/>
              <a:t>mission, ready for presentation to HQs as of 10/1 </a:t>
            </a:r>
            <a:endParaRPr lang="en-US" sz="2000" dirty="0" smtClean="0"/>
          </a:p>
          <a:p>
            <a:pPr marL="228600" indent="-228600">
              <a:lnSpc>
                <a:spcPct val="90000"/>
              </a:lnSpc>
              <a:spcBef>
                <a:spcPts val="800"/>
              </a:spcBef>
            </a:pPr>
            <a:r>
              <a:rPr lang="en-US" sz="2000" dirty="0"/>
              <a:t>September:   started series of tests on two-wheel flight system:</a:t>
            </a:r>
          </a:p>
          <a:p>
            <a:pPr lvl="1"/>
            <a:r>
              <a:rPr lang="en-US" dirty="0"/>
              <a:t>Initial pointing and maneuver tests encouraging</a:t>
            </a:r>
          </a:p>
          <a:p>
            <a:pPr lvl="1"/>
            <a:r>
              <a:rPr lang="en-US" dirty="0" err="1"/>
              <a:t>Ka</a:t>
            </a:r>
            <a:r>
              <a:rPr lang="en-US" dirty="0"/>
              <a:t>-downlink, ecliptic pointing and photometric test in </a:t>
            </a:r>
            <a:r>
              <a:rPr lang="en-US" dirty="0" smtClean="0"/>
              <a:t>Oct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sz="2000" dirty="0" err="1" smtClean="0"/>
              <a:t>Kepler</a:t>
            </a:r>
            <a:r>
              <a:rPr lang="en-US" sz="2000" dirty="0" smtClean="0"/>
              <a:t> </a:t>
            </a:r>
            <a:r>
              <a:rPr lang="en-US" sz="2000" dirty="0"/>
              <a:t>Science Conference at NASA Ames Research Center from November 4 to 8, 2013</a:t>
            </a:r>
            <a:r>
              <a:rPr lang="en-US" dirty="0" smtClean="0"/>
              <a:t>.</a:t>
            </a:r>
          </a:p>
          <a:p>
            <a:pPr marL="0" indent="0">
              <a:lnSpc>
                <a:spcPct val="90000"/>
              </a:lnSpc>
              <a:spcBef>
                <a:spcPts val="800"/>
              </a:spcBef>
              <a:buNone/>
            </a:pPr>
            <a:r>
              <a:rPr lang="en-US" sz="3200" i="0" dirty="0" smtClean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400050" lvl="1" indent="0">
              <a:lnSpc>
                <a:spcPct val="90000"/>
              </a:lnSpc>
              <a:spcBef>
                <a:spcPts val="800"/>
              </a:spcBef>
              <a:buFontTx/>
              <a:buNone/>
            </a:pPr>
            <a:endParaRPr lang="en-US" i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4291" y="6547556"/>
            <a:ext cx="588433" cy="310444"/>
          </a:xfrm>
        </p:spPr>
        <p:txBody>
          <a:bodyPr/>
          <a:lstStyle/>
          <a:p>
            <a:pPr>
              <a:defRPr/>
            </a:pPr>
            <a:fld id="{51CC0BE5-56B6-394A-93F1-A5336F78C708}" type="slidenum">
              <a:rPr lang="en-US" i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8</a:t>
            </a:fld>
            <a:endParaRPr lang="en-US" i="0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916452" y="4648200"/>
            <a:ext cx="1014290" cy="67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chemeClr val="bg2"/>
                </a:solidFill>
                <a:latin typeface="Arial"/>
                <a:cs typeface="Arial"/>
              </a:rPr>
              <a:t>Kepler </a:t>
            </a:r>
          </a:p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chemeClr val="bg2"/>
                </a:solidFill>
                <a:latin typeface="Arial"/>
                <a:cs typeface="Arial"/>
              </a:rPr>
              <a:t>space </a:t>
            </a:r>
          </a:p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chemeClr val="bg2"/>
                </a:solidFill>
                <a:latin typeface="Arial"/>
                <a:cs typeface="Arial"/>
              </a:rPr>
              <a:t>telescope</a:t>
            </a:r>
            <a:endParaRPr lang="en-US" sz="14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02051">
            <a:off x="7078475" y="1899809"/>
            <a:ext cx="1608899" cy="266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banda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732">
            <a:off x="6555209" y="3629790"/>
            <a:ext cx="1251523" cy="4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1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1053231"/>
            <a:ext cx="5006479" cy="5484019"/>
          </a:xfrm>
          <a:prstGeom prst="rect">
            <a:avLst/>
          </a:prstGeom>
          <a:noFill/>
        </p:spPr>
        <p:txBody>
          <a:bodyPr wrap="square" lIns="96981" tIns="48491" rIns="96981" bIns="48491">
            <a:spAutoFit/>
          </a:bodyPr>
          <a:lstStyle/>
          <a:p>
            <a:pPr marL="34290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1400" b="1" u="sng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Instrument Status</a:t>
            </a:r>
            <a:r>
              <a:rPr lang="en-US" sz="1400" b="1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:</a:t>
            </a:r>
            <a:endParaRPr lang="en-US" sz="1400" b="1" dirty="0">
              <a:solidFill>
                <a:srgbClr val="000090"/>
              </a:solidFill>
              <a:latin typeface="+mn-lt"/>
              <a:ea typeface="Times New Roman" charset="0"/>
              <a:cs typeface="Times New Roman"/>
            </a:endParaRPr>
          </a:p>
          <a:p>
            <a:pPr marL="660924" lvl="2" indent="-203724" defTabSz="1076630" fontAlgn="auto">
              <a:spcBef>
                <a:spcPts val="0"/>
              </a:spcBef>
              <a:spcAft>
                <a:spcPts val="0"/>
              </a:spcAft>
              <a:buSzPct val="130000"/>
              <a:buFont typeface="Arial"/>
              <a:buChar char="•"/>
              <a:defRPr/>
            </a:pPr>
            <a:r>
              <a:rPr lang="en-US" sz="1400" b="1" dirty="0">
                <a:solidFill>
                  <a:srgbClr val="000090"/>
                </a:solidFill>
                <a:latin typeface="Calibri" pitchFamily="34" charset="0"/>
                <a:cs typeface="Calibri" pitchFamily="34" charset="0"/>
                <a:sym typeface="Gill Sans" pitchFamily="-108" charset="0"/>
              </a:rPr>
              <a:t>All subsystems finalized and demonstrated on-sky.</a:t>
            </a:r>
          </a:p>
          <a:p>
            <a:pPr marL="660924" lvl="2" indent="-203724" defTabSz="1076630" fontAlgn="auto">
              <a:spcBef>
                <a:spcPts val="0"/>
              </a:spcBef>
              <a:spcAft>
                <a:spcPts val="0"/>
              </a:spcAft>
              <a:buSzPct val="130000"/>
              <a:buFont typeface="Arial"/>
              <a:buChar char="•"/>
              <a:defRPr/>
            </a:pPr>
            <a:r>
              <a:rPr lang="en-US" sz="1400" b="1" dirty="0">
                <a:solidFill>
                  <a:srgbClr val="000090"/>
                </a:solidFill>
                <a:latin typeface="Calibri" pitchFamily="34" charset="0"/>
                <a:cs typeface="Calibri" pitchFamily="34" charset="0"/>
                <a:sym typeface="Gill Sans" pitchFamily="-108" charset="0"/>
              </a:rPr>
              <a:t>Achieved open loop nulls on the sky</a:t>
            </a:r>
            <a:r>
              <a:rPr lang="en-US" sz="1400" b="1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  <a:sym typeface="Gill Sans" pitchFamily="-108" charset="0"/>
              </a:rPr>
              <a:t>.</a:t>
            </a:r>
          </a:p>
          <a:p>
            <a:pPr marL="660924" lvl="2" indent="-203724" defTabSz="1076630" fontAlgn="auto">
              <a:spcBef>
                <a:spcPts val="0"/>
              </a:spcBef>
              <a:spcAft>
                <a:spcPts val="0"/>
              </a:spcAft>
              <a:buSzPct val="130000"/>
              <a:buFont typeface="Arial"/>
              <a:buChar char="•"/>
              <a:defRPr/>
            </a:pPr>
            <a:endParaRPr lang="en-US" sz="1400" b="1" dirty="0">
              <a:solidFill>
                <a:srgbClr val="000090"/>
              </a:solidFill>
              <a:latin typeface="Calibri" pitchFamily="34" charset="0"/>
              <a:cs typeface="Calibri" pitchFamily="34" charset="0"/>
              <a:sym typeface="Gill Sans" pitchFamily="-108" charset="0"/>
            </a:endParaRPr>
          </a:p>
          <a:p>
            <a:pPr marL="34290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1400" b="1" u="sng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Commissioning Status &amp; Plans</a:t>
            </a:r>
            <a:r>
              <a:rPr lang="en-US" sz="1400" b="1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:</a:t>
            </a:r>
          </a:p>
          <a:p>
            <a:pPr marL="546624" lvl="2" indent="-203724" defTabSz="1076630" fontAlgn="auto">
              <a:spcBef>
                <a:spcPts val="0"/>
              </a:spcBef>
              <a:spcAft>
                <a:spcPts val="0"/>
              </a:spcAft>
              <a:buSzPct val="130000"/>
              <a:buFont typeface="Arial"/>
              <a:buChar char="•"/>
              <a:defRPr/>
            </a:pPr>
            <a:r>
              <a:rPr lang="en-US" sz="1400" b="1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  <a:sym typeface="Gill Sans" pitchFamily="-108" charset="0"/>
              </a:rPr>
              <a:t>Spring 2013 observing runs postponed due to failure of LBT adaptive secondary. Spare now ready.</a:t>
            </a:r>
          </a:p>
          <a:p>
            <a:pPr marL="546624" lvl="2" indent="-203724" defTabSz="1076630" fontAlgn="auto">
              <a:spcBef>
                <a:spcPts val="0"/>
              </a:spcBef>
              <a:spcAft>
                <a:spcPts val="0"/>
              </a:spcAft>
              <a:buSzPct val="130000"/>
              <a:buFont typeface="Arial"/>
              <a:buChar char="•"/>
              <a:defRPr/>
            </a:pPr>
            <a:r>
              <a:rPr lang="en-US" sz="1400" b="1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  <a:sym typeface="Gill Sans" pitchFamily="-108" charset="0"/>
              </a:rPr>
              <a:t>Finalize commissioning during Fall 2013 (3 runs, 6 nights):</a:t>
            </a:r>
          </a:p>
          <a:p>
            <a:pPr marL="1003824" lvl="3" indent="-203724" defTabSz="1076630" fontAlgn="auto">
              <a:spcBef>
                <a:spcPts val="0"/>
              </a:spcBef>
              <a:spcAft>
                <a:spcPts val="0"/>
              </a:spcAft>
              <a:buSzPct val="130000"/>
              <a:buFont typeface="Arial"/>
              <a:buChar char="•"/>
              <a:defRPr/>
            </a:pPr>
            <a:r>
              <a:rPr lang="en-US" sz="1400" b="1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  <a:sym typeface="Gill Sans" pitchFamily="-108" charset="0"/>
              </a:rPr>
              <a:t>On</a:t>
            </a:r>
            <a:r>
              <a:rPr lang="en-US" sz="1400" b="1" dirty="0">
                <a:solidFill>
                  <a:srgbClr val="000090"/>
                </a:solidFill>
                <a:latin typeface="Calibri" pitchFamily="34" charset="0"/>
                <a:cs typeface="Calibri" pitchFamily="34" charset="0"/>
                <a:sym typeface="Gill Sans" pitchFamily="-108" charset="0"/>
              </a:rPr>
              <a:t>-sky nulling with closed phase loop.</a:t>
            </a:r>
          </a:p>
          <a:p>
            <a:pPr marL="1003824" lvl="3" indent="-203724" defTabSz="1076630" fontAlgn="auto">
              <a:spcBef>
                <a:spcPts val="0"/>
              </a:spcBef>
              <a:spcAft>
                <a:spcPts val="0"/>
              </a:spcAft>
              <a:buSzPct val="130000"/>
              <a:buFont typeface="Arial"/>
              <a:buChar char="•"/>
              <a:defRPr/>
            </a:pPr>
            <a:r>
              <a:rPr lang="en-US" sz="1400" b="1" dirty="0">
                <a:solidFill>
                  <a:srgbClr val="000090"/>
                </a:solidFill>
                <a:latin typeface="Calibri" pitchFamily="34" charset="0"/>
                <a:cs typeface="Calibri" pitchFamily="34" charset="0"/>
                <a:sym typeface="Gill Sans" pitchFamily="-108" charset="0"/>
              </a:rPr>
              <a:t>Optimized &amp; automated data sequences.</a:t>
            </a:r>
          </a:p>
          <a:p>
            <a:pPr marL="1003824" lvl="3" indent="-203724" defTabSz="1076630" fontAlgn="auto">
              <a:spcBef>
                <a:spcPts val="0"/>
              </a:spcBef>
              <a:spcAft>
                <a:spcPts val="0"/>
              </a:spcAft>
              <a:buSzPct val="130000"/>
              <a:buFont typeface="Arial"/>
              <a:buChar char="•"/>
              <a:defRPr/>
            </a:pPr>
            <a:r>
              <a:rPr lang="en-US" sz="1400" b="1" dirty="0">
                <a:solidFill>
                  <a:srgbClr val="000090"/>
                </a:solidFill>
                <a:latin typeface="Calibri" pitchFamily="34" charset="0"/>
                <a:cs typeface="Calibri" pitchFamily="34" charset="0"/>
                <a:sym typeface="Gill Sans" pitchFamily="-108" charset="0"/>
              </a:rPr>
              <a:t>First science demonstration data</a:t>
            </a:r>
            <a:r>
              <a:rPr lang="en-US" sz="1400" b="1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  <a:sym typeface="Gill Sans" pitchFamily="-108" charset="0"/>
              </a:rPr>
              <a:t>.</a:t>
            </a:r>
          </a:p>
          <a:p>
            <a:pPr marL="1003824" lvl="3" indent="-203724" defTabSz="1076630" fontAlgn="auto">
              <a:spcBef>
                <a:spcPts val="0"/>
              </a:spcBef>
              <a:spcAft>
                <a:spcPts val="0"/>
              </a:spcAft>
              <a:buSzPct val="130000"/>
              <a:buFont typeface="Arial"/>
              <a:buChar char="•"/>
              <a:defRPr/>
            </a:pPr>
            <a:r>
              <a:rPr lang="en-US" sz="1400" b="1" dirty="0" smtClean="0">
                <a:solidFill>
                  <a:srgbClr val="000090"/>
                </a:solidFill>
                <a:latin typeface="Calibri" pitchFamily="34" charset="0"/>
                <a:cs typeface="Calibri" pitchFamily="34" charset="0"/>
                <a:sym typeface="Gill Sans" pitchFamily="-108" charset="0"/>
              </a:rPr>
              <a:t>ORR planned for Jan 2014.</a:t>
            </a:r>
            <a:endParaRPr lang="en-US" sz="1400" b="1" dirty="0">
              <a:solidFill>
                <a:srgbClr val="000090"/>
              </a:solidFill>
              <a:latin typeface="Calibri" pitchFamily="34" charset="0"/>
              <a:cs typeface="Calibri" pitchFamily="34" charset="0"/>
              <a:sym typeface="Gill Sans" pitchFamily="-108" charset="0"/>
            </a:endParaRPr>
          </a:p>
          <a:p>
            <a:pPr marL="342900" indent="-342900" eaLnBrk="0" hangingPunct="0">
              <a:spcBef>
                <a:spcPts val="0"/>
              </a:spcBef>
              <a:buFontTx/>
              <a:buChar char="•"/>
              <a:defRPr/>
            </a:pPr>
            <a:endParaRPr lang="en-US" sz="1400" b="1" dirty="0">
              <a:solidFill>
                <a:srgbClr val="000090"/>
              </a:solidFill>
              <a:latin typeface="+mn-lt"/>
              <a:ea typeface="Times New Roman" charset="0"/>
              <a:cs typeface="Times New Roman"/>
            </a:endParaRPr>
          </a:p>
          <a:p>
            <a:pPr marL="34290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1400" b="1" u="sng" dirty="0" err="1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NExScI</a:t>
            </a:r>
            <a:r>
              <a:rPr lang="en-US" sz="1400" b="1" u="sng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 </a:t>
            </a:r>
            <a:r>
              <a:rPr lang="en-US" sz="1400" b="1" u="sng" dirty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Archive</a:t>
            </a:r>
            <a:r>
              <a:rPr lang="en-US" sz="1400" b="1" u="sng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:</a:t>
            </a:r>
            <a:endParaRPr lang="en-US" sz="1400" b="1" dirty="0">
              <a:solidFill>
                <a:srgbClr val="000090"/>
              </a:solidFill>
              <a:latin typeface="+mn-lt"/>
              <a:ea typeface="Times New Roman" charset="0"/>
              <a:cs typeface="Times New Roman"/>
            </a:endParaRPr>
          </a:p>
          <a:p>
            <a:pPr marL="800100" lvl="2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Level 0 data archive v 1.0: operational since Jul 2012.</a:t>
            </a:r>
          </a:p>
          <a:p>
            <a:pPr marL="800100" lvl="2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Development plan:</a:t>
            </a:r>
          </a:p>
          <a:p>
            <a:pPr marL="1257300" lvl="3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L1 v 1.0: Dec 2013.</a:t>
            </a:r>
          </a:p>
          <a:p>
            <a:pPr marL="1257300" lvl="3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L2 v 1.0: Apr 2014.</a:t>
            </a:r>
          </a:p>
          <a:p>
            <a:pPr marL="1257300" lvl="3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L0 v 2.0: Jun 2014.</a:t>
            </a:r>
          </a:p>
          <a:p>
            <a:pPr marL="1257300" lvl="3" indent="-342900" eaLnBrk="0" hangingPunct="0">
              <a:spcBef>
                <a:spcPts val="0"/>
              </a:spcBef>
              <a:buFontTx/>
              <a:buChar char="•"/>
              <a:defRPr/>
            </a:pPr>
            <a:endParaRPr lang="en-US" sz="1400" b="1" dirty="0">
              <a:solidFill>
                <a:srgbClr val="000090"/>
              </a:solidFill>
              <a:latin typeface="+mn-lt"/>
              <a:ea typeface="Times New Roman" charset="0"/>
              <a:cs typeface="Times New Roman"/>
            </a:endParaRPr>
          </a:p>
          <a:p>
            <a:pPr marL="34290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1400" b="1" u="sng" dirty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Science </a:t>
            </a:r>
            <a:r>
              <a:rPr lang="en-US" sz="1400" b="1" u="sng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Team</a:t>
            </a:r>
            <a:r>
              <a:rPr lang="en-US" sz="1400" b="1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: very active with data pipeline </a:t>
            </a:r>
            <a:r>
              <a:rPr lang="en-US" sz="1400" b="1" dirty="0" err="1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dev</a:t>
            </a:r>
            <a:r>
              <a:rPr lang="en-US" sz="1400" b="1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, definition of </a:t>
            </a:r>
            <a:r>
              <a:rPr lang="en-US" sz="1400" b="1" dirty="0" err="1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exozodi</a:t>
            </a:r>
            <a:r>
              <a:rPr lang="en-US" sz="1400" b="1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 survey and target list, </a:t>
            </a:r>
            <a:r>
              <a:rPr lang="en-US" sz="1400" b="1" dirty="0" err="1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dev</a:t>
            </a:r>
            <a:r>
              <a:rPr lang="en-US" sz="1400" b="1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 of observable </a:t>
            </a:r>
            <a:r>
              <a:rPr lang="en-US" sz="1400" b="1" dirty="0" err="1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modelling</a:t>
            </a:r>
            <a:r>
              <a:rPr lang="en-US" sz="1400" b="1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</a:rPr>
              <a:t> tools (leak </a:t>
            </a:r>
            <a:r>
              <a:rPr lang="en-US" sz="1400" b="1" dirty="0" smtClean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b="1" dirty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  <a:sym typeface="Wingdings"/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  <a:sym typeface="Wingdings"/>
              </a:rPr>
              <a:t>zodis</a:t>
            </a:r>
            <a:r>
              <a:rPr lang="en-US" sz="1400" b="1" dirty="0" smtClean="0">
                <a:solidFill>
                  <a:srgbClr val="000090"/>
                </a:solidFill>
                <a:latin typeface="+mn-lt"/>
                <a:ea typeface="Times New Roman" charset="0"/>
                <a:cs typeface="Times New Roman"/>
                <a:sym typeface="Wingdings"/>
              </a:rPr>
              <a:t>).</a:t>
            </a:r>
            <a:endParaRPr lang="en-US" sz="1400" b="1" dirty="0">
              <a:solidFill>
                <a:srgbClr val="000090"/>
              </a:solidFill>
              <a:latin typeface="+mn-lt"/>
              <a:ea typeface="Times New Roman" charset="0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DA3C-94FB-664D-8331-B57DB4C027F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Binocular Telescope Interferometer (LBTI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University of Arizona</a:t>
            </a:r>
            <a:endParaRPr lang="en-US" dirty="0"/>
          </a:p>
        </p:txBody>
      </p:sp>
      <p:pic>
        <p:nvPicPr>
          <p:cNvPr id="14" name="Picture 7" descr="_MG_29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3817" y="928411"/>
            <a:ext cx="2686931" cy="207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creen Shot 2012-03-27 at 4.09.11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479" y="3124200"/>
            <a:ext cx="3082306" cy="223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628905" y="5029200"/>
            <a:ext cx="327660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076325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defTabSz="1076325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defTabSz="1076325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defTabSz="1076325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defTabSz="1076325" eaLnBrk="0" hangingPunct="0"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defTabSz="1076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defTabSz="1076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defTabSz="1076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defTabSz="1076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SzPct val="130000"/>
            </a:pPr>
            <a:endParaRPr lang="en-US" sz="1400" b="1" u="sng" dirty="0" smtClean="0">
              <a:solidFill>
                <a:srgbClr val="000090"/>
              </a:solidFill>
              <a:latin typeface="Calibri" charset="0"/>
              <a:cs typeface="Calibri" charset="0"/>
              <a:sym typeface="Gill Sans" charset="0"/>
            </a:endParaRPr>
          </a:p>
          <a:p>
            <a:pPr eaLnBrk="1" hangingPunct="1">
              <a:buSzPct val="130000"/>
            </a:pPr>
            <a:r>
              <a:rPr lang="en-US" sz="1400" b="1" u="sng" dirty="0" smtClean="0">
                <a:solidFill>
                  <a:srgbClr val="000090"/>
                </a:solidFill>
                <a:latin typeface="Calibri" charset="0"/>
                <a:cs typeface="Calibri" charset="0"/>
                <a:sym typeface="Gill Sans" charset="0"/>
              </a:rPr>
              <a:t>Science </a:t>
            </a:r>
            <a:r>
              <a:rPr lang="en-US" sz="1400" b="1" u="sng" dirty="0">
                <a:solidFill>
                  <a:srgbClr val="000090"/>
                </a:solidFill>
                <a:latin typeface="Calibri" charset="0"/>
                <a:cs typeface="Calibri" charset="0"/>
                <a:sym typeface="Gill Sans" charset="0"/>
              </a:rPr>
              <a:t>Capabilities: LBTI will enable characterization of </a:t>
            </a:r>
            <a:r>
              <a:rPr lang="en-US" sz="1400" b="1" u="sng" dirty="0" err="1">
                <a:solidFill>
                  <a:srgbClr val="000090"/>
                </a:solidFill>
                <a:latin typeface="Calibri" charset="0"/>
                <a:cs typeface="Calibri" charset="0"/>
                <a:sym typeface="Gill Sans" charset="0"/>
              </a:rPr>
              <a:t>exo</a:t>
            </a:r>
            <a:r>
              <a:rPr lang="en-US" sz="1400" b="1" u="sng" dirty="0">
                <a:solidFill>
                  <a:srgbClr val="000090"/>
                </a:solidFill>
                <a:latin typeface="Calibri" charset="0"/>
                <a:cs typeface="Calibri" charset="0"/>
                <a:sym typeface="Gill Sans" charset="0"/>
              </a:rPr>
              <a:t>-solar planetary </a:t>
            </a:r>
            <a:r>
              <a:rPr lang="en-US" sz="1400" b="1" u="sng" dirty="0" smtClean="0">
                <a:solidFill>
                  <a:srgbClr val="000090"/>
                </a:solidFill>
                <a:latin typeface="Calibri" charset="0"/>
                <a:cs typeface="Calibri" charset="0"/>
                <a:sym typeface="Gill Sans" charset="0"/>
              </a:rPr>
              <a:t>systems</a:t>
            </a:r>
            <a:endParaRPr lang="en-US" sz="1400" b="1" u="sng" dirty="0">
              <a:solidFill>
                <a:srgbClr val="000090"/>
              </a:solidFill>
              <a:latin typeface="Calibri" charset="0"/>
              <a:cs typeface="Calibri" charset="0"/>
              <a:sym typeface="Gill Sans" charset="0"/>
            </a:endParaRPr>
          </a:p>
          <a:p>
            <a:pPr marL="285750" indent="-285750" eaLnBrk="1" hangingPunct="1">
              <a:buSzPct val="130000"/>
              <a:buFont typeface="Courier New"/>
              <a:buChar char="o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cs typeface="Calibri" charset="0"/>
                <a:sym typeface="Gill Sans" charset="0"/>
              </a:rPr>
              <a:t> Survey 50 nearby stars for </a:t>
            </a:r>
            <a:r>
              <a:rPr lang="en-US" sz="1400" b="1" dirty="0" err="1">
                <a:solidFill>
                  <a:srgbClr val="000090"/>
                </a:solidFill>
                <a:latin typeface="Calibri" charset="0"/>
                <a:cs typeface="Calibri" charset="0"/>
                <a:sym typeface="Gill Sans" charset="0"/>
              </a:rPr>
              <a:t>exozodiacal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cs typeface="Calibri" charset="0"/>
                <a:sym typeface="Gill Sans" charset="0"/>
              </a:rPr>
              <a:t> dust, at levels of 3-6 </a:t>
            </a:r>
            <a:r>
              <a:rPr lang="en-US" sz="1400" b="1" dirty="0" smtClean="0">
                <a:solidFill>
                  <a:srgbClr val="000090"/>
                </a:solidFill>
                <a:latin typeface="Calibri" charset="0"/>
                <a:cs typeface="Calibri" charset="0"/>
                <a:sym typeface="Gill Sans" charset="0"/>
              </a:rPr>
              <a:t>times(1σ)  </a:t>
            </a:r>
            <a:r>
              <a:rPr lang="en-US" sz="1400" b="1" dirty="0">
                <a:solidFill>
                  <a:srgbClr val="000090"/>
                </a:solidFill>
                <a:latin typeface="Calibri" charset="0"/>
                <a:cs typeface="Calibri" charset="0"/>
                <a:sym typeface="Gill Sans" charset="0"/>
              </a:rPr>
              <a:t>the dust in our own planetary system. </a:t>
            </a:r>
          </a:p>
          <a:p>
            <a:pPr eaLnBrk="1" hangingPunct="1">
              <a:buSzPct val="130000"/>
            </a:pPr>
            <a:r>
              <a:rPr lang="en-US" sz="1400" b="1" dirty="0">
                <a:solidFill>
                  <a:srgbClr val="000090"/>
                </a:solidFill>
                <a:latin typeface="Calibri" charset="0"/>
                <a:cs typeface="Calibri" charset="0"/>
                <a:sym typeface="Gill San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19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xEP template_print">
  <a:themeElements>
    <a:clrScheme name="NP template_pr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P template_print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NP template_pr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xEP template_print">
  <a:themeElements>
    <a:clrScheme name="NP template_pr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P template_print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NP template_pr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xEP template_print">
  <a:themeElements>
    <a:clrScheme name="NP template_pr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P template_print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NP template_pr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P template_pr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P template_pr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ExEP_general_template_simple</Template>
  <TotalTime>38657</TotalTime>
  <Words>1929</Words>
  <Application>Microsoft Office PowerPoint</Application>
  <PresentationFormat>On-screen Show (4:3)</PresentationFormat>
  <Paragraphs>493</Paragraphs>
  <Slides>20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ExEP template_print</vt:lpstr>
      <vt:lpstr>1_ExEP template_print</vt:lpstr>
      <vt:lpstr>2_ExEP template_print</vt:lpstr>
      <vt:lpstr>EXOPLANET EXPLORATION PROGRAM ANALYSIS GROUP #8, Denver CO   Exoplanet Exploration Program Overview  </vt:lpstr>
      <vt:lpstr>The Exoplanet Exploration Program: Exploring New Worlds</vt:lpstr>
      <vt:lpstr>Exoplanet Exploration: A Decade Horizon NASA-sponsored efforts</vt:lpstr>
      <vt:lpstr>Exoplanet Exploration Program Organization Chart</vt:lpstr>
      <vt:lpstr>Major Program Events since ExoPAG7</vt:lpstr>
      <vt:lpstr>Special Recognition</vt:lpstr>
      <vt:lpstr>Recent Program Emphasis</vt:lpstr>
      <vt:lpstr>Kepler</vt:lpstr>
      <vt:lpstr>Large Binocular Telescope Interferometer (LBTI) University of Arizona</vt:lpstr>
      <vt:lpstr>AFTA</vt:lpstr>
      <vt:lpstr>Exoplanet Probe STDTs</vt:lpstr>
      <vt:lpstr>STDT Membership</vt:lpstr>
      <vt:lpstr>Exoplanet Probe Study Office</vt:lpstr>
      <vt:lpstr>Coronagraph Technology:  Recent TDEM results</vt:lpstr>
      <vt:lpstr>Starshade Technology </vt:lpstr>
      <vt:lpstr>Starshade Deployment</vt:lpstr>
      <vt:lpstr>High Contrast Results</vt:lpstr>
      <vt:lpstr>NASA Exoplanet Science Institute (NExScI)</vt:lpstr>
      <vt:lpstr>PlanetQuest</vt:lpstr>
      <vt:lpstr>Acknowledgements</vt:lpstr>
    </vt:vector>
  </TitlesOfParts>
  <Company>JPL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Exoplanet Exploration Program (ExEP) Quarterly Overview</dc:title>
  <dc:creator>JPL</dc:creator>
  <cp:lastModifiedBy>Blackwood, Gary H </cp:lastModifiedBy>
  <cp:revision>366</cp:revision>
  <cp:lastPrinted>2013-10-03T03:57:14Z</cp:lastPrinted>
  <dcterms:created xsi:type="dcterms:W3CDTF">2013-05-07T21:40:17Z</dcterms:created>
  <dcterms:modified xsi:type="dcterms:W3CDTF">2013-10-05T14:13:46Z</dcterms:modified>
</cp:coreProperties>
</file>